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
  </p:notesMasterIdLst>
  <p:handoutMasterIdLst>
    <p:handoutMasterId r:id="rId13"/>
  </p:handoutMasterIdLst>
  <p:sldIdLst>
    <p:sldId id="256" r:id="rId2"/>
    <p:sldId id="258" r:id="rId3"/>
    <p:sldId id="257" r:id="rId4"/>
    <p:sldId id="259" r:id="rId5"/>
    <p:sldId id="260" r:id="rId6"/>
    <p:sldId id="262" r:id="rId7"/>
    <p:sldId id="261" r:id="rId8"/>
    <p:sldId id="265" r:id="rId9"/>
    <p:sldId id="264" r:id="rId10"/>
    <p:sldId id="263" r:id="rId11"/>
  </p:sldIdLst>
  <p:sldSz cx="12192000" cy="6858000"/>
  <p:notesSz cx="6950075"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94667" autoAdjust="0"/>
  </p:normalViewPr>
  <p:slideViewPr>
    <p:cSldViewPr snapToGrid="0">
      <p:cViewPr varScale="1">
        <p:scale>
          <a:sx n="106" d="100"/>
          <a:sy n="106" d="100"/>
        </p:scale>
        <p:origin x="534" y="9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12501" cy="46369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35971" y="1"/>
            <a:ext cx="3012500" cy="463696"/>
          </a:xfrm>
          <a:prstGeom prst="rect">
            <a:avLst/>
          </a:prstGeom>
        </p:spPr>
        <p:txBody>
          <a:bodyPr vert="horz" lIns="91440" tIns="45720" rIns="91440" bIns="45720" rtlCol="0"/>
          <a:lstStyle>
            <a:lvl1pPr algn="r">
              <a:defRPr sz="1200"/>
            </a:lvl1pPr>
          </a:lstStyle>
          <a:p>
            <a:fld id="{CA39E01A-7796-4AB3-BD32-20E733229507}" type="datetimeFigureOut">
              <a:rPr lang="en-US" smtClean="0"/>
              <a:t>8/19/2019</a:t>
            </a:fld>
            <a:endParaRPr lang="en-US"/>
          </a:p>
        </p:txBody>
      </p:sp>
      <p:sp>
        <p:nvSpPr>
          <p:cNvPr id="4" name="Footer Placeholder 3"/>
          <p:cNvSpPr>
            <a:spLocks noGrp="1"/>
          </p:cNvSpPr>
          <p:nvPr>
            <p:ph type="ftr" sz="quarter" idx="2"/>
          </p:nvPr>
        </p:nvSpPr>
        <p:spPr>
          <a:xfrm>
            <a:off x="1" y="8772379"/>
            <a:ext cx="3012501" cy="463696"/>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35971" y="8772379"/>
            <a:ext cx="3012500" cy="463696"/>
          </a:xfrm>
          <a:prstGeom prst="rect">
            <a:avLst/>
          </a:prstGeom>
        </p:spPr>
        <p:txBody>
          <a:bodyPr vert="horz" lIns="91440" tIns="45720" rIns="91440" bIns="45720" rtlCol="0" anchor="b"/>
          <a:lstStyle>
            <a:lvl1pPr algn="r">
              <a:defRPr sz="1200"/>
            </a:lvl1pPr>
          </a:lstStyle>
          <a:p>
            <a:fld id="{C7FA8839-DB83-4B02-895F-43C03E1A1C3C}" type="slidenum">
              <a:rPr lang="en-US" smtClean="0"/>
              <a:t>‹#›</a:t>
            </a:fld>
            <a:endParaRPr lang="en-US"/>
          </a:p>
        </p:txBody>
      </p:sp>
    </p:spTree>
    <p:extLst>
      <p:ext uri="{BB962C8B-B14F-4D97-AF65-F5344CB8AC3E}">
        <p14:creationId xmlns:p14="http://schemas.microsoft.com/office/powerpoint/2010/main" val="29438958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11699" cy="463407"/>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idx="1"/>
          </p:nvPr>
        </p:nvSpPr>
        <p:spPr>
          <a:xfrm>
            <a:off x="3936769" y="0"/>
            <a:ext cx="3011699" cy="463407"/>
          </a:xfrm>
          <a:prstGeom prst="rect">
            <a:avLst/>
          </a:prstGeom>
        </p:spPr>
        <p:txBody>
          <a:bodyPr vert="horz" lIns="92446" tIns="46223" rIns="92446" bIns="46223" rtlCol="0"/>
          <a:lstStyle>
            <a:lvl1pPr algn="r">
              <a:defRPr sz="1200"/>
            </a:lvl1pPr>
          </a:lstStyle>
          <a:p>
            <a:fld id="{EE7F5480-9AAD-40FB-A278-9AC7BECB1644}" type="datetimeFigureOut">
              <a:rPr lang="en-US" smtClean="0"/>
              <a:t>8/19/2019</a:t>
            </a:fld>
            <a:endParaRPr lang="en-US"/>
          </a:p>
        </p:txBody>
      </p:sp>
      <p:sp>
        <p:nvSpPr>
          <p:cNvPr id="4" name="Slide Image Placeholder 3"/>
          <p:cNvSpPr>
            <a:spLocks noGrp="1" noRot="1" noChangeAspect="1"/>
          </p:cNvSpPr>
          <p:nvPr>
            <p:ph type="sldImg" idx="2"/>
          </p:nvPr>
        </p:nvSpPr>
        <p:spPr>
          <a:xfrm>
            <a:off x="706438" y="1154113"/>
            <a:ext cx="5538787" cy="3116262"/>
          </a:xfrm>
          <a:prstGeom prst="rect">
            <a:avLst/>
          </a:prstGeom>
          <a:noFill/>
          <a:ln w="12700">
            <a:solidFill>
              <a:prstClr val="black"/>
            </a:solidFill>
          </a:ln>
        </p:spPr>
        <p:txBody>
          <a:bodyPr vert="horz" lIns="92446" tIns="46223" rIns="92446" bIns="46223" rtlCol="0" anchor="ctr"/>
          <a:lstStyle/>
          <a:p>
            <a:endParaRPr lang="en-US"/>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46" tIns="46223" rIns="92446" bIns="46223"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772669"/>
            <a:ext cx="3011699" cy="463406"/>
          </a:xfrm>
          <a:prstGeom prst="rect">
            <a:avLst/>
          </a:prstGeom>
        </p:spPr>
        <p:txBody>
          <a:bodyPr vert="horz" lIns="92446" tIns="46223" rIns="92446" bIns="46223" rtlCol="0" anchor="b"/>
          <a:lstStyle>
            <a:lvl1pPr algn="l">
              <a:defRPr sz="1200"/>
            </a:lvl1pPr>
          </a:lstStyle>
          <a:p>
            <a:endParaRPr lang="en-US"/>
          </a:p>
        </p:txBody>
      </p:sp>
      <p:sp>
        <p:nvSpPr>
          <p:cNvPr id="7" name="Slide Number Placeholder 6"/>
          <p:cNvSpPr>
            <a:spLocks noGrp="1"/>
          </p:cNvSpPr>
          <p:nvPr>
            <p:ph type="sldNum" sz="quarter" idx="5"/>
          </p:nvPr>
        </p:nvSpPr>
        <p:spPr>
          <a:xfrm>
            <a:off x="3936769" y="8772669"/>
            <a:ext cx="3011699" cy="463406"/>
          </a:xfrm>
          <a:prstGeom prst="rect">
            <a:avLst/>
          </a:prstGeom>
        </p:spPr>
        <p:txBody>
          <a:bodyPr vert="horz" lIns="92446" tIns="46223" rIns="92446" bIns="46223" rtlCol="0" anchor="b"/>
          <a:lstStyle>
            <a:lvl1pPr algn="r">
              <a:defRPr sz="1200"/>
            </a:lvl1pPr>
          </a:lstStyle>
          <a:p>
            <a:fld id="{6D33ADF7-9D2C-4EB0-AE6F-DED852F17533}" type="slidenum">
              <a:rPr lang="en-US" smtClean="0"/>
              <a:t>‹#›</a:t>
            </a:fld>
            <a:endParaRPr lang="en-US"/>
          </a:p>
        </p:txBody>
      </p:sp>
    </p:spTree>
    <p:extLst>
      <p:ext uri="{BB962C8B-B14F-4D97-AF65-F5344CB8AC3E}">
        <p14:creationId xmlns:p14="http://schemas.microsoft.com/office/powerpoint/2010/main" val="14433004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A8A75F2-02A9-46CC-AC87-CD9C424E9ACB}" type="datetimeFigureOut">
              <a:rPr lang="en-US" smtClean="0"/>
              <a:t>8/19/2019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78FD1D-8F62-4785-946F-611546AACE0D}" type="slidenum">
              <a:rPr lang="en-US" smtClean="0"/>
              <a:t>‹#›</a:t>
            </a:fld>
            <a:endParaRPr lang="en-US"/>
          </a:p>
        </p:txBody>
      </p:sp>
    </p:spTree>
    <p:extLst>
      <p:ext uri="{BB962C8B-B14F-4D97-AF65-F5344CB8AC3E}">
        <p14:creationId xmlns:p14="http://schemas.microsoft.com/office/powerpoint/2010/main" val="19598087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A8A75F2-02A9-46CC-AC87-CD9C424E9ACB}" type="datetimeFigureOut">
              <a:rPr lang="en-US" smtClean="0"/>
              <a:t>8/19/2019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78FD1D-8F62-4785-946F-611546AACE0D}" type="slidenum">
              <a:rPr lang="en-US" smtClean="0"/>
              <a:t>‹#›</a:t>
            </a:fld>
            <a:endParaRPr lang="en-US"/>
          </a:p>
        </p:txBody>
      </p:sp>
    </p:spTree>
    <p:extLst>
      <p:ext uri="{BB962C8B-B14F-4D97-AF65-F5344CB8AC3E}">
        <p14:creationId xmlns:p14="http://schemas.microsoft.com/office/powerpoint/2010/main" val="21871668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A8A75F2-02A9-46CC-AC87-CD9C424E9ACB}" type="datetimeFigureOut">
              <a:rPr lang="en-US" smtClean="0"/>
              <a:t>8/19/2019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78FD1D-8F62-4785-946F-611546AACE0D}" type="slidenum">
              <a:rPr lang="en-US" smtClean="0"/>
              <a:t>‹#›</a:t>
            </a:fld>
            <a:endParaRPr lang="en-US"/>
          </a:p>
        </p:txBody>
      </p:sp>
    </p:spTree>
    <p:extLst>
      <p:ext uri="{BB962C8B-B14F-4D97-AF65-F5344CB8AC3E}">
        <p14:creationId xmlns:p14="http://schemas.microsoft.com/office/powerpoint/2010/main" val="34889837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A8A75F2-02A9-46CC-AC87-CD9C424E9ACB}" type="datetimeFigureOut">
              <a:rPr lang="en-US" smtClean="0"/>
              <a:t>8/19/2019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78FD1D-8F62-4785-946F-611546AACE0D}" type="slidenum">
              <a:rPr lang="en-US" smtClean="0"/>
              <a:t>‹#›</a:t>
            </a:fld>
            <a:endParaRPr lang="en-US"/>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8681194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A8A75F2-02A9-46CC-AC87-CD9C424E9ACB}" type="datetimeFigureOut">
              <a:rPr lang="en-US" smtClean="0"/>
              <a:t>8/19/2019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78FD1D-8F62-4785-946F-611546AACE0D}" type="slidenum">
              <a:rPr lang="en-US" smtClean="0"/>
              <a:t>‹#›</a:t>
            </a:fld>
            <a:endParaRPr lang="en-US"/>
          </a:p>
        </p:txBody>
      </p:sp>
    </p:spTree>
    <p:extLst>
      <p:ext uri="{BB962C8B-B14F-4D97-AF65-F5344CB8AC3E}">
        <p14:creationId xmlns:p14="http://schemas.microsoft.com/office/powerpoint/2010/main" val="5936149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AA8A75F2-02A9-46CC-AC87-CD9C424E9ACB}" type="datetimeFigureOut">
              <a:rPr lang="en-US" smtClean="0"/>
              <a:t>8/19/2019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C78FD1D-8F62-4785-946F-611546AACE0D}" type="slidenum">
              <a:rPr lang="en-US" smtClean="0"/>
              <a:t>‹#›</a:t>
            </a:fld>
            <a:endParaRPr lang="en-US"/>
          </a:p>
        </p:txBody>
      </p:sp>
    </p:spTree>
    <p:extLst>
      <p:ext uri="{BB962C8B-B14F-4D97-AF65-F5344CB8AC3E}">
        <p14:creationId xmlns:p14="http://schemas.microsoft.com/office/powerpoint/2010/main" val="21165264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AA8A75F2-02A9-46CC-AC87-CD9C424E9ACB}" type="datetimeFigureOut">
              <a:rPr lang="en-US" smtClean="0"/>
              <a:t>8/19/2019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C78FD1D-8F62-4785-946F-611546AACE0D}" type="slidenum">
              <a:rPr lang="en-US" smtClean="0"/>
              <a:t>‹#›</a:t>
            </a:fld>
            <a:endParaRPr lang="en-US"/>
          </a:p>
        </p:txBody>
      </p:sp>
    </p:spTree>
    <p:extLst>
      <p:ext uri="{BB962C8B-B14F-4D97-AF65-F5344CB8AC3E}">
        <p14:creationId xmlns:p14="http://schemas.microsoft.com/office/powerpoint/2010/main" val="39769399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A8A75F2-02A9-46CC-AC87-CD9C424E9ACB}" type="datetimeFigureOut">
              <a:rPr lang="en-US" smtClean="0"/>
              <a:t>8/19/2019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78FD1D-8F62-4785-946F-611546AACE0D}" type="slidenum">
              <a:rPr lang="en-US" smtClean="0"/>
              <a:t>‹#›</a:t>
            </a:fld>
            <a:endParaRPr lang="en-US"/>
          </a:p>
        </p:txBody>
      </p:sp>
    </p:spTree>
    <p:extLst>
      <p:ext uri="{BB962C8B-B14F-4D97-AF65-F5344CB8AC3E}">
        <p14:creationId xmlns:p14="http://schemas.microsoft.com/office/powerpoint/2010/main" val="23423732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A8A75F2-02A9-46CC-AC87-CD9C424E9ACB}" type="datetimeFigureOut">
              <a:rPr lang="en-US" smtClean="0"/>
              <a:t>8/19/2019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78FD1D-8F62-4785-946F-611546AACE0D}" type="slidenum">
              <a:rPr lang="en-US" smtClean="0"/>
              <a:t>‹#›</a:t>
            </a:fld>
            <a:endParaRPr lang="en-US"/>
          </a:p>
        </p:txBody>
      </p:sp>
    </p:spTree>
    <p:extLst>
      <p:ext uri="{BB962C8B-B14F-4D97-AF65-F5344CB8AC3E}">
        <p14:creationId xmlns:p14="http://schemas.microsoft.com/office/powerpoint/2010/main" val="11115769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A8A75F2-02A9-46CC-AC87-CD9C424E9ACB}" type="datetimeFigureOut">
              <a:rPr lang="en-US" smtClean="0"/>
              <a:t>8/19/2019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78FD1D-8F62-4785-946F-611546AACE0D}" type="slidenum">
              <a:rPr lang="en-US" smtClean="0"/>
              <a:t>‹#›</a:t>
            </a:fld>
            <a:endParaRPr lang="en-US"/>
          </a:p>
        </p:txBody>
      </p:sp>
    </p:spTree>
    <p:extLst>
      <p:ext uri="{BB962C8B-B14F-4D97-AF65-F5344CB8AC3E}">
        <p14:creationId xmlns:p14="http://schemas.microsoft.com/office/powerpoint/2010/main" val="4392007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A8A75F2-02A9-46CC-AC87-CD9C424E9ACB}" type="datetimeFigureOut">
              <a:rPr lang="en-US" smtClean="0"/>
              <a:t>8/19/2019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78FD1D-8F62-4785-946F-611546AACE0D}" type="slidenum">
              <a:rPr lang="en-US" smtClean="0"/>
              <a:t>‹#›</a:t>
            </a:fld>
            <a:endParaRPr lang="en-US"/>
          </a:p>
        </p:txBody>
      </p:sp>
    </p:spTree>
    <p:extLst>
      <p:ext uri="{BB962C8B-B14F-4D97-AF65-F5344CB8AC3E}">
        <p14:creationId xmlns:p14="http://schemas.microsoft.com/office/powerpoint/2010/main" val="32087281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A8A75F2-02A9-46CC-AC87-CD9C424E9ACB}" type="datetimeFigureOut">
              <a:rPr lang="en-US" smtClean="0"/>
              <a:t>8/19/2019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78FD1D-8F62-4785-946F-611546AACE0D}" type="slidenum">
              <a:rPr lang="en-US" smtClean="0"/>
              <a:t>‹#›</a:t>
            </a:fld>
            <a:endParaRPr lang="en-US"/>
          </a:p>
        </p:txBody>
      </p:sp>
    </p:spTree>
    <p:extLst>
      <p:ext uri="{BB962C8B-B14F-4D97-AF65-F5344CB8AC3E}">
        <p14:creationId xmlns:p14="http://schemas.microsoft.com/office/powerpoint/2010/main" val="17902674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A8A75F2-02A9-46CC-AC87-CD9C424E9ACB}" type="datetimeFigureOut">
              <a:rPr lang="en-US" smtClean="0"/>
              <a:t>8/19/2019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C78FD1D-8F62-4785-946F-611546AACE0D}" type="slidenum">
              <a:rPr lang="en-US" smtClean="0"/>
              <a:t>‹#›</a:t>
            </a:fld>
            <a:endParaRPr lang="en-US"/>
          </a:p>
        </p:txBody>
      </p:sp>
    </p:spTree>
    <p:extLst>
      <p:ext uri="{BB962C8B-B14F-4D97-AF65-F5344CB8AC3E}">
        <p14:creationId xmlns:p14="http://schemas.microsoft.com/office/powerpoint/2010/main" val="39994932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A8A75F2-02A9-46CC-AC87-CD9C424E9ACB}" type="datetimeFigureOut">
              <a:rPr lang="en-US" smtClean="0"/>
              <a:t>8/19/2019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C78FD1D-8F62-4785-946F-611546AACE0D}" type="slidenum">
              <a:rPr lang="en-US" smtClean="0"/>
              <a:t>‹#›</a:t>
            </a:fld>
            <a:endParaRPr lang="en-US"/>
          </a:p>
        </p:txBody>
      </p:sp>
    </p:spTree>
    <p:extLst>
      <p:ext uri="{BB962C8B-B14F-4D97-AF65-F5344CB8AC3E}">
        <p14:creationId xmlns:p14="http://schemas.microsoft.com/office/powerpoint/2010/main" val="12856179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8A75F2-02A9-46CC-AC87-CD9C424E9ACB}" type="datetimeFigureOut">
              <a:rPr lang="en-US" smtClean="0"/>
              <a:t>8/19/2019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C78FD1D-8F62-4785-946F-611546AACE0D}" type="slidenum">
              <a:rPr lang="en-US" smtClean="0"/>
              <a:t>‹#›</a:t>
            </a:fld>
            <a:endParaRPr lang="en-US"/>
          </a:p>
        </p:txBody>
      </p:sp>
    </p:spTree>
    <p:extLst>
      <p:ext uri="{BB962C8B-B14F-4D97-AF65-F5344CB8AC3E}">
        <p14:creationId xmlns:p14="http://schemas.microsoft.com/office/powerpoint/2010/main" val="2742503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AA8A75F2-02A9-46CC-AC87-CD9C424E9ACB}" type="datetimeFigureOut">
              <a:rPr lang="en-US" smtClean="0"/>
              <a:t>8/19/2019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78FD1D-8F62-4785-946F-611546AACE0D}" type="slidenum">
              <a:rPr lang="en-US" smtClean="0"/>
              <a:t>‹#›</a:t>
            </a:fld>
            <a:endParaRPr lang="en-US"/>
          </a:p>
        </p:txBody>
      </p:sp>
    </p:spTree>
    <p:extLst>
      <p:ext uri="{BB962C8B-B14F-4D97-AF65-F5344CB8AC3E}">
        <p14:creationId xmlns:p14="http://schemas.microsoft.com/office/powerpoint/2010/main" val="37552661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AA8A75F2-02A9-46CC-AC87-CD9C424E9ACB}" type="datetimeFigureOut">
              <a:rPr lang="en-US" smtClean="0"/>
              <a:t>8/19/2019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78FD1D-8F62-4785-946F-611546AACE0D}" type="slidenum">
              <a:rPr lang="en-US" smtClean="0"/>
              <a:t>‹#›</a:t>
            </a:fld>
            <a:endParaRPr lang="en-US"/>
          </a:p>
        </p:txBody>
      </p:sp>
    </p:spTree>
    <p:extLst>
      <p:ext uri="{BB962C8B-B14F-4D97-AF65-F5344CB8AC3E}">
        <p14:creationId xmlns:p14="http://schemas.microsoft.com/office/powerpoint/2010/main" val="16374716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AA8A75F2-02A9-46CC-AC87-CD9C424E9ACB}" type="datetimeFigureOut">
              <a:rPr lang="en-US" smtClean="0"/>
              <a:t>8/19/2019</a:t>
            </a:fld>
            <a:endParaRPr lang="en-US"/>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DC78FD1D-8F62-4785-946F-611546AACE0D}" type="slidenum">
              <a:rPr lang="en-US" smtClean="0"/>
              <a:t>‹#›</a:t>
            </a:fld>
            <a:endParaRPr lang="en-US"/>
          </a:p>
        </p:txBody>
      </p:sp>
    </p:spTree>
    <p:extLst>
      <p:ext uri="{BB962C8B-B14F-4D97-AF65-F5344CB8AC3E}">
        <p14:creationId xmlns:p14="http://schemas.microsoft.com/office/powerpoint/2010/main" val="355737615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hyperlink" Target="http://www.academia.edu/download/33557035/Lenhart_-_Increased_Streamflow_in_Agricultural_Watersheds_of_the_Midwest__Implications_for_Management.pdf" TargetMode="External"/><Relationship Id="rId18" Type="http://schemas.openxmlformats.org/officeDocument/2006/relationships/hyperlink" Target="https://pubs.er.usgs.gov/publication/sir20185023" TargetMode="External"/><Relationship Id="rId3" Type="http://schemas.openxmlformats.org/officeDocument/2006/relationships/image" Target="../media/image23.gif"/><Relationship Id="rId21" Type="http://schemas.openxmlformats.org/officeDocument/2006/relationships/hyperlink" Target="https://www.pca.state.mn.us/water/sediment-reduction-strategy-minnesota-river-basin-and-south-metro-mississippi-river" TargetMode="External"/><Relationship Id="rId7" Type="http://schemas.openxmlformats.org/officeDocument/2006/relationships/image" Target="../media/image25.png"/><Relationship Id="rId12" Type="http://schemas.openxmlformats.org/officeDocument/2006/relationships/hyperlink" Target="https://pubs.usgs.gov/sir/2011/5200/" TargetMode="External"/><Relationship Id="rId17" Type="http://schemas.openxmlformats.org/officeDocument/2006/relationships/hyperlink" Target="https://pubs.er.usgs.gov/publication/sir20165174" TargetMode="External"/><Relationship Id="rId2" Type="http://schemas.openxmlformats.org/officeDocument/2006/relationships/image" Target="../media/image22.jpeg"/><Relationship Id="rId16" Type="http://schemas.openxmlformats.org/officeDocument/2006/relationships/hyperlink" Target="https://digitalcommons.usu.edu/cgi/viewcontent.cgi?article=2016&amp;context=wats_facpub" TargetMode="External"/><Relationship Id="rId20" Type="http://schemas.openxmlformats.org/officeDocument/2006/relationships/hyperlink" Target="https://www.pca.state.mn.us/water/watersheds/lower-minnesota-river" TargetMode="External"/><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hyperlink" Target="https://www.pca.state.mn.us/sites/default/files/wq-iw7-47q.pdf" TargetMode="External"/><Relationship Id="rId5" Type="http://schemas.openxmlformats.org/officeDocument/2006/relationships/image" Target="../media/image16.png"/><Relationship Id="rId15" Type="http://schemas.openxmlformats.org/officeDocument/2006/relationships/hyperlink" Target="https://onlinelibrary.wiley.com/doi/full/10.1002/hyp.9738" TargetMode="External"/><Relationship Id="rId10" Type="http://schemas.openxmlformats.org/officeDocument/2006/relationships/hyperlink" Target="https://pubs.er.usgs.gov/publication/fs20043115" TargetMode="External"/><Relationship Id="rId19" Type="http://schemas.openxmlformats.org/officeDocument/2006/relationships/hyperlink" Target="https://pubs.er.usgs.gov/publication/sir20185165" TargetMode="External"/><Relationship Id="rId4" Type="http://schemas.openxmlformats.org/officeDocument/2006/relationships/image" Target="../media/image24.tiff"/><Relationship Id="rId9" Type="http://schemas.openxmlformats.org/officeDocument/2006/relationships/image" Target="../media/image9.png"/><Relationship Id="rId14" Type="http://schemas.openxmlformats.org/officeDocument/2006/relationships/hyperlink" Target="http://www.academia.edu/download/33557049/Lenhart_-_the_role_of_hydrologic_alteration_and_riparian_vegetation_dynamics_in_channel_evolution_along_the_lower_Minnesota_River.pdf" TargetMode="External"/><Relationship Id="rId22" Type="http://schemas.openxmlformats.org/officeDocument/2006/relationships/hyperlink" Target="https://pubs.er.usgs.gov/publication/sir20135205" TargetMode="External"/></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emf"/></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3.png"/><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xml"/><Relationship Id="rId4" Type="http://schemas.microsoft.com/office/2007/relationships/hdphoto" Target="../media/hdphoto4.wdp"/></Relationships>
</file>

<file path=ppt/slides/_rels/slide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emf"/><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A894E-0ED3-4970-BAA9-D9764696A7AA}"/>
              </a:ext>
            </a:extLst>
          </p:cNvPr>
          <p:cNvSpPr>
            <a:spLocks noGrp="1"/>
          </p:cNvSpPr>
          <p:nvPr>
            <p:ph type="ctrTitle"/>
          </p:nvPr>
        </p:nvSpPr>
        <p:spPr>
          <a:xfrm>
            <a:off x="2514600" y="457200"/>
            <a:ext cx="8595363" cy="1304223"/>
          </a:xfrm>
        </p:spPr>
        <p:txBody>
          <a:bodyPr>
            <a:noAutofit/>
          </a:bodyPr>
          <a:lstStyle/>
          <a:p>
            <a:r>
              <a:rPr lang="en-US" sz="4400" dirty="0">
                <a:solidFill>
                  <a:srgbClr val="FFFF00"/>
                </a:solidFill>
                <a:effectLst/>
                <a:latin typeface="Arial" panose="020B0604020202020204" pitchFamily="34" charset="0"/>
                <a:cs typeface="Arial" panose="020B0604020202020204" pitchFamily="34" charset="0"/>
              </a:rPr>
              <a:t>Importance of Long-Term Data: Mankato Sediment Record</a:t>
            </a:r>
          </a:p>
        </p:txBody>
      </p:sp>
      <p:sp>
        <p:nvSpPr>
          <p:cNvPr id="3" name="Subtitle 2">
            <a:extLst>
              <a:ext uri="{FF2B5EF4-FFF2-40B4-BE49-F238E27FC236}">
                <a16:creationId xmlns:a16="http://schemas.microsoft.com/office/drawing/2014/main" id="{50815143-93A4-4A2F-9A9E-C7A935A22C9F}"/>
              </a:ext>
            </a:extLst>
          </p:cNvPr>
          <p:cNvSpPr>
            <a:spLocks noGrp="1"/>
          </p:cNvSpPr>
          <p:nvPr>
            <p:ph type="subTitle" idx="1"/>
          </p:nvPr>
        </p:nvSpPr>
        <p:spPr>
          <a:xfrm>
            <a:off x="5998142" y="2037020"/>
            <a:ext cx="5736657" cy="3510666"/>
          </a:xfrm>
        </p:spPr>
        <p:txBody>
          <a:bodyPr>
            <a:noAutofit/>
          </a:bodyPr>
          <a:lstStyle/>
          <a:p>
            <a:pPr algn="l">
              <a:spcBef>
                <a:spcPts val="0"/>
              </a:spcBef>
              <a:spcAft>
                <a:spcPts val="1800"/>
              </a:spcAft>
            </a:pPr>
            <a:r>
              <a:rPr lang="en-US" sz="3000" dirty="0">
                <a:effectLst/>
                <a:latin typeface="Arial" panose="020B0604020202020204" pitchFamily="34" charset="0"/>
                <a:cs typeface="Arial" panose="020B0604020202020204" pitchFamily="34" charset="0"/>
              </a:rPr>
              <a:t>Jeffrey Ziegeweid: USGS Upper Midwest Water Science Center</a:t>
            </a:r>
          </a:p>
          <a:p>
            <a:pPr algn="l">
              <a:spcBef>
                <a:spcPts val="0"/>
              </a:spcBef>
              <a:spcAft>
                <a:spcPts val="1800"/>
              </a:spcAft>
            </a:pPr>
            <a:r>
              <a:rPr lang="en-US" sz="3000" dirty="0">
                <a:latin typeface="Arial" panose="020B0604020202020204" pitchFamily="34" charset="0"/>
                <a:cs typeface="Arial" panose="020B0604020202020204" pitchFamily="34" charset="0"/>
              </a:rPr>
              <a:t>Presented to: LCC Subcommission on Minnesota Water Policy</a:t>
            </a:r>
          </a:p>
          <a:p>
            <a:pPr algn="l"/>
            <a:r>
              <a:rPr lang="en-US" sz="3000" dirty="0">
                <a:latin typeface="Arial" panose="020B0604020202020204" pitchFamily="34" charset="0"/>
                <a:cs typeface="Arial" panose="020B0604020202020204" pitchFamily="34" charset="0"/>
              </a:rPr>
              <a:t>August 20, 2019</a:t>
            </a:r>
          </a:p>
          <a:p>
            <a:pPr algn="l"/>
            <a:endParaRPr lang="en-US" sz="3000" dirty="0">
              <a:effectLst/>
              <a:latin typeface="Arial" panose="020B0604020202020204" pitchFamily="34" charset="0"/>
              <a:cs typeface="Arial" panose="020B0604020202020204" pitchFamily="34" charset="0"/>
            </a:endParaRPr>
          </a:p>
        </p:txBody>
      </p:sp>
      <p:sp>
        <p:nvSpPr>
          <p:cNvPr id="7" name="Rectangle 4">
            <a:extLst>
              <a:ext uri="{FF2B5EF4-FFF2-40B4-BE49-F238E27FC236}">
                <a16:creationId xmlns:a16="http://schemas.microsoft.com/office/drawing/2014/main" id="{01D29853-82E5-424D-993B-B45AFF2B1635}"/>
              </a:ext>
            </a:extLst>
          </p:cNvPr>
          <p:cNvSpPr>
            <a:spLocks noChangeArrowheads="1"/>
          </p:cNvSpPr>
          <p:nvPr/>
        </p:nvSpPr>
        <p:spPr bwMode="auto">
          <a:xfrm>
            <a:off x="457200" y="5968698"/>
            <a:ext cx="2978379" cy="582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900" tIns="44450" rIns="88900" bIns="44450">
            <a:spAutoFit/>
          </a:bodyPr>
          <a:lstStyle>
            <a:lvl1pPr defTabSz="885825">
              <a:defRPr sz="2400">
                <a:solidFill>
                  <a:schemeClr val="tx1"/>
                </a:solidFill>
                <a:latin typeface="Times New Roman" panose="02020603050405020304" pitchFamily="18" charset="0"/>
              </a:defRPr>
            </a:lvl1pPr>
            <a:lvl2pPr marL="442913" defTabSz="885825">
              <a:defRPr sz="2400">
                <a:solidFill>
                  <a:schemeClr val="tx1"/>
                </a:solidFill>
                <a:latin typeface="Times New Roman" panose="02020603050405020304" pitchFamily="18" charset="0"/>
              </a:defRPr>
            </a:lvl2pPr>
            <a:lvl3pPr marL="885825" defTabSz="885825">
              <a:defRPr sz="2400">
                <a:solidFill>
                  <a:schemeClr val="tx1"/>
                </a:solidFill>
                <a:latin typeface="Times New Roman" panose="02020603050405020304" pitchFamily="18" charset="0"/>
              </a:defRPr>
            </a:lvl3pPr>
            <a:lvl4pPr marL="1327150" defTabSz="885825">
              <a:defRPr sz="2400">
                <a:solidFill>
                  <a:schemeClr val="tx1"/>
                </a:solidFill>
                <a:latin typeface="Times New Roman" panose="02020603050405020304" pitchFamily="18" charset="0"/>
              </a:defRPr>
            </a:lvl4pPr>
            <a:lvl5pPr marL="1770063" defTabSz="885825">
              <a:defRPr sz="2400">
                <a:solidFill>
                  <a:schemeClr val="tx1"/>
                </a:solidFill>
                <a:latin typeface="Times New Roman" panose="02020603050405020304" pitchFamily="18" charset="0"/>
              </a:defRPr>
            </a:lvl5pPr>
            <a:lvl6pPr marL="2227263" defTabSz="885825" eaLnBrk="0" fontAlgn="base" hangingPunct="0">
              <a:spcBef>
                <a:spcPct val="0"/>
              </a:spcBef>
              <a:spcAft>
                <a:spcPct val="0"/>
              </a:spcAft>
              <a:defRPr sz="2400">
                <a:solidFill>
                  <a:schemeClr val="tx1"/>
                </a:solidFill>
                <a:latin typeface="Times New Roman" panose="02020603050405020304" pitchFamily="18" charset="0"/>
              </a:defRPr>
            </a:lvl6pPr>
            <a:lvl7pPr marL="2684463" defTabSz="885825" eaLnBrk="0" fontAlgn="base" hangingPunct="0">
              <a:spcBef>
                <a:spcPct val="0"/>
              </a:spcBef>
              <a:spcAft>
                <a:spcPct val="0"/>
              </a:spcAft>
              <a:defRPr sz="2400">
                <a:solidFill>
                  <a:schemeClr val="tx1"/>
                </a:solidFill>
                <a:latin typeface="Times New Roman" panose="02020603050405020304" pitchFamily="18" charset="0"/>
              </a:defRPr>
            </a:lvl7pPr>
            <a:lvl8pPr marL="3141663" defTabSz="885825" eaLnBrk="0" fontAlgn="base" hangingPunct="0">
              <a:spcBef>
                <a:spcPct val="0"/>
              </a:spcBef>
              <a:spcAft>
                <a:spcPct val="0"/>
              </a:spcAft>
              <a:defRPr sz="2400">
                <a:solidFill>
                  <a:schemeClr val="tx1"/>
                </a:solidFill>
                <a:latin typeface="Times New Roman" panose="02020603050405020304" pitchFamily="18" charset="0"/>
              </a:defRPr>
            </a:lvl8pPr>
            <a:lvl9pPr marL="3598863" defTabSz="885825"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600" dirty="0">
                <a:latin typeface="Arial" panose="020B0604020202020204" pitchFamily="34" charset="0"/>
              </a:rPr>
              <a:t>U.S. Department of the Interior</a:t>
            </a:r>
          </a:p>
          <a:p>
            <a:r>
              <a:rPr lang="en-US" altLang="en-US" sz="1600" dirty="0">
                <a:latin typeface="Arial" panose="020B0604020202020204" pitchFamily="34" charset="0"/>
              </a:rPr>
              <a:t>U.S. Geological Survey</a:t>
            </a:r>
          </a:p>
        </p:txBody>
      </p:sp>
      <p:pic>
        <p:nvPicPr>
          <p:cNvPr id="12" name="Picture 11" descr="Photograph of the Minnesota River at Mankato, MN (USGS site 05325000) during a period of high water in which the river carried a large sediment load.">
            <a:extLst>
              <a:ext uri="{FF2B5EF4-FFF2-40B4-BE49-F238E27FC236}">
                <a16:creationId xmlns:a16="http://schemas.microsoft.com/office/drawing/2014/main" id="{5AF56FE7-CEC7-4CFF-B8D4-19443C51BE2B}"/>
              </a:ext>
              <a:ext uri="{C183D7F6-B498-43B3-948B-1728B52AA6E4}">
                <adec:decorative xmlns:adec="http://schemas.microsoft.com/office/drawing/2017/decorative" xmlns="" val="0"/>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Lst>
          </a:blip>
          <a:srcRect l="15764" r="10177"/>
          <a:stretch/>
        </p:blipFill>
        <p:spPr>
          <a:xfrm>
            <a:off x="457201" y="1761423"/>
            <a:ext cx="5347886" cy="4061861"/>
          </a:xfrm>
          <a:prstGeom prst="rect">
            <a:avLst/>
          </a:prstGeom>
        </p:spPr>
      </p:pic>
      <p:pic>
        <p:nvPicPr>
          <p:cNvPr id="13" name="Picture 2057" descr="Image of large USGS Identifier">
            <a:extLst>
              <a:ext uri="{FF2B5EF4-FFF2-40B4-BE49-F238E27FC236}">
                <a16:creationId xmlns:a16="http://schemas.microsoft.com/office/drawing/2014/main" id="{B4AC8FEF-07B7-4293-8106-545D5C1CAAFE}"/>
              </a:ext>
            </a:extLst>
          </p:cNvPr>
          <p:cNvPicPr>
            <a:picLocks noChangeAspect="1" noChangeArrowheads="1"/>
          </p:cNvPicPr>
          <p:nvPr/>
        </p:nvPicPr>
        <p:blipFill>
          <a:blip r:embed="rId4" cstate="hqprint">
            <a:lum bright="100000"/>
            <a:extLst>
              <a:ext uri="{28A0092B-C50C-407E-A947-70E740481C1C}">
                <a14:useLocalDpi xmlns:a14="http://schemas.microsoft.com/office/drawing/2010/main" val="0"/>
              </a:ext>
            </a:extLst>
          </a:blip>
          <a:srcRect/>
          <a:stretch>
            <a:fillRect/>
          </a:stretch>
        </p:blipFill>
        <p:spPr bwMode="black">
          <a:xfrm>
            <a:off x="457200" y="457200"/>
            <a:ext cx="2057400" cy="75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53306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ogo indicating that some of the presented study results were funded by the U.S. Army Corps of Engineers.">
            <a:extLst>
              <a:ext uri="{FF2B5EF4-FFF2-40B4-BE49-F238E27FC236}">
                <a16:creationId xmlns:a16="http://schemas.microsoft.com/office/drawing/2014/main" id="{91A7947A-90D1-4B67-BAEF-CD5756DBE60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72843" y="5189837"/>
            <a:ext cx="1718959" cy="1153371"/>
          </a:xfrm>
          <a:prstGeom prst="rect">
            <a:avLst/>
          </a:prstGeom>
        </p:spPr>
      </p:pic>
      <p:pic>
        <p:nvPicPr>
          <p:cNvPr id="3" name="Picture 2" descr="Logo indicating that some of the presented study results were funded by the Lower Minnesota River Watershed District.">
            <a:extLst>
              <a:ext uri="{FF2B5EF4-FFF2-40B4-BE49-F238E27FC236}">
                <a16:creationId xmlns:a16="http://schemas.microsoft.com/office/drawing/2014/main" id="{9530E32F-B28B-4897-AE66-4932BA632C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7654" y="5705942"/>
            <a:ext cx="2635929" cy="641817"/>
          </a:xfrm>
          <a:prstGeom prst="rect">
            <a:avLst/>
          </a:prstGeom>
        </p:spPr>
      </p:pic>
      <p:pic>
        <p:nvPicPr>
          <p:cNvPr id="4" name="Picture 3" descr="Logo indicating that some of the presented study results were funded by the Rice Creek Watershed District.">
            <a:extLst>
              <a:ext uri="{FF2B5EF4-FFF2-40B4-BE49-F238E27FC236}">
                <a16:creationId xmlns:a16="http://schemas.microsoft.com/office/drawing/2014/main" id="{FADE82A9-9FB2-4FD5-A3D2-150EF4B0B5A0}"/>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477858" y="5008989"/>
            <a:ext cx="2635929" cy="641818"/>
          </a:xfrm>
          <a:prstGeom prst="rect">
            <a:avLst/>
          </a:prstGeom>
          <a:noFill/>
        </p:spPr>
      </p:pic>
      <p:pic>
        <p:nvPicPr>
          <p:cNvPr id="5" name="Picture 4" descr="Logo indicating that some of the presented study results were funded by the Legislative-Citizen Commission on Minnesota Resources Environmental and Natural Resources Trust Fund.">
            <a:extLst>
              <a:ext uri="{FF2B5EF4-FFF2-40B4-BE49-F238E27FC236}">
                <a16:creationId xmlns:a16="http://schemas.microsoft.com/office/drawing/2014/main" id="{3BFA1D86-3709-44B1-A236-11AC66ED67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55567" y="5148644"/>
            <a:ext cx="1234013" cy="1235755"/>
          </a:xfrm>
          <a:prstGeom prst="rect">
            <a:avLst/>
          </a:prstGeom>
          <a:effectLst>
            <a:softEdge rad="63500"/>
          </a:effectLst>
        </p:spPr>
      </p:pic>
      <p:pic>
        <p:nvPicPr>
          <p:cNvPr id="6" name="Picture 5" descr="Logo indicating that some of the presented study results were funded by the Minnesota Pollution Control Agency.">
            <a:extLst>
              <a:ext uri="{FF2B5EF4-FFF2-40B4-BE49-F238E27FC236}">
                <a16:creationId xmlns:a16="http://schemas.microsoft.com/office/drawing/2014/main" id="{86D7E92F-0F5E-4C58-860E-BCA2A32B5387}"/>
              </a:ext>
            </a:extLst>
          </p:cNvPr>
          <p:cNvPicPr>
            <a:picLocks noChangeAspect="1"/>
          </p:cNvPicPr>
          <p:nvPr/>
        </p:nvPicPr>
        <p:blipFill>
          <a:blip r:embed="rId6"/>
          <a:stretch>
            <a:fillRect/>
          </a:stretch>
        </p:blipFill>
        <p:spPr>
          <a:xfrm>
            <a:off x="1769905" y="5883566"/>
            <a:ext cx="2708489" cy="474369"/>
          </a:xfrm>
          <a:prstGeom prst="rect">
            <a:avLst/>
          </a:prstGeom>
        </p:spPr>
      </p:pic>
      <p:pic>
        <p:nvPicPr>
          <p:cNvPr id="7" name="Picture 6" descr="Logo indicating that some of the presented study results were funded by the Minnesota Department of Natural Resources.">
            <a:extLst>
              <a:ext uri="{FF2B5EF4-FFF2-40B4-BE49-F238E27FC236}">
                <a16:creationId xmlns:a16="http://schemas.microsoft.com/office/drawing/2014/main" id="{3C99CDBE-1AC0-4C6E-8607-164313D187EF}"/>
              </a:ext>
            </a:extLst>
          </p:cNvPr>
          <p:cNvPicPr>
            <a:picLocks noChangeAspect="1"/>
          </p:cNvPicPr>
          <p:nvPr/>
        </p:nvPicPr>
        <p:blipFill>
          <a:blip r:embed="rId7"/>
          <a:stretch>
            <a:fillRect/>
          </a:stretch>
        </p:blipFill>
        <p:spPr>
          <a:xfrm>
            <a:off x="1769905" y="5329898"/>
            <a:ext cx="2707953" cy="508076"/>
          </a:xfrm>
          <a:prstGeom prst="rect">
            <a:avLst/>
          </a:prstGeom>
          <a:solidFill>
            <a:schemeClr val="bg1"/>
          </a:solidFill>
        </p:spPr>
      </p:pic>
      <p:pic>
        <p:nvPicPr>
          <p:cNvPr id="8" name="Picture 7" descr="Logo indicating that some of the presented study results were funded by the Clean Water Legacy Amendment.">
            <a:extLst>
              <a:ext uri="{FF2B5EF4-FFF2-40B4-BE49-F238E27FC236}">
                <a16:creationId xmlns:a16="http://schemas.microsoft.com/office/drawing/2014/main" id="{D0FA4ED1-031B-4115-9D13-E6B5142F9EA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53346" y="4287522"/>
            <a:ext cx="1083222" cy="2055686"/>
          </a:xfrm>
          <a:prstGeom prst="rect">
            <a:avLst/>
          </a:prstGeom>
        </p:spPr>
      </p:pic>
      <p:pic>
        <p:nvPicPr>
          <p:cNvPr id="9" name="Picture 9" descr="Image of small USGS Identifier">
            <a:extLst>
              <a:ext uri="{FF2B5EF4-FFF2-40B4-BE49-F238E27FC236}">
                <a16:creationId xmlns:a16="http://schemas.microsoft.com/office/drawing/2014/main" id="{A3379E5A-1F48-43E4-8EFB-3310E838A3B2}"/>
              </a:ext>
            </a:extLst>
          </p:cNvPr>
          <p:cNvPicPr>
            <a:picLocks noChangeAspect="1" noChangeArrowheads="1"/>
          </p:cNvPicPr>
          <p:nvPr/>
        </p:nvPicPr>
        <p:blipFill rotWithShape="1">
          <a:blip r:embed="rId9" cstate="hqprint">
            <a:lum bright="100000"/>
            <a:extLst>
              <a:ext uri="{28A0092B-C50C-407E-A947-70E740481C1C}">
                <a14:useLocalDpi xmlns:a14="http://schemas.microsoft.com/office/drawing/2010/main" val="0"/>
              </a:ext>
            </a:extLst>
          </a:blip>
          <a:srcRect b="27547"/>
          <a:stretch/>
        </p:blipFill>
        <p:spPr bwMode="black">
          <a:xfrm>
            <a:off x="502184" y="6042959"/>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0">
            <a:extLst>
              <a:ext uri="{FF2B5EF4-FFF2-40B4-BE49-F238E27FC236}">
                <a16:creationId xmlns:a16="http://schemas.microsoft.com/office/drawing/2014/main" id="{34164EDD-8050-432D-8D40-2F95400C2147}"/>
              </a:ext>
            </a:extLst>
          </p:cNvPr>
          <p:cNvSpPr>
            <a:spLocks noGrp="1"/>
          </p:cNvSpPr>
          <p:nvPr>
            <p:ph type="title"/>
          </p:nvPr>
        </p:nvSpPr>
        <p:spPr>
          <a:xfrm>
            <a:off x="913795" y="421709"/>
            <a:ext cx="10353762" cy="757881"/>
          </a:xfrm>
        </p:spPr>
        <p:txBody>
          <a:bodyPr/>
          <a:lstStyle/>
          <a:p>
            <a:r>
              <a:rPr lang="en-US" dirty="0">
                <a:solidFill>
                  <a:srgbClr val="FFFF00"/>
                </a:solidFill>
                <a:effectLst/>
                <a:latin typeface="Arial" panose="020B0604020202020204" pitchFamily="34" charset="0"/>
                <a:cs typeface="Arial" panose="020B0604020202020204" pitchFamily="34" charset="0"/>
              </a:rPr>
              <a:t>References and Partner Acknowledgments</a:t>
            </a:r>
            <a:endParaRPr lang="en-US" dirty="0"/>
          </a:p>
        </p:txBody>
      </p:sp>
      <p:sp>
        <p:nvSpPr>
          <p:cNvPr id="12" name="Content Placeholder 11">
            <a:extLst>
              <a:ext uri="{FF2B5EF4-FFF2-40B4-BE49-F238E27FC236}">
                <a16:creationId xmlns:a16="http://schemas.microsoft.com/office/drawing/2014/main" id="{7074CA7F-247F-46D8-874C-402B663361CA}"/>
              </a:ext>
            </a:extLst>
          </p:cNvPr>
          <p:cNvSpPr>
            <a:spLocks noGrp="1"/>
          </p:cNvSpPr>
          <p:nvPr>
            <p:ph idx="1"/>
          </p:nvPr>
        </p:nvSpPr>
        <p:spPr>
          <a:xfrm>
            <a:off x="502184" y="1131086"/>
            <a:ext cx="11055502" cy="4058751"/>
          </a:xfrm>
        </p:spPr>
        <p:txBody>
          <a:bodyPr>
            <a:noAutofit/>
          </a:bodyPr>
          <a:lstStyle/>
          <a:p>
            <a:pPr marL="230188" indent="-193675">
              <a:spcBef>
                <a:spcPts val="0"/>
              </a:spcBef>
              <a:spcAft>
                <a:spcPts val="0"/>
              </a:spcAft>
              <a:buFont typeface="+mj-lt"/>
              <a:buAutoNum type="arabicPeriod"/>
            </a:pPr>
            <a:r>
              <a:rPr lang="en-US" sz="1600" dirty="0" err="1">
                <a:latin typeface="Arial" panose="020B0604020202020204" pitchFamily="34" charset="0"/>
                <a:cs typeface="Arial" panose="020B0604020202020204" pitchFamily="34" charset="0"/>
                <a:hlinkClick r:id="rId10"/>
              </a:rPr>
              <a:t>Ries</a:t>
            </a:r>
            <a:r>
              <a:rPr lang="en-US" sz="1600" dirty="0">
                <a:latin typeface="Arial" panose="020B0604020202020204" pitchFamily="34" charset="0"/>
                <a:cs typeface="Arial" panose="020B0604020202020204" pitchFamily="34" charset="0"/>
                <a:hlinkClick r:id="rId10"/>
              </a:rPr>
              <a:t>, K.G. and others, 2004, USGS Fact Sheet FS-2004-3115, 4 p.</a:t>
            </a:r>
            <a:endParaRPr lang="en-US" sz="1600" dirty="0">
              <a:latin typeface="Arial" panose="020B0604020202020204" pitchFamily="34" charset="0"/>
              <a:cs typeface="Arial" panose="020B0604020202020204" pitchFamily="34" charset="0"/>
            </a:endParaRPr>
          </a:p>
          <a:p>
            <a:pPr marL="230188" indent="-193675">
              <a:spcBef>
                <a:spcPts val="0"/>
              </a:spcBef>
              <a:spcAft>
                <a:spcPts val="0"/>
              </a:spcAft>
              <a:buFont typeface="+mj-lt"/>
              <a:buAutoNum type="arabicPeriod"/>
            </a:pPr>
            <a:r>
              <a:rPr lang="en-US" sz="1600" dirty="0">
                <a:latin typeface="Arial" panose="020B0604020202020204" pitchFamily="34" charset="0"/>
                <a:cs typeface="Arial" panose="020B0604020202020204" pitchFamily="34" charset="0"/>
              </a:rPr>
              <a:t>Carol </a:t>
            </a:r>
            <a:r>
              <a:rPr lang="en-US" sz="1600" dirty="0" err="1">
                <a:latin typeface="Arial" panose="020B0604020202020204" pitchFamily="34" charset="0"/>
                <a:cs typeface="Arial" panose="020B0604020202020204" pitchFamily="34" charset="0"/>
              </a:rPr>
              <a:t>Sinden</a:t>
            </a:r>
            <a:r>
              <a:rPr lang="en-US" sz="1600" dirty="0">
                <a:latin typeface="Arial" panose="020B0604020202020204" pitchFamily="34" charset="0"/>
                <a:cs typeface="Arial" panose="020B0604020202020204" pitchFamily="34" charset="0"/>
              </a:rPr>
              <a:t>, MPCA, written communication, 2016.</a:t>
            </a:r>
          </a:p>
          <a:p>
            <a:pPr marL="230188" indent="-193675">
              <a:spcBef>
                <a:spcPts val="0"/>
              </a:spcBef>
              <a:spcAft>
                <a:spcPts val="0"/>
              </a:spcAft>
              <a:buFont typeface="+mj-lt"/>
              <a:buAutoNum type="arabicPeriod"/>
            </a:pPr>
            <a:r>
              <a:rPr lang="en-US" sz="1600" dirty="0">
                <a:latin typeface="Arial" panose="020B0604020202020204" pitchFamily="34" charset="0"/>
                <a:cs typeface="Arial" panose="020B0604020202020204" pitchFamily="34" charset="0"/>
              </a:rPr>
              <a:t>Brent Mason, MNDNR, written communication, 2019.</a:t>
            </a:r>
          </a:p>
          <a:p>
            <a:pPr marL="230188" indent="-193675">
              <a:spcBef>
                <a:spcPts val="0"/>
              </a:spcBef>
              <a:spcAft>
                <a:spcPts val="0"/>
              </a:spcAft>
              <a:buFont typeface="+mj-lt"/>
              <a:buAutoNum type="arabicPeriod"/>
            </a:pPr>
            <a:r>
              <a:rPr lang="en-US" sz="1600" dirty="0" err="1">
                <a:latin typeface="Arial" panose="020B0604020202020204" pitchFamily="34" charset="0"/>
                <a:cs typeface="Arial" panose="020B0604020202020204" pitchFamily="34" charset="0"/>
                <a:hlinkClick r:id="rId11"/>
              </a:rPr>
              <a:t>TetraTech</a:t>
            </a:r>
            <a:r>
              <a:rPr lang="en-US" sz="1600" dirty="0">
                <a:latin typeface="Arial" panose="020B0604020202020204" pitchFamily="34" charset="0"/>
                <a:cs typeface="Arial" panose="020B0604020202020204" pitchFamily="34" charset="0"/>
                <a:hlinkClick r:id="rId11"/>
              </a:rPr>
              <a:t>, 2015, Memorandum: Minnesota River Basin HSPF Model Hydrology Calibration</a:t>
            </a:r>
            <a:r>
              <a:rPr lang="en-US" sz="1600" dirty="0">
                <a:latin typeface="Arial" panose="020B0604020202020204" pitchFamily="34" charset="0"/>
                <a:cs typeface="Arial" panose="020B0604020202020204" pitchFamily="34" charset="0"/>
              </a:rPr>
              <a:t>.</a:t>
            </a:r>
          </a:p>
          <a:p>
            <a:pPr marL="230188" indent="-193675">
              <a:spcBef>
                <a:spcPts val="0"/>
              </a:spcBef>
              <a:spcAft>
                <a:spcPts val="0"/>
              </a:spcAft>
              <a:buFont typeface="+mj-lt"/>
              <a:buAutoNum type="arabicPeriod"/>
            </a:pPr>
            <a:r>
              <a:rPr lang="en-US" sz="1600" dirty="0" err="1">
                <a:latin typeface="Arial" panose="020B0604020202020204" pitchFamily="34" charset="0"/>
                <a:cs typeface="Arial" panose="020B0604020202020204" pitchFamily="34" charset="0"/>
                <a:hlinkClick r:id="rId12"/>
              </a:rPr>
              <a:t>Heimann</a:t>
            </a:r>
            <a:r>
              <a:rPr lang="en-US" sz="1600" dirty="0">
                <a:latin typeface="Arial" panose="020B0604020202020204" pitchFamily="34" charset="0"/>
                <a:cs typeface="Arial" panose="020B0604020202020204" pitchFamily="34" charset="0"/>
                <a:hlinkClick r:id="rId12"/>
              </a:rPr>
              <a:t>, D.C. and others, 2011, U.S. Geological Survey Scientific Investigations Report 2011–5200, 33 p.</a:t>
            </a:r>
            <a:endParaRPr lang="en-US" sz="1600" dirty="0">
              <a:latin typeface="Arial" panose="020B0604020202020204" pitchFamily="34" charset="0"/>
              <a:cs typeface="Arial" panose="020B0604020202020204" pitchFamily="34" charset="0"/>
            </a:endParaRPr>
          </a:p>
          <a:p>
            <a:pPr marL="230188" indent="-193675">
              <a:spcBef>
                <a:spcPts val="0"/>
              </a:spcBef>
              <a:spcAft>
                <a:spcPts val="0"/>
              </a:spcAft>
              <a:buFont typeface="+mj-lt"/>
              <a:buAutoNum type="arabicPeriod"/>
            </a:pPr>
            <a:r>
              <a:rPr lang="en-US" sz="1600" dirty="0">
                <a:latin typeface="Arial" panose="020B0604020202020204" pitchFamily="34" charset="0"/>
                <a:cs typeface="Arial" panose="020B0604020202020204" pitchFamily="34" charset="0"/>
                <a:hlinkClick r:id="rId13"/>
              </a:rPr>
              <a:t>Lenhart, C.F. and others, 2011, Watershed Science Bulletin (April 2011): 25-31.</a:t>
            </a:r>
            <a:endParaRPr lang="en-US" sz="1600" dirty="0">
              <a:latin typeface="Arial" panose="020B0604020202020204" pitchFamily="34" charset="0"/>
              <a:cs typeface="Arial" panose="020B0604020202020204" pitchFamily="34" charset="0"/>
            </a:endParaRPr>
          </a:p>
          <a:p>
            <a:pPr marL="230188" indent="-193675">
              <a:spcBef>
                <a:spcPts val="0"/>
              </a:spcBef>
              <a:spcAft>
                <a:spcPts val="0"/>
              </a:spcAft>
              <a:buFont typeface="+mj-lt"/>
              <a:buAutoNum type="arabicPeriod"/>
            </a:pPr>
            <a:r>
              <a:rPr lang="en-US" sz="1600" dirty="0">
                <a:latin typeface="Arial" panose="020B0604020202020204" pitchFamily="34" charset="0"/>
                <a:cs typeface="Arial" panose="020B0604020202020204" pitchFamily="34" charset="0"/>
                <a:hlinkClick r:id="rId14"/>
              </a:rPr>
              <a:t>Lenhart, C.F. and others, 2013, Transactions of the ASABE 56(2): 549-561.</a:t>
            </a:r>
            <a:endParaRPr lang="en-US" sz="1600" dirty="0">
              <a:latin typeface="Arial" panose="020B0604020202020204" pitchFamily="34" charset="0"/>
              <a:cs typeface="Arial" panose="020B0604020202020204" pitchFamily="34" charset="0"/>
            </a:endParaRPr>
          </a:p>
          <a:p>
            <a:pPr marL="230188" indent="-193675">
              <a:spcBef>
                <a:spcPts val="0"/>
              </a:spcBef>
              <a:spcAft>
                <a:spcPts val="0"/>
              </a:spcAft>
              <a:buFont typeface="+mj-lt"/>
              <a:buAutoNum type="arabicPeriod"/>
            </a:pPr>
            <a:r>
              <a:rPr lang="en-US" sz="1600" dirty="0" err="1">
                <a:latin typeface="Arial" panose="020B0604020202020204" pitchFamily="34" charset="0"/>
                <a:cs typeface="Arial" panose="020B0604020202020204" pitchFamily="34" charset="0"/>
                <a:hlinkClick r:id="rId15"/>
              </a:rPr>
              <a:t>Schottler</a:t>
            </a:r>
            <a:r>
              <a:rPr lang="en-US" sz="1600" dirty="0">
                <a:latin typeface="Arial" panose="020B0604020202020204" pitchFamily="34" charset="0"/>
                <a:cs typeface="Arial" panose="020B0604020202020204" pitchFamily="34" charset="0"/>
                <a:hlinkClick r:id="rId15"/>
              </a:rPr>
              <a:t>, S.P. and others, 2014, Hydrological Processes 28: 1951-1961.</a:t>
            </a:r>
            <a:endParaRPr lang="en-US" sz="1600" dirty="0">
              <a:latin typeface="Arial" panose="020B0604020202020204" pitchFamily="34" charset="0"/>
              <a:cs typeface="Arial" panose="020B0604020202020204" pitchFamily="34" charset="0"/>
            </a:endParaRPr>
          </a:p>
          <a:p>
            <a:pPr marL="230188" indent="-193675">
              <a:spcBef>
                <a:spcPts val="0"/>
              </a:spcBef>
              <a:spcAft>
                <a:spcPts val="0"/>
              </a:spcAft>
              <a:buFont typeface="+mj-lt"/>
              <a:buAutoNum type="arabicPeriod"/>
            </a:pPr>
            <a:r>
              <a:rPr lang="en-US" sz="1600" dirty="0">
                <a:latin typeface="Arial" panose="020B0604020202020204" pitchFamily="34" charset="0"/>
                <a:cs typeface="Arial" panose="020B0604020202020204" pitchFamily="34" charset="0"/>
                <a:hlinkClick r:id="rId16"/>
              </a:rPr>
              <a:t>Kelly, S.A. and others, 2016, </a:t>
            </a:r>
            <a:r>
              <a:rPr lang="en-US" sz="1600" dirty="0" err="1">
                <a:latin typeface="Arial" panose="020B0604020202020204" pitchFamily="34" charset="0"/>
                <a:cs typeface="Arial" panose="020B0604020202020204" pitchFamily="34" charset="0"/>
                <a:hlinkClick r:id="rId16"/>
              </a:rPr>
              <a:t>Hydrol</a:t>
            </a:r>
            <a:r>
              <a:rPr lang="en-US" sz="1600" dirty="0">
                <a:latin typeface="Arial" panose="020B0604020202020204" pitchFamily="34" charset="0"/>
                <a:cs typeface="Arial" panose="020B0604020202020204" pitchFamily="34" charset="0"/>
                <a:hlinkClick r:id="rId16"/>
              </a:rPr>
              <a:t>. Earth Syst. Discuss., doi:10.5194/hess-2016-571</a:t>
            </a:r>
            <a:endParaRPr lang="en-US" sz="1600" dirty="0">
              <a:latin typeface="Arial" panose="020B0604020202020204" pitchFamily="34" charset="0"/>
              <a:cs typeface="Arial" panose="020B0604020202020204" pitchFamily="34" charset="0"/>
            </a:endParaRPr>
          </a:p>
          <a:p>
            <a:pPr marL="230188" indent="-193675">
              <a:spcBef>
                <a:spcPts val="0"/>
              </a:spcBef>
              <a:spcAft>
                <a:spcPts val="0"/>
              </a:spcAft>
              <a:buFont typeface="+mj-lt"/>
              <a:buAutoNum type="arabicPeriod"/>
            </a:pPr>
            <a:r>
              <a:rPr lang="en-US" sz="1600" dirty="0">
                <a:latin typeface="Arial" panose="020B0604020202020204" pitchFamily="34" charset="0"/>
                <a:cs typeface="Arial" panose="020B0604020202020204" pitchFamily="34" charset="0"/>
                <a:hlinkClick r:id="rId17"/>
              </a:rPr>
              <a:t>Groten, J.T. and others, 2016, U.S. Geological Survey Scientific Investigations Report 2016–5174, 29 p.</a:t>
            </a:r>
            <a:endParaRPr lang="en-US" sz="1600" dirty="0">
              <a:latin typeface="Arial" panose="020B0604020202020204" pitchFamily="34" charset="0"/>
              <a:cs typeface="Arial" panose="020B0604020202020204" pitchFamily="34" charset="0"/>
            </a:endParaRPr>
          </a:p>
          <a:p>
            <a:pPr marL="230188" indent="-193675">
              <a:spcBef>
                <a:spcPts val="0"/>
              </a:spcBef>
              <a:spcAft>
                <a:spcPts val="0"/>
              </a:spcAft>
              <a:buFont typeface="+mj-lt"/>
              <a:buAutoNum type="arabicPeriod"/>
            </a:pPr>
            <a:r>
              <a:rPr lang="en-US" sz="1600" dirty="0">
                <a:latin typeface="Arial" panose="020B0604020202020204" pitchFamily="34" charset="0"/>
                <a:cs typeface="Arial" panose="020B0604020202020204" pitchFamily="34" charset="0"/>
                <a:hlinkClick r:id="rId18"/>
              </a:rPr>
              <a:t>Groten, J.T., and Johnson, G.D., 2018, U.S. Geological Survey Scientific Investigations Report 2018–5023, 23 p.</a:t>
            </a:r>
            <a:endParaRPr lang="en-US" sz="1600" dirty="0">
              <a:latin typeface="Arial" panose="020B0604020202020204" pitchFamily="34" charset="0"/>
              <a:cs typeface="Arial" panose="020B0604020202020204" pitchFamily="34" charset="0"/>
            </a:endParaRPr>
          </a:p>
          <a:p>
            <a:pPr marL="230188" indent="-193675">
              <a:spcBef>
                <a:spcPts val="0"/>
              </a:spcBef>
              <a:spcAft>
                <a:spcPts val="0"/>
              </a:spcAft>
              <a:buFont typeface="+mj-lt"/>
              <a:buAutoNum type="arabicPeriod"/>
            </a:pPr>
            <a:r>
              <a:rPr lang="en-US" sz="1600" dirty="0">
                <a:latin typeface="Arial" panose="020B0604020202020204" pitchFamily="34" charset="0"/>
                <a:cs typeface="Arial" panose="020B0604020202020204" pitchFamily="34" charset="0"/>
                <a:hlinkClick r:id="rId19"/>
              </a:rPr>
              <a:t>Groten, J.T. and others, 2019, U.S. Geological Survey Scientific Investigations Report 2018–5165, 30 p.</a:t>
            </a:r>
            <a:endParaRPr lang="en-US" sz="1600" dirty="0">
              <a:latin typeface="Arial" panose="020B0604020202020204" pitchFamily="34" charset="0"/>
              <a:cs typeface="Arial" panose="020B0604020202020204" pitchFamily="34" charset="0"/>
            </a:endParaRPr>
          </a:p>
          <a:p>
            <a:pPr marL="230188" indent="-193675">
              <a:spcBef>
                <a:spcPts val="0"/>
              </a:spcBef>
              <a:spcAft>
                <a:spcPts val="0"/>
              </a:spcAft>
              <a:buFont typeface="+mj-lt"/>
              <a:buAutoNum type="arabicPeriod"/>
            </a:pPr>
            <a:r>
              <a:rPr lang="en-US" sz="1600" dirty="0">
                <a:latin typeface="Arial" panose="020B0604020202020204" pitchFamily="34" charset="0"/>
                <a:cs typeface="Arial" panose="020B0604020202020204" pitchFamily="34" charset="0"/>
                <a:hlinkClick r:id="rId20"/>
              </a:rPr>
              <a:t>MPCA, 2019, Lower Minnesota River.</a:t>
            </a:r>
            <a:endParaRPr lang="en-US" sz="1600" dirty="0">
              <a:latin typeface="Arial" panose="020B0604020202020204" pitchFamily="34" charset="0"/>
              <a:cs typeface="Arial" panose="020B0604020202020204" pitchFamily="34" charset="0"/>
            </a:endParaRPr>
          </a:p>
          <a:p>
            <a:pPr marL="230188" indent="-193675">
              <a:spcBef>
                <a:spcPts val="0"/>
              </a:spcBef>
              <a:spcAft>
                <a:spcPts val="0"/>
              </a:spcAft>
              <a:buFont typeface="+mj-lt"/>
              <a:buAutoNum type="arabicPeriod"/>
            </a:pPr>
            <a:r>
              <a:rPr lang="en-US" sz="1600" dirty="0">
                <a:latin typeface="Arial" panose="020B0604020202020204" pitchFamily="34" charset="0"/>
                <a:cs typeface="Arial" panose="020B0604020202020204" pitchFamily="34" charset="0"/>
                <a:hlinkClick r:id="rId21"/>
              </a:rPr>
              <a:t>MPCA, 2019, Sediment Reduction Strategy: Minnesota River Basin and South Metro Mississippi River.</a:t>
            </a:r>
            <a:endParaRPr lang="en-US" sz="1600" dirty="0">
              <a:latin typeface="Arial" panose="020B0604020202020204" pitchFamily="34" charset="0"/>
              <a:cs typeface="Arial" panose="020B0604020202020204" pitchFamily="34" charset="0"/>
            </a:endParaRPr>
          </a:p>
          <a:p>
            <a:pPr marL="230188" indent="-193675">
              <a:spcBef>
                <a:spcPts val="0"/>
              </a:spcBef>
              <a:spcAft>
                <a:spcPts val="0"/>
              </a:spcAft>
              <a:buFont typeface="+mj-lt"/>
              <a:buAutoNum type="arabicPeriod"/>
            </a:pPr>
            <a:r>
              <a:rPr lang="en-US" sz="1600" dirty="0">
                <a:latin typeface="Arial" panose="020B0604020202020204" pitchFamily="34" charset="0"/>
                <a:cs typeface="Arial" panose="020B0604020202020204" pitchFamily="34" charset="0"/>
                <a:hlinkClick r:id="rId22"/>
              </a:rPr>
              <a:t>Ellison, C.A. and others, 2014, U.S. Geological Survey Scientific Investigations Report 2013-5205, 56 p.</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538699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8880F-F8AA-4BE4-9FF6-841B0C268D62}"/>
              </a:ext>
            </a:extLst>
          </p:cNvPr>
          <p:cNvSpPr>
            <a:spLocks noGrp="1"/>
          </p:cNvSpPr>
          <p:nvPr>
            <p:ph type="title"/>
          </p:nvPr>
        </p:nvSpPr>
        <p:spPr>
          <a:xfrm>
            <a:off x="913795" y="376237"/>
            <a:ext cx="10353762" cy="745861"/>
          </a:xfrm>
        </p:spPr>
        <p:txBody>
          <a:bodyPr/>
          <a:lstStyle/>
          <a:p>
            <a:r>
              <a:rPr lang="en-US" dirty="0">
                <a:solidFill>
                  <a:srgbClr val="FFFF00"/>
                </a:solidFill>
                <a:effectLst/>
                <a:latin typeface="Arial" panose="020B0604020202020204" pitchFamily="34" charset="0"/>
                <a:cs typeface="Arial" panose="020B0604020202020204" pitchFamily="34" charset="0"/>
              </a:rPr>
              <a:t>Examples of Long-Term Data</a:t>
            </a:r>
          </a:p>
        </p:txBody>
      </p:sp>
      <p:sp>
        <p:nvSpPr>
          <p:cNvPr id="3" name="Content Placeholder 2">
            <a:extLst>
              <a:ext uri="{FF2B5EF4-FFF2-40B4-BE49-F238E27FC236}">
                <a16:creationId xmlns:a16="http://schemas.microsoft.com/office/drawing/2014/main" id="{326306CA-6B27-4289-B734-D6F14FE11E4A}"/>
              </a:ext>
            </a:extLst>
          </p:cNvPr>
          <p:cNvSpPr>
            <a:spLocks noGrp="1"/>
          </p:cNvSpPr>
          <p:nvPr>
            <p:ph idx="1"/>
          </p:nvPr>
        </p:nvSpPr>
        <p:spPr>
          <a:xfrm>
            <a:off x="5076240" y="1396214"/>
            <a:ext cx="6362388" cy="4065571"/>
          </a:xfrm>
        </p:spPr>
        <p:txBody>
          <a:bodyPr>
            <a:normAutofit/>
          </a:bodyPr>
          <a:lstStyle/>
          <a:p>
            <a:pPr marL="36900" indent="0">
              <a:buNone/>
            </a:pPr>
            <a:r>
              <a:rPr lang="en-US" sz="3000" dirty="0">
                <a:solidFill>
                  <a:schemeClr val="tx1"/>
                </a:solidFill>
                <a:effectLst/>
                <a:latin typeface="Arial" panose="020B0604020202020204" pitchFamily="34" charset="0"/>
                <a:cs typeface="Arial" panose="020B0604020202020204" pitchFamily="34" charset="0"/>
              </a:rPr>
              <a:t>Continuous streamgages:</a:t>
            </a:r>
          </a:p>
          <a:p>
            <a:pPr>
              <a:buFont typeface="Arial" panose="020B0604020202020204" pitchFamily="34" charset="0"/>
              <a:buChar char="•"/>
            </a:pPr>
            <a:r>
              <a:rPr lang="en-US" sz="3000" dirty="0">
                <a:solidFill>
                  <a:schemeClr val="tx1"/>
                </a:solidFill>
                <a:effectLst/>
                <a:latin typeface="Arial" panose="020B0604020202020204" pitchFamily="34" charset="0"/>
                <a:cs typeface="Arial" panose="020B0604020202020204" pitchFamily="34" charset="0"/>
              </a:rPr>
              <a:t>Streamflow (many)</a:t>
            </a:r>
          </a:p>
          <a:p>
            <a:pPr>
              <a:buFont typeface="Arial" panose="020B0604020202020204" pitchFamily="34" charset="0"/>
              <a:buChar char="•"/>
            </a:pPr>
            <a:r>
              <a:rPr lang="en-US" sz="3000" dirty="0">
                <a:solidFill>
                  <a:schemeClr val="tx1"/>
                </a:solidFill>
                <a:effectLst/>
                <a:latin typeface="Arial" panose="020B0604020202020204" pitchFamily="34" charset="0"/>
                <a:cs typeface="Arial" panose="020B0604020202020204" pitchFamily="34" charset="0"/>
              </a:rPr>
              <a:t>Water-Quality (few) - $$$, difficult</a:t>
            </a:r>
          </a:p>
          <a:p>
            <a:pPr lvl="1">
              <a:buFont typeface="Arial" panose="020B0604020202020204" pitchFamily="34" charset="0"/>
              <a:buChar char="•"/>
            </a:pPr>
            <a:r>
              <a:rPr lang="en-US" sz="3000" dirty="0">
                <a:solidFill>
                  <a:schemeClr val="tx1"/>
                </a:solidFill>
                <a:effectLst/>
                <a:latin typeface="Arial" panose="020B0604020202020204" pitchFamily="34" charset="0"/>
                <a:cs typeface="Arial" panose="020B0604020202020204" pitchFamily="34" charset="0"/>
              </a:rPr>
              <a:t>Temperature</a:t>
            </a:r>
          </a:p>
          <a:p>
            <a:pPr lvl="1">
              <a:buFont typeface="Arial" panose="020B0604020202020204" pitchFamily="34" charset="0"/>
              <a:buChar char="•"/>
            </a:pPr>
            <a:r>
              <a:rPr lang="en-US" sz="3000" dirty="0">
                <a:solidFill>
                  <a:schemeClr val="tx1"/>
                </a:solidFill>
                <a:effectLst/>
                <a:latin typeface="Arial" panose="020B0604020202020204" pitchFamily="34" charset="0"/>
                <a:cs typeface="Arial" panose="020B0604020202020204" pitchFamily="34" charset="0"/>
              </a:rPr>
              <a:t>Suspended Sediment </a:t>
            </a:r>
          </a:p>
          <a:p>
            <a:pPr lvl="1">
              <a:buFont typeface="Arial" panose="020B0604020202020204" pitchFamily="34" charset="0"/>
              <a:buChar char="•"/>
            </a:pPr>
            <a:r>
              <a:rPr lang="en-US" sz="3000" dirty="0">
                <a:solidFill>
                  <a:schemeClr val="tx1"/>
                </a:solidFill>
                <a:effectLst/>
                <a:latin typeface="Arial" panose="020B0604020202020204" pitchFamily="34" charset="0"/>
                <a:cs typeface="Arial" panose="020B0604020202020204" pitchFamily="34" charset="0"/>
              </a:rPr>
              <a:t>Chloride</a:t>
            </a:r>
          </a:p>
        </p:txBody>
      </p:sp>
      <p:pic>
        <p:nvPicPr>
          <p:cNvPr id="12" name="Picture 11" descr="Photograph of streamgaging equipment located at the Minnesota River at Mankato, MN, USGS site 05325000.">
            <a:extLst>
              <a:ext uri="{FF2B5EF4-FFF2-40B4-BE49-F238E27FC236}">
                <a16:creationId xmlns:a16="http://schemas.microsoft.com/office/drawing/2014/main" id="{9FB47964-E592-4F6D-BF17-9FDA2EE6DEE7}"/>
              </a:ext>
              <a:ext uri="{C183D7F6-B498-43B3-948B-1728B52AA6E4}">
                <adec:decorative xmlns:adec="http://schemas.microsoft.com/office/drawing/2017/decorative" xmlns="" val="0"/>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32911" t="6463" r="22467" b="6463"/>
          <a:stretch/>
        </p:blipFill>
        <p:spPr>
          <a:xfrm>
            <a:off x="476093" y="1219101"/>
            <a:ext cx="4315474" cy="4736856"/>
          </a:xfrm>
          <a:prstGeom prst="rect">
            <a:avLst/>
          </a:prstGeom>
        </p:spPr>
      </p:pic>
      <p:pic>
        <p:nvPicPr>
          <p:cNvPr id="14" name="Picture 9" descr="Image of small USGS Identifier">
            <a:extLst>
              <a:ext uri="{FF2B5EF4-FFF2-40B4-BE49-F238E27FC236}">
                <a16:creationId xmlns:a16="http://schemas.microsoft.com/office/drawing/2014/main" id="{5C2AE0E0-50A3-4CCA-B5FD-1C870F462413}"/>
              </a:ext>
            </a:extLst>
          </p:cNvPr>
          <p:cNvPicPr>
            <a:picLocks noChangeAspect="1" noChangeArrowheads="1"/>
          </p:cNvPicPr>
          <p:nvPr/>
        </p:nvPicPr>
        <p:blipFill rotWithShape="1">
          <a:blip r:embed="rId4" cstate="hqprint">
            <a:lum bright="100000"/>
            <a:extLst>
              <a:ext uri="{28A0092B-C50C-407E-A947-70E740481C1C}">
                <a14:useLocalDpi xmlns:a14="http://schemas.microsoft.com/office/drawing/2010/main" val="0"/>
              </a:ext>
            </a:extLst>
          </a:blip>
          <a:srcRect b="27547"/>
          <a:stretch/>
        </p:blipFill>
        <p:spPr bwMode="black">
          <a:xfrm>
            <a:off x="476093" y="6087978"/>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996787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FC2B8-0375-4DF8-AB5A-AB62A34A5D32}"/>
              </a:ext>
            </a:extLst>
          </p:cNvPr>
          <p:cNvSpPr>
            <a:spLocks noGrp="1"/>
          </p:cNvSpPr>
          <p:nvPr>
            <p:ph type="title"/>
          </p:nvPr>
        </p:nvSpPr>
        <p:spPr>
          <a:xfrm>
            <a:off x="913794" y="472607"/>
            <a:ext cx="10353762" cy="737088"/>
          </a:xfrm>
        </p:spPr>
        <p:txBody>
          <a:bodyPr>
            <a:normAutofit/>
          </a:bodyPr>
          <a:lstStyle/>
          <a:p>
            <a:r>
              <a:rPr lang="en-US" dirty="0">
                <a:solidFill>
                  <a:srgbClr val="FFFF00"/>
                </a:solidFill>
                <a:effectLst/>
                <a:latin typeface="Arial" panose="020B0604020202020204" pitchFamily="34" charset="0"/>
                <a:cs typeface="Arial" panose="020B0604020202020204" pitchFamily="34" charset="0"/>
              </a:rPr>
              <a:t>Applications of Long-Term Data</a:t>
            </a:r>
            <a:endParaRPr lang="en-US" dirty="0"/>
          </a:p>
        </p:txBody>
      </p:sp>
      <p:sp>
        <p:nvSpPr>
          <p:cNvPr id="5" name="Content Placeholder 4">
            <a:extLst>
              <a:ext uri="{FF2B5EF4-FFF2-40B4-BE49-F238E27FC236}">
                <a16:creationId xmlns:a16="http://schemas.microsoft.com/office/drawing/2014/main" id="{B1013A0A-6DD5-4E93-8A48-41F4D57CF43E}"/>
              </a:ext>
            </a:extLst>
          </p:cNvPr>
          <p:cNvSpPr>
            <a:spLocks noGrp="1"/>
          </p:cNvSpPr>
          <p:nvPr>
            <p:ph idx="1"/>
          </p:nvPr>
        </p:nvSpPr>
        <p:spPr>
          <a:xfrm>
            <a:off x="4967418" y="1519033"/>
            <a:ext cx="6645462" cy="3819934"/>
          </a:xfrm>
        </p:spPr>
        <p:txBody>
          <a:bodyPr>
            <a:noAutofit/>
          </a:bodyPr>
          <a:lstStyle/>
          <a:p>
            <a:pPr>
              <a:spcBef>
                <a:spcPts val="0"/>
              </a:spcBef>
              <a:spcAft>
                <a:spcPts val="1200"/>
              </a:spcAft>
              <a:buFont typeface="Arial" panose="020B0604020202020204" pitchFamily="34" charset="0"/>
              <a:buChar char="•"/>
            </a:pPr>
            <a:r>
              <a:rPr lang="en-US" sz="3000" dirty="0">
                <a:effectLst/>
                <a:latin typeface="Arial" panose="020B0604020202020204" pitchFamily="34" charset="0"/>
                <a:cs typeface="Arial" panose="020B0604020202020204" pitchFamily="34" charset="0"/>
              </a:rPr>
              <a:t>Estimate flows: </a:t>
            </a:r>
            <a:r>
              <a:rPr lang="en-US" sz="3000" dirty="0" err="1">
                <a:effectLst/>
                <a:latin typeface="Arial" panose="020B0604020202020204" pitchFamily="34" charset="0"/>
                <a:cs typeface="Arial" panose="020B0604020202020204" pitchFamily="34" charset="0"/>
              </a:rPr>
              <a:t>ungaged</a:t>
            </a:r>
            <a:r>
              <a:rPr lang="en-US" sz="3000" dirty="0">
                <a:effectLst/>
                <a:latin typeface="Arial" panose="020B0604020202020204" pitchFamily="34" charset="0"/>
                <a:cs typeface="Arial" panose="020B0604020202020204" pitchFamily="34" charset="0"/>
              </a:rPr>
              <a:t> sites</a:t>
            </a:r>
            <a:r>
              <a:rPr lang="en-US" sz="2400" baseline="30000" dirty="0">
                <a:solidFill>
                  <a:srgbClr val="FFFF00"/>
                </a:solidFill>
                <a:effectLst/>
                <a:latin typeface="Arial" panose="020B0604020202020204" pitchFamily="34" charset="0"/>
                <a:cs typeface="Arial" panose="020B0604020202020204" pitchFamily="34" charset="0"/>
              </a:rPr>
              <a:t>1</a:t>
            </a:r>
          </a:p>
          <a:p>
            <a:pPr marL="741363" lvl="1" indent="-284163">
              <a:spcBef>
                <a:spcPts val="0"/>
              </a:spcBef>
              <a:spcAft>
                <a:spcPts val="1800"/>
              </a:spcAft>
              <a:buFont typeface="Arial" panose="020B0604020202020204" pitchFamily="34" charset="0"/>
              <a:buChar char="•"/>
            </a:pPr>
            <a:r>
              <a:rPr lang="en-US" sz="3000" dirty="0">
                <a:effectLst/>
                <a:latin typeface="Arial" panose="020B0604020202020204" pitchFamily="34" charset="0"/>
                <a:cs typeface="Arial" panose="020B0604020202020204" pitchFamily="34" charset="0"/>
              </a:rPr>
              <a:t>State: WLA</a:t>
            </a:r>
            <a:r>
              <a:rPr lang="en-US" sz="2000" baseline="30000" dirty="0">
                <a:solidFill>
                  <a:srgbClr val="FFFF00"/>
                </a:solidFill>
                <a:effectLst/>
                <a:latin typeface="Arial" panose="020B0604020202020204" pitchFamily="34" charset="0"/>
                <a:cs typeface="Arial" panose="020B0604020202020204" pitchFamily="34" charset="0"/>
              </a:rPr>
              <a:t>2</a:t>
            </a:r>
            <a:r>
              <a:rPr lang="en-US" sz="3000" dirty="0">
                <a:solidFill>
                  <a:schemeClr val="tx1"/>
                </a:solidFill>
                <a:effectLst/>
                <a:latin typeface="Arial" panose="020B0604020202020204" pitchFamily="34" charset="0"/>
                <a:cs typeface="Arial" panose="020B0604020202020204" pitchFamily="34" charset="0"/>
              </a:rPr>
              <a:t>, </a:t>
            </a:r>
            <a:r>
              <a:rPr lang="en-US" sz="3000" dirty="0">
                <a:effectLst/>
                <a:latin typeface="Arial" panose="020B0604020202020204" pitchFamily="34" charset="0"/>
                <a:cs typeface="Arial" panose="020B0604020202020204" pitchFamily="34" charset="0"/>
              </a:rPr>
              <a:t>Withdrawals</a:t>
            </a:r>
            <a:r>
              <a:rPr lang="en-US" sz="2000" baseline="30000" dirty="0">
                <a:solidFill>
                  <a:srgbClr val="FFFF00"/>
                </a:solidFill>
                <a:effectLst/>
                <a:latin typeface="Arial" panose="020B0604020202020204" pitchFamily="34" charset="0"/>
                <a:cs typeface="Arial" panose="020B0604020202020204" pitchFamily="34" charset="0"/>
              </a:rPr>
              <a:t>3</a:t>
            </a:r>
          </a:p>
          <a:p>
            <a:pPr marL="346075" lvl="1" indent="-288925">
              <a:spcBef>
                <a:spcPts val="0"/>
              </a:spcBef>
              <a:spcAft>
                <a:spcPts val="1800"/>
              </a:spcAft>
              <a:buFont typeface="Arial" panose="020B0604020202020204" pitchFamily="34" charset="0"/>
              <a:buChar char="•"/>
            </a:pPr>
            <a:r>
              <a:rPr lang="en-US" sz="3000" dirty="0">
                <a:effectLst/>
                <a:latin typeface="Arial" panose="020B0604020202020204" pitchFamily="34" charset="0"/>
                <a:cs typeface="Arial" panose="020B0604020202020204" pitchFamily="34" charset="0"/>
              </a:rPr>
              <a:t>Tools to understand processes</a:t>
            </a:r>
            <a:r>
              <a:rPr lang="en-US" sz="2400" baseline="30000" dirty="0">
                <a:solidFill>
                  <a:srgbClr val="FFFF00"/>
                </a:solidFill>
                <a:effectLst/>
                <a:latin typeface="Arial" panose="020B0604020202020204" pitchFamily="34" charset="0"/>
                <a:cs typeface="Arial" panose="020B0604020202020204" pitchFamily="34" charset="0"/>
              </a:rPr>
              <a:t>4</a:t>
            </a:r>
          </a:p>
          <a:p>
            <a:pPr marL="346075" lvl="1" indent="-288925">
              <a:spcBef>
                <a:spcPts val="0"/>
              </a:spcBef>
              <a:spcAft>
                <a:spcPts val="1200"/>
              </a:spcAft>
              <a:buFont typeface="Arial" panose="020B0604020202020204" pitchFamily="34" charset="0"/>
              <a:buChar char="•"/>
            </a:pPr>
            <a:r>
              <a:rPr lang="en-US" sz="3000" dirty="0">
                <a:effectLst/>
                <a:latin typeface="Arial" panose="020B0604020202020204" pitchFamily="34" charset="0"/>
                <a:cs typeface="Arial" panose="020B0604020202020204" pitchFamily="34" charset="0"/>
              </a:rPr>
              <a:t>Identify trends: indicate disturbance</a:t>
            </a:r>
          </a:p>
          <a:p>
            <a:pPr marL="741363" lvl="2" indent="-284163">
              <a:spcBef>
                <a:spcPts val="0"/>
              </a:spcBef>
              <a:spcAft>
                <a:spcPts val="1800"/>
              </a:spcAft>
              <a:buFont typeface="Arial" panose="020B0604020202020204" pitchFamily="34" charset="0"/>
              <a:buChar char="•"/>
            </a:pPr>
            <a:r>
              <a:rPr lang="en-US" sz="3000" dirty="0">
                <a:effectLst/>
                <a:latin typeface="Arial" panose="020B0604020202020204" pitchFamily="34" charset="0"/>
                <a:cs typeface="Arial" panose="020B0604020202020204" pitchFamily="34" charset="0"/>
              </a:rPr>
              <a:t>Causes, multiple scales</a:t>
            </a:r>
            <a:r>
              <a:rPr lang="en-US" sz="2000" baseline="30000" dirty="0">
                <a:solidFill>
                  <a:srgbClr val="FFFF00"/>
                </a:solidFill>
                <a:effectLst/>
                <a:latin typeface="Arial" panose="020B0604020202020204" pitchFamily="34" charset="0"/>
                <a:cs typeface="Arial" panose="020B0604020202020204" pitchFamily="34" charset="0"/>
              </a:rPr>
              <a:t>5,6,7,8</a:t>
            </a:r>
          </a:p>
          <a:p>
            <a:pPr marL="346075" lvl="2" indent="-346075">
              <a:spcBef>
                <a:spcPts val="0"/>
              </a:spcBef>
              <a:buFont typeface="Arial" panose="020B0604020202020204" pitchFamily="34" charset="0"/>
              <a:buChar char="•"/>
            </a:pPr>
            <a:r>
              <a:rPr lang="en-US" sz="3000" dirty="0">
                <a:effectLst/>
                <a:latin typeface="Arial" panose="020B0604020202020204" pitchFamily="34" charset="0"/>
                <a:cs typeface="Arial" panose="020B0604020202020204" pitchFamily="34" charset="0"/>
              </a:rPr>
              <a:t>Harmonize method changes</a:t>
            </a:r>
            <a:r>
              <a:rPr lang="en-US" sz="2000" baseline="30000" dirty="0">
                <a:solidFill>
                  <a:srgbClr val="FFFF00"/>
                </a:solidFill>
                <a:effectLst/>
                <a:latin typeface="Arial" panose="020B0604020202020204" pitchFamily="34" charset="0"/>
                <a:cs typeface="Arial" panose="020B0604020202020204" pitchFamily="34" charset="0"/>
              </a:rPr>
              <a:t>10,11,12</a:t>
            </a:r>
          </a:p>
        </p:txBody>
      </p:sp>
      <p:pic>
        <p:nvPicPr>
          <p:cNvPr id="4" name="Picture 9" descr="Image of small USGS Identifier">
            <a:extLst>
              <a:ext uri="{FF2B5EF4-FFF2-40B4-BE49-F238E27FC236}">
                <a16:creationId xmlns:a16="http://schemas.microsoft.com/office/drawing/2014/main" id="{2E337E81-A402-4775-940F-4A79A455BD3C}"/>
              </a:ext>
            </a:extLst>
          </p:cNvPr>
          <p:cNvPicPr>
            <a:picLocks noChangeAspect="1" noChangeArrowheads="1"/>
          </p:cNvPicPr>
          <p:nvPr/>
        </p:nvPicPr>
        <p:blipFill rotWithShape="1">
          <a:blip r:embed="rId2" cstate="hqprint">
            <a:lum bright="100000"/>
            <a:extLst>
              <a:ext uri="{28A0092B-C50C-407E-A947-70E740481C1C}">
                <a14:useLocalDpi xmlns:a14="http://schemas.microsoft.com/office/drawing/2010/main" val="0"/>
              </a:ext>
            </a:extLst>
          </a:blip>
          <a:srcRect b="27547"/>
          <a:stretch/>
        </p:blipFill>
        <p:spPr bwMode="black">
          <a:xfrm>
            <a:off x="473817" y="6089041"/>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pplications of Long-term data&#10;" title="USGS Documents">
            <a:extLst>
              <a:ext uri="{FF2B5EF4-FFF2-40B4-BE49-F238E27FC236}">
                <a16:creationId xmlns:a16="http://schemas.microsoft.com/office/drawing/2014/main" id="{00F9E0C7-EDF3-4D68-ABC7-5BD306883B55}"/>
              </a:ext>
              <a:ext uri="{C183D7F6-B498-43B3-948B-1728B52AA6E4}">
                <adec:decorative xmlns:adec="http://schemas.microsoft.com/office/drawing/2017/decorative" xmlns="" val="1"/>
              </a:ext>
            </a:extLst>
          </p:cNvPr>
          <p:cNvPicPr>
            <a:picLocks noChangeAspect="1"/>
          </p:cNvPicPr>
          <p:nvPr/>
        </p:nvPicPr>
        <p:blipFill>
          <a:blip r:embed="rId3">
            <a:lum bright="-20000" contrast="40000"/>
          </a:blip>
          <a:stretch>
            <a:fillRect/>
          </a:stretch>
        </p:blipFill>
        <p:spPr>
          <a:xfrm>
            <a:off x="714991" y="1209695"/>
            <a:ext cx="3502784" cy="4640772"/>
          </a:xfrm>
          <a:prstGeom prst="rect">
            <a:avLst/>
          </a:prstGeom>
        </p:spPr>
      </p:pic>
      <p:pic>
        <p:nvPicPr>
          <p:cNvPr id="8" name="Picture 7" descr="USGS Report findings image&#10;" title="Applications of Long Term Data">
            <a:extLst>
              <a:ext uri="{FF2B5EF4-FFF2-40B4-BE49-F238E27FC236}">
                <a16:creationId xmlns:a16="http://schemas.microsoft.com/office/drawing/2014/main" id="{05A306FD-6879-4A02-A678-04D209590129}"/>
              </a:ext>
              <a:ext uri="{C183D7F6-B498-43B3-948B-1728B52AA6E4}">
                <adec:decorative xmlns:adec="http://schemas.microsoft.com/office/drawing/2017/decorative" xmlns="" val="1"/>
              </a:ext>
            </a:extLst>
          </p:cNvPr>
          <p:cNvPicPr>
            <a:picLocks noChangeAspect="1"/>
          </p:cNvPicPr>
          <p:nvPr/>
        </p:nvPicPr>
        <p:blipFill>
          <a:blip r:embed="rId4">
            <a:lum contrast="40000"/>
          </a:blip>
          <a:stretch>
            <a:fillRect/>
          </a:stretch>
        </p:blipFill>
        <p:spPr>
          <a:xfrm>
            <a:off x="1786721" y="1972327"/>
            <a:ext cx="3180697" cy="4116714"/>
          </a:xfrm>
          <a:prstGeom prst="rect">
            <a:avLst/>
          </a:prstGeom>
        </p:spPr>
      </p:pic>
    </p:spTree>
    <p:extLst>
      <p:ext uri="{BB962C8B-B14F-4D97-AF65-F5344CB8AC3E}">
        <p14:creationId xmlns:p14="http://schemas.microsoft.com/office/powerpoint/2010/main" val="19687525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3B666-A9CE-49C2-A2F8-6E9C0FEF6E89}"/>
              </a:ext>
            </a:extLst>
          </p:cNvPr>
          <p:cNvSpPr>
            <a:spLocks noGrp="1"/>
          </p:cNvSpPr>
          <p:nvPr>
            <p:ph type="title"/>
          </p:nvPr>
        </p:nvSpPr>
        <p:spPr>
          <a:xfrm>
            <a:off x="919119" y="520791"/>
            <a:ext cx="10353762" cy="716692"/>
          </a:xfrm>
        </p:spPr>
        <p:txBody>
          <a:bodyPr/>
          <a:lstStyle/>
          <a:p>
            <a:r>
              <a:rPr lang="en-US" dirty="0">
                <a:solidFill>
                  <a:srgbClr val="FFFF00"/>
                </a:solidFill>
                <a:effectLst/>
                <a:latin typeface="Arial" panose="020B0604020202020204" pitchFamily="34" charset="0"/>
                <a:cs typeface="Arial" panose="020B0604020202020204" pitchFamily="34" charset="0"/>
              </a:rPr>
              <a:t>05325000: Minnesota River at Mankato, MN</a:t>
            </a:r>
            <a:endParaRPr lang="en-US" dirty="0"/>
          </a:p>
        </p:txBody>
      </p:sp>
      <p:sp>
        <p:nvSpPr>
          <p:cNvPr id="3" name="Content Placeholder 2">
            <a:extLst>
              <a:ext uri="{FF2B5EF4-FFF2-40B4-BE49-F238E27FC236}">
                <a16:creationId xmlns:a16="http://schemas.microsoft.com/office/drawing/2014/main" id="{5E85DADF-4F08-40B7-88CD-1239979D3CEE}"/>
              </a:ext>
            </a:extLst>
          </p:cNvPr>
          <p:cNvSpPr>
            <a:spLocks noGrp="1"/>
          </p:cNvSpPr>
          <p:nvPr>
            <p:ph idx="1"/>
          </p:nvPr>
        </p:nvSpPr>
        <p:spPr>
          <a:xfrm>
            <a:off x="5890055" y="1423282"/>
            <a:ext cx="5890054" cy="4563371"/>
          </a:xfrm>
        </p:spPr>
        <p:txBody>
          <a:bodyPr/>
          <a:lstStyle/>
          <a:p>
            <a:pPr>
              <a:spcBef>
                <a:spcPts val="0"/>
              </a:spcBef>
              <a:spcAft>
                <a:spcPts val="1200"/>
              </a:spcAft>
              <a:buFont typeface="Arial" panose="020B0604020202020204" pitchFamily="34" charset="0"/>
              <a:buChar char="•"/>
            </a:pPr>
            <a:r>
              <a:rPr lang="en-US" sz="3000" dirty="0">
                <a:solidFill>
                  <a:schemeClr val="tx1"/>
                </a:solidFill>
                <a:effectLst/>
                <a:latin typeface="Arial" panose="020B0604020202020204" pitchFamily="34" charset="0"/>
                <a:cs typeface="Arial" panose="020B0604020202020204" pitchFamily="34" charset="0"/>
              </a:rPr>
              <a:t>Flow - 1904, suspended sediment - 1968</a:t>
            </a:r>
          </a:p>
          <a:p>
            <a:pPr>
              <a:spcBef>
                <a:spcPts val="0"/>
              </a:spcBef>
              <a:buFont typeface="Arial" panose="020B0604020202020204" pitchFamily="34" charset="0"/>
              <a:buChar char="•"/>
            </a:pPr>
            <a:r>
              <a:rPr lang="en-US" sz="3000" dirty="0">
                <a:solidFill>
                  <a:schemeClr val="tx1"/>
                </a:solidFill>
                <a:effectLst/>
                <a:latin typeface="Arial" panose="020B0604020202020204" pitchFamily="34" charset="0"/>
                <a:cs typeface="Arial" panose="020B0604020202020204" pitchFamily="34" charset="0"/>
              </a:rPr>
              <a:t>Longest MN sediment record</a:t>
            </a:r>
          </a:p>
          <a:p>
            <a:pPr lvl="1">
              <a:spcBef>
                <a:spcPts val="0"/>
              </a:spcBef>
              <a:buFont typeface="Arial" panose="020B0604020202020204" pitchFamily="34" charset="0"/>
              <a:buChar char="•"/>
            </a:pPr>
            <a:r>
              <a:rPr lang="en-US" sz="3000" dirty="0">
                <a:solidFill>
                  <a:schemeClr val="tx1"/>
                </a:solidFill>
                <a:effectLst/>
                <a:latin typeface="Arial" panose="020B0604020202020204" pitchFamily="34" charset="0"/>
                <a:cs typeface="Arial" panose="020B0604020202020204" pitchFamily="34" charset="0"/>
              </a:rPr>
              <a:t>Observer: 1968-2017</a:t>
            </a:r>
          </a:p>
          <a:p>
            <a:pPr lvl="1">
              <a:spcBef>
                <a:spcPts val="0"/>
              </a:spcBef>
              <a:spcAft>
                <a:spcPts val="1200"/>
              </a:spcAft>
              <a:buFont typeface="Arial" panose="020B0604020202020204" pitchFamily="34" charset="0"/>
              <a:buChar char="•"/>
            </a:pPr>
            <a:r>
              <a:rPr lang="en-US" sz="3000" dirty="0">
                <a:solidFill>
                  <a:schemeClr val="tx1"/>
                </a:solidFill>
                <a:effectLst/>
                <a:latin typeface="Arial" panose="020B0604020202020204" pitchFamily="34" charset="0"/>
                <a:cs typeface="Arial" panose="020B0604020202020204" pitchFamily="34" charset="0"/>
              </a:rPr>
              <a:t>Acoustic sensor: 2013-2019</a:t>
            </a:r>
          </a:p>
          <a:p>
            <a:pPr marL="346075" lvl="1" indent="-288925">
              <a:spcBef>
                <a:spcPts val="0"/>
              </a:spcBef>
              <a:spcAft>
                <a:spcPts val="1200"/>
              </a:spcAft>
              <a:buFont typeface="Arial" panose="020B0604020202020204" pitchFamily="34" charset="0"/>
              <a:buChar char="•"/>
            </a:pPr>
            <a:r>
              <a:rPr lang="en-US" sz="3000" dirty="0">
                <a:solidFill>
                  <a:schemeClr val="tx1"/>
                </a:solidFill>
                <a:effectLst/>
                <a:latin typeface="Arial" panose="020B0604020202020204" pitchFamily="34" charset="0"/>
                <a:cs typeface="Arial" panose="020B0604020202020204" pitchFamily="34" charset="0"/>
              </a:rPr>
              <a:t>Used by researchers and resource managers</a:t>
            </a:r>
            <a:r>
              <a:rPr lang="en-US" sz="2000" baseline="30000" dirty="0">
                <a:solidFill>
                  <a:srgbClr val="FFFF00"/>
                </a:solidFill>
                <a:effectLst/>
                <a:latin typeface="Arial" panose="020B0604020202020204" pitchFamily="34" charset="0"/>
                <a:cs typeface="Arial" panose="020B0604020202020204" pitchFamily="34" charset="0"/>
              </a:rPr>
              <a:t>4-13</a:t>
            </a:r>
          </a:p>
          <a:p>
            <a:pPr marL="741363" lvl="2" indent="-279400">
              <a:spcBef>
                <a:spcPts val="0"/>
              </a:spcBef>
              <a:buFont typeface="Arial" panose="020B0604020202020204" pitchFamily="34" charset="0"/>
              <a:buChar char="•"/>
            </a:pPr>
            <a:r>
              <a:rPr lang="en-US" sz="3000" dirty="0">
                <a:solidFill>
                  <a:schemeClr val="tx1"/>
                </a:solidFill>
                <a:effectLst/>
                <a:latin typeface="Arial" panose="020B0604020202020204" pitchFamily="34" charset="0"/>
                <a:cs typeface="Arial" panose="020B0604020202020204" pitchFamily="34" charset="0"/>
              </a:rPr>
              <a:t>Study environmental change</a:t>
            </a:r>
          </a:p>
        </p:txBody>
      </p:sp>
      <p:pic>
        <p:nvPicPr>
          <p:cNvPr id="4" name="Picture 9" descr="Image of small USGS Identifier">
            <a:extLst>
              <a:ext uri="{FF2B5EF4-FFF2-40B4-BE49-F238E27FC236}">
                <a16:creationId xmlns:a16="http://schemas.microsoft.com/office/drawing/2014/main" id="{C6B2D396-BC71-45A2-AF6D-1E22694CE88D}"/>
              </a:ext>
            </a:extLst>
          </p:cNvPr>
          <p:cNvPicPr>
            <a:picLocks noChangeAspect="1" noChangeArrowheads="1"/>
          </p:cNvPicPr>
          <p:nvPr/>
        </p:nvPicPr>
        <p:blipFill rotWithShape="1">
          <a:blip r:embed="rId2" cstate="hqprint">
            <a:lum bright="100000"/>
            <a:extLst>
              <a:ext uri="{28A0092B-C50C-407E-A947-70E740481C1C}">
                <a14:useLocalDpi xmlns:a14="http://schemas.microsoft.com/office/drawing/2010/main" val="0"/>
              </a:ext>
            </a:extLst>
          </a:blip>
          <a:srcRect b="27547"/>
          <a:stretch/>
        </p:blipFill>
        <p:spPr bwMode="black">
          <a:xfrm>
            <a:off x="476093" y="6084148"/>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Photograph of a box sampler located at the Minnesota River at Mankato (USGS site 05325000) that was used by a paid observer to collect routine samples from 1968-2017.">
            <a:extLst>
              <a:ext uri="{FF2B5EF4-FFF2-40B4-BE49-F238E27FC236}">
                <a16:creationId xmlns:a16="http://schemas.microsoft.com/office/drawing/2014/main" id="{FA34ADB2-E0B1-43EF-8392-C16B63F89B87}"/>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Lst>
          </a:blip>
          <a:srcRect b="21301"/>
          <a:stretch/>
        </p:blipFill>
        <p:spPr>
          <a:xfrm>
            <a:off x="476093" y="1423282"/>
            <a:ext cx="5348581" cy="3156956"/>
          </a:xfrm>
          <a:prstGeom prst="rect">
            <a:avLst/>
          </a:prstGeom>
        </p:spPr>
      </p:pic>
      <p:pic>
        <p:nvPicPr>
          <p:cNvPr id="6" name="Picture 5" descr="Acoustic Doppler velocity meter used to collect continuous backscatter data for estimating continuous suspended sediment concentrations.">
            <a:extLst>
              <a:ext uri="{FF2B5EF4-FFF2-40B4-BE49-F238E27FC236}">
                <a16:creationId xmlns:a16="http://schemas.microsoft.com/office/drawing/2014/main" id="{473CF69A-9DFD-4836-81DC-32AC13B00B6C}"/>
              </a:ext>
            </a:extLst>
          </p:cNvPr>
          <p:cNvPicPr>
            <a:picLocks noChangeAspect="1"/>
          </p:cNvPicPr>
          <p:nvPr/>
        </p:nvPicPr>
        <p:blipFill rotWithShape="1">
          <a:blip r:embed="rId5"/>
          <a:srcRect l="818" t="-467" r="-818" b="33479"/>
          <a:stretch/>
        </p:blipFill>
        <p:spPr>
          <a:xfrm>
            <a:off x="3580717" y="4626043"/>
            <a:ext cx="2276648" cy="1711166"/>
          </a:xfrm>
          <a:prstGeom prst="rect">
            <a:avLst/>
          </a:prstGeom>
        </p:spPr>
      </p:pic>
    </p:spTree>
    <p:extLst>
      <p:ext uri="{BB962C8B-B14F-4D97-AF65-F5344CB8AC3E}">
        <p14:creationId xmlns:p14="http://schemas.microsoft.com/office/powerpoint/2010/main" val="40561369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descr="Image of small USGS Identifier">
            <a:extLst>
              <a:ext uri="{FF2B5EF4-FFF2-40B4-BE49-F238E27FC236}">
                <a16:creationId xmlns:a16="http://schemas.microsoft.com/office/drawing/2014/main" id="{F4B6A2BD-0618-4CDD-8AE8-8AE1F5FECCF8}"/>
              </a:ext>
            </a:extLst>
          </p:cNvPr>
          <p:cNvPicPr>
            <a:picLocks noChangeAspect="1" noChangeArrowheads="1"/>
          </p:cNvPicPr>
          <p:nvPr/>
        </p:nvPicPr>
        <p:blipFill rotWithShape="1">
          <a:blip r:embed="rId2" cstate="hqprint">
            <a:lum bright="100000"/>
            <a:extLst>
              <a:ext uri="{28A0092B-C50C-407E-A947-70E740481C1C}">
                <a14:useLocalDpi xmlns:a14="http://schemas.microsoft.com/office/drawing/2010/main" val="0"/>
              </a:ext>
            </a:extLst>
          </a:blip>
          <a:srcRect b="27547"/>
          <a:stretch/>
        </p:blipFill>
        <p:spPr bwMode="black">
          <a:xfrm>
            <a:off x="476093" y="6084148"/>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a:extLst>
              <a:ext uri="{FF2B5EF4-FFF2-40B4-BE49-F238E27FC236}">
                <a16:creationId xmlns:a16="http://schemas.microsoft.com/office/drawing/2014/main" id="{27B9C7C3-2045-4F51-825A-8990870703B9}"/>
              </a:ext>
            </a:extLst>
          </p:cNvPr>
          <p:cNvSpPr>
            <a:spLocks noGrp="1"/>
          </p:cNvSpPr>
          <p:nvPr>
            <p:ph type="title"/>
          </p:nvPr>
        </p:nvSpPr>
        <p:spPr>
          <a:xfrm>
            <a:off x="919119" y="559557"/>
            <a:ext cx="10353762" cy="716692"/>
          </a:xfrm>
        </p:spPr>
        <p:txBody>
          <a:bodyPr/>
          <a:lstStyle/>
          <a:p>
            <a:r>
              <a:rPr lang="en-US" dirty="0">
                <a:solidFill>
                  <a:srgbClr val="FFFF00"/>
                </a:solidFill>
                <a:effectLst/>
                <a:latin typeface="Arial" panose="020B0604020202020204" pitchFamily="34" charset="0"/>
                <a:cs typeface="Arial" panose="020B0604020202020204" pitchFamily="34" charset="0"/>
              </a:rPr>
              <a:t>Some Key Findings (Non-USGS)</a:t>
            </a:r>
            <a:endParaRPr lang="en-US" dirty="0"/>
          </a:p>
        </p:txBody>
      </p:sp>
      <p:sp>
        <p:nvSpPr>
          <p:cNvPr id="5" name="Content Placeholder 4">
            <a:extLst>
              <a:ext uri="{FF2B5EF4-FFF2-40B4-BE49-F238E27FC236}">
                <a16:creationId xmlns:a16="http://schemas.microsoft.com/office/drawing/2014/main" id="{FAB810B4-EC23-4F48-BD14-48A594FA7EC8}"/>
              </a:ext>
            </a:extLst>
          </p:cNvPr>
          <p:cNvSpPr>
            <a:spLocks noGrp="1"/>
          </p:cNvSpPr>
          <p:nvPr>
            <p:ph idx="1"/>
          </p:nvPr>
        </p:nvSpPr>
        <p:spPr>
          <a:xfrm>
            <a:off x="5916156" y="1358627"/>
            <a:ext cx="5799751" cy="4725521"/>
          </a:xfrm>
        </p:spPr>
        <p:txBody>
          <a:bodyPr>
            <a:normAutofit/>
          </a:bodyPr>
          <a:lstStyle/>
          <a:p>
            <a:pPr>
              <a:buFont typeface="Arial" panose="020B0604020202020204" pitchFamily="34" charset="0"/>
              <a:buChar char="•"/>
            </a:pPr>
            <a:r>
              <a:rPr lang="en-US" sz="3000" dirty="0">
                <a:solidFill>
                  <a:schemeClr val="tx1"/>
                </a:solidFill>
                <a:effectLst/>
                <a:latin typeface="Arial" panose="020B0604020202020204" pitchFamily="34" charset="0"/>
                <a:cs typeface="Arial" panose="020B0604020202020204" pitchFamily="34" charset="0"/>
              </a:rPr>
              <a:t>Flows increasing</a:t>
            </a:r>
            <a:r>
              <a:rPr lang="en-US" sz="2400" baseline="30000" dirty="0">
                <a:solidFill>
                  <a:srgbClr val="FFFF00"/>
                </a:solidFill>
                <a:effectLst/>
                <a:latin typeface="Arial" panose="020B0604020202020204" pitchFamily="34" charset="0"/>
                <a:cs typeface="Arial" panose="020B0604020202020204" pitchFamily="34" charset="0"/>
              </a:rPr>
              <a:t>6,7,8,9</a:t>
            </a:r>
          </a:p>
          <a:p>
            <a:pPr lvl="1">
              <a:buFont typeface="Arial" panose="020B0604020202020204" pitchFamily="34" charset="0"/>
              <a:buChar char="•"/>
            </a:pPr>
            <a:r>
              <a:rPr lang="en-US" sz="3000" dirty="0">
                <a:solidFill>
                  <a:schemeClr val="tx1"/>
                </a:solidFill>
                <a:effectLst/>
                <a:latin typeface="Arial" panose="020B0604020202020204" pitchFamily="34" charset="0"/>
                <a:cs typeface="Arial" panose="020B0604020202020204" pitchFamily="34" charset="0"/>
              </a:rPr>
              <a:t>Land cover, precipitation</a:t>
            </a:r>
          </a:p>
          <a:p>
            <a:pPr>
              <a:buFont typeface="Arial" panose="020B0604020202020204" pitchFamily="34" charset="0"/>
              <a:buChar char="•"/>
            </a:pPr>
            <a:r>
              <a:rPr lang="en-US" sz="3000" dirty="0">
                <a:solidFill>
                  <a:schemeClr val="tx1"/>
                </a:solidFill>
                <a:effectLst/>
                <a:latin typeface="Arial" panose="020B0604020202020204" pitchFamily="34" charset="0"/>
                <a:cs typeface="Arial" panose="020B0604020202020204" pitchFamily="34" charset="0"/>
              </a:rPr>
              <a:t>Most sediment from river banks and bed</a:t>
            </a:r>
            <a:r>
              <a:rPr lang="en-US" sz="2400" baseline="30000" dirty="0">
                <a:solidFill>
                  <a:srgbClr val="FFFF00"/>
                </a:solidFill>
                <a:effectLst/>
                <a:latin typeface="Arial" panose="020B0604020202020204" pitchFamily="34" charset="0"/>
                <a:cs typeface="Arial" panose="020B0604020202020204" pitchFamily="34" charset="0"/>
              </a:rPr>
              <a:t>7</a:t>
            </a:r>
          </a:p>
          <a:p>
            <a:pPr lvl="1">
              <a:buFont typeface="Arial" panose="020B0604020202020204" pitchFamily="34" charset="0"/>
              <a:buChar char="•"/>
            </a:pPr>
            <a:r>
              <a:rPr lang="en-US" sz="3000" dirty="0">
                <a:solidFill>
                  <a:schemeClr val="tx1"/>
                </a:solidFill>
                <a:effectLst/>
                <a:latin typeface="Arial" panose="020B0604020202020204" pitchFamily="34" charset="0"/>
                <a:cs typeface="Arial" panose="020B0604020202020204" pitchFamily="34" charset="0"/>
              </a:rPr>
              <a:t>Depth same, width increase</a:t>
            </a:r>
          </a:p>
          <a:p>
            <a:pPr marL="346075" lvl="1" indent="-288925">
              <a:buFont typeface="Arial" panose="020B0604020202020204" pitchFamily="34" charset="0"/>
              <a:buChar char="•"/>
            </a:pPr>
            <a:r>
              <a:rPr lang="en-US" sz="3000" dirty="0">
                <a:solidFill>
                  <a:schemeClr val="tx1"/>
                </a:solidFill>
                <a:effectLst/>
                <a:latin typeface="Arial" panose="020B0604020202020204" pitchFamily="34" charset="0"/>
                <a:cs typeface="Arial" panose="020B0604020202020204" pitchFamily="34" charset="0"/>
              </a:rPr>
              <a:t>MPCA developed sediment TMDL using TSS and flow</a:t>
            </a:r>
            <a:r>
              <a:rPr lang="en-US" sz="2000" baseline="30000" dirty="0">
                <a:solidFill>
                  <a:srgbClr val="FFFF00"/>
                </a:solidFill>
                <a:effectLst/>
                <a:latin typeface="Arial" panose="020B0604020202020204" pitchFamily="34" charset="0"/>
                <a:cs typeface="Arial" panose="020B0604020202020204" pitchFamily="34" charset="0"/>
              </a:rPr>
              <a:t>13,14</a:t>
            </a:r>
          </a:p>
          <a:p>
            <a:pPr marL="741363" lvl="2" indent="-288925">
              <a:buFont typeface="Arial" panose="020B0604020202020204" pitchFamily="34" charset="0"/>
              <a:buChar char="•"/>
            </a:pPr>
            <a:r>
              <a:rPr lang="en-US" sz="3000" dirty="0">
                <a:solidFill>
                  <a:schemeClr val="tx1"/>
                </a:solidFill>
                <a:effectLst/>
                <a:latin typeface="Arial" panose="020B0604020202020204" pitchFamily="34" charset="0"/>
                <a:cs typeface="Arial" panose="020B0604020202020204" pitchFamily="34" charset="0"/>
              </a:rPr>
              <a:t>90% reduction to meet goal</a:t>
            </a:r>
          </a:p>
        </p:txBody>
      </p:sp>
      <p:pic>
        <p:nvPicPr>
          <p:cNvPr id="6" name="Picture 5" descr="Photograph of the Minnesota River at Mankato, MN (USGS site 05325000) during spring flooding.">
            <a:extLst>
              <a:ext uri="{FF2B5EF4-FFF2-40B4-BE49-F238E27FC236}">
                <a16:creationId xmlns:a16="http://schemas.microsoft.com/office/drawing/2014/main" id="{38C6D609-18B9-4CCC-9C2E-0024DB2EB062}"/>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476093" y="1600199"/>
            <a:ext cx="5440063" cy="4080047"/>
          </a:xfrm>
          <a:prstGeom prst="rect">
            <a:avLst/>
          </a:prstGeom>
        </p:spPr>
      </p:pic>
    </p:spTree>
    <p:extLst>
      <p:ext uri="{BB962C8B-B14F-4D97-AF65-F5344CB8AC3E}">
        <p14:creationId xmlns:p14="http://schemas.microsoft.com/office/powerpoint/2010/main" val="1481580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587C5-0AE5-481A-96F4-AAADE3C60B57}"/>
              </a:ext>
            </a:extLst>
          </p:cNvPr>
          <p:cNvSpPr>
            <a:spLocks noGrp="1"/>
          </p:cNvSpPr>
          <p:nvPr>
            <p:ph type="title"/>
          </p:nvPr>
        </p:nvSpPr>
        <p:spPr>
          <a:xfrm>
            <a:off x="609600" y="391129"/>
            <a:ext cx="11015766" cy="716693"/>
          </a:xfrm>
        </p:spPr>
        <p:txBody>
          <a:bodyPr>
            <a:normAutofit/>
          </a:bodyPr>
          <a:lstStyle/>
          <a:p>
            <a:r>
              <a:rPr lang="en-US" dirty="0">
                <a:solidFill>
                  <a:srgbClr val="FFFF00"/>
                </a:solidFill>
                <a:effectLst/>
                <a:latin typeface="Arial" panose="020B0604020202020204" pitchFamily="34" charset="0"/>
                <a:cs typeface="Arial" panose="020B0604020202020204" pitchFamily="34" charset="0"/>
              </a:rPr>
              <a:t>More to the Story: Recent USGS Studies (1)</a:t>
            </a:r>
            <a:endParaRPr lang="en-US" dirty="0"/>
          </a:p>
        </p:txBody>
      </p:sp>
      <p:sp>
        <p:nvSpPr>
          <p:cNvPr id="3" name="Content Placeholder 2">
            <a:extLst>
              <a:ext uri="{FF2B5EF4-FFF2-40B4-BE49-F238E27FC236}">
                <a16:creationId xmlns:a16="http://schemas.microsoft.com/office/drawing/2014/main" id="{B883E4CB-4504-425B-AA58-299A87CDA073}"/>
              </a:ext>
            </a:extLst>
          </p:cNvPr>
          <p:cNvSpPr>
            <a:spLocks noGrp="1"/>
          </p:cNvSpPr>
          <p:nvPr>
            <p:ph idx="1"/>
          </p:nvPr>
        </p:nvSpPr>
        <p:spPr>
          <a:xfrm>
            <a:off x="7121978" y="4843499"/>
            <a:ext cx="4425496" cy="1422004"/>
          </a:xfrm>
        </p:spPr>
        <p:txBody>
          <a:bodyPr>
            <a:noAutofit/>
          </a:bodyPr>
          <a:lstStyle/>
          <a:p>
            <a:pPr marL="230188" lvl="1" indent="-230188">
              <a:buFont typeface="Arial" panose="020B0604020202020204" pitchFamily="34" charset="0"/>
              <a:buChar char="•"/>
            </a:pPr>
            <a:r>
              <a:rPr lang="en-US" sz="3000" dirty="0">
                <a:solidFill>
                  <a:schemeClr val="tx1"/>
                </a:solidFill>
                <a:effectLst/>
                <a:latin typeface="Arial" panose="020B0604020202020204" pitchFamily="34" charset="0"/>
                <a:cs typeface="Arial" panose="020B0604020202020204" pitchFamily="34" charset="0"/>
              </a:rPr>
              <a:t>SSC vs flow</a:t>
            </a:r>
            <a:r>
              <a:rPr lang="en-US" sz="2000" baseline="30000" dirty="0">
                <a:solidFill>
                  <a:srgbClr val="FFFF00"/>
                </a:solidFill>
                <a:effectLst/>
                <a:latin typeface="Arial" panose="020B0604020202020204" pitchFamily="34" charset="0"/>
                <a:cs typeface="Arial" panose="020B0604020202020204" pitchFamily="34" charset="0"/>
              </a:rPr>
              <a:t>12</a:t>
            </a:r>
          </a:p>
          <a:p>
            <a:pPr marL="536188" lvl="2" indent="-230188">
              <a:buFont typeface="Arial" panose="020B0604020202020204" pitchFamily="34" charset="0"/>
              <a:buChar char="•"/>
            </a:pPr>
            <a:r>
              <a:rPr lang="en-US" sz="3000" dirty="0">
                <a:solidFill>
                  <a:schemeClr val="tx1"/>
                </a:solidFill>
                <a:effectLst/>
                <a:latin typeface="Arial" panose="020B0604020202020204" pitchFamily="34" charset="0"/>
                <a:cs typeface="Arial" panose="020B0604020202020204" pitchFamily="34" charset="0"/>
              </a:rPr>
              <a:t>Highly variable</a:t>
            </a:r>
          </a:p>
        </p:txBody>
      </p:sp>
      <p:pic>
        <p:nvPicPr>
          <p:cNvPr id="4" name="Picture 9" descr="Image of small USGS Identifier">
            <a:extLst>
              <a:ext uri="{FF2B5EF4-FFF2-40B4-BE49-F238E27FC236}">
                <a16:creationId xmlns:a16="http://schemas.microsoft.com/office/drawing/2014/main" id="{D1B6B284-FC36-4BF1-B72B-532BFA54ED2B}"/>
              </a:ext>
            </a:extLst>
          </p:cNvPr>
          <p:cNvPicPr>
            <a:picLocks noChangeAspect="1" noChangeArrowheads="1"/>
          </p:cNvPicPr>
          <p:nvPr/>
        </p:nvPicPr>
        <p:blipFill rotWithShape="1">
          <a:blip r:embed="rId2" cstate="hqprint">
            <a:lum bright="100000"/>
            <a:extLst>
              <a:ext uri="{28A0092B-C50C-407E-A947-70E740481C1C}">
                <a14:useLocalDpi xmlns:a14="http://schemas.microsoft.com/office/drawing/2010/main" val="0"/>
              </a:ext>
            </a:extLst>
          </a:blip>
          <a:srcRect b="27547"/>
          <a:stretch/>
        </p:blipFill>
        <p:spPr bwMode="black">
          <a:xfrm>
            <a:off x="476093" y="5960703"/>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Map illustrating how the reaches of the Minnesota River between Judson and Mankato and between Mankato and St. Peter are consistent sources of sediment, whereas reaches of the river between St. Peter and Jordan and between Jordan and Fort Snelling can be sources or sinks of sediment depending on flow conditions in the Mississippi River.">
            <a:extLst>
              <a:ext uri="{FF2B5EF4-FFF2-40B4-BE49-F238E27FC236}">
                <a16:creationId xmlns:a16="http://schemas.microsoft.com/office/drawing/2014/main" id="{93452454-7039-4927-BEC5-445CD3FCE8F9}"/>
              </a:ext>
            </a:extLst>
          </p:cNvPr>
          <p:cNvPicPr>
            <a:picLocks noChangeAspect="1"/>
          </p:cNvPicPr>
          <p:nvPr/>
        </p:nvPicPr>
        <p:blipFill rotWithShape="1">
          <a:blip r:embed="rId3"/>
          <a:srcRect l="-1" t="9038" r="51169" b="16050"/>
          <a:stretch/>
        </p:blipFill>
        <p:spPr>
          <a:xfrm>
            <a:off x="7337939" y="1128356"/>
            <a:ext cx="4209535" cy="3632415"/>
          </a:xfrm>
          <a:prstGeom prst="rect">
            <a:avLst/>
          </a:prstGeom>
        </p:spPr>
      </p:pic>
      <p:pic>
        <p:nvPicPr>
          <p:cNvPr id="9" name="Picture 8" descr="Logo to indicate that presented study results were funded by the Legislative-Citizen Commission on Minnesota Resources Environmental and Natural Resources Trust Fund.">
            <a:extLst>
              <a:ext uri="{FF2B5EF4-FFF2-40B4-BE49-F238E27FC236}">
                <a16:creationId xmlns:a16="http://schemas.microsoft.com/office/drawing/2014/main" id="{ADD46F14-DD92-4C76-A2FF-C3519DA740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13461" y="5029748"/>
            <a:ext cx="1234013" cy="1235755"/>
          </a:xfrm>
          <a:prstGeom prst="rect">
            <a:avLst/>
          </a:prstGeom>
          <a:effectLst>
            <a:softEdge rad="63500"/>
          </a:effectLst>
        </p:spPr>
      </p:pic>
      <p:pic>
        <p:nvPicPr>
          <p:cNvPr id="5" name="Picture 4" descr="Graph demonstrating that suspended sediment concentration and streamflow are not always correlated, and that assuming they are correlated leads to underestimates of sediment load.">
            <a:extLst>
              <a:ext uri="{FF2B5EF4-FFF2-40B4-BE49-F238E27FC236}">
                <a16:creationId xmlns:a16="http://schemas.microsoft.com/office/drawing/2014/main" id="{DB395C2D-5629-46DB-B6D5-19582DA2829D}"/>
              </a:ext>
            </a:extLst>
          </p:cNvPr>
          <p:cNvPicPr>
            <a:picLocks noChangeAspect="1"/>
          </p:cNvPicPr>
          <p:nvPr/>
        </p:nvPicPr>
        <p:blipFill>
          <a:blip r:embed="rId5"/>
          <a:stretch>
            <a:fillRect/>
          </a:stretch>
        </p:blipFill>
        <p:spPr>
          <a:xfrm>
            <a:off x="476094" y="1128356"/>
            <a:ext cx="6377788" cy="4709462"/>
          </a:xfrm>
          <a:prstGeom prst="rect">
            <a:avLst/>
          </a:prstGeom>
        </p:spPr>
      </p:pic>
      <p:pic>
        <p:nvPicPr>
          <p:cNvPr id="10" name="Picture 9" descr="Logo indicating that some of the presented study results were funded by the Minnesota Pollution Control Agency.">
            <a:extLst>
              <a:ext uri="{FF2B5EF4-FFF2-40B4-BE49-F238E27FC236}">
                <a16:creationId xmlns:a16="http://schemas.microsoft.com/office/drawing/2014/main" id="{BA326E4E-3A10-43C5-86F1-521B1217BB70}"/>
              </a:ext>
            </a:extLst>
          </p:cNvPr>
          <p:cNvPicPr>
            <a:picLocks noChangeAspect="1"/>
          </p:cNvPicPr>
          <p:nvPr/>
        </p:nvPicPr>
        <p:blipFill>
          <a:blip r:embed="rId6"/>
          <a:stretch>
            <a:fillRect/>
          </a:stretch>
        </p:blipFill>
        <p:spPr>
          <a:xfrm>
            <a:off x="1769906" y="5858353"/>
            <a:ext cx="2332538" cy="408524"/>
          </a:xfrm>
          <a:prstGeom prst="rect">
            <a:avLst/>
          </a:prstGeom>
        </p:spPr>
      </p:pic>
    </p:spTree>
    <p:extLst>
      <p:ext uri="{BB962C8B-B14F-4D97-AF65-F5344CB8AC3E}">
        <p14:creationId xmlns:p14="http://schemas.microsoft.com/office/powerpoint/2010/main" val="10807536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587C5-0AE5-481A-96F4-AAADE3C60B57}"/>
              </a:ext>
            </a:extLst>
          </p:cNvPr>
          <p:cNvSpPr>
            <a:spLocks noGrp="1"/>
          </p:cNvSpPr>
          <p:nvPr>
            <p:ph type="title"/>
          </p:nvPr>
        </p:nvSpPr>
        <p:spPr>
          <a:xfrm>
            <a:off x="913795" y="527221"/>
            <a:ext cx="10353762" cy="716692"/>
          </a:xfrm>
        </p:spPr>
        <p:txBody>
          <a:bodyPr/>
          <a:lstStyle/>
          <a:p>
            <a:r>
              <a:rPr lang="en-US" dirty="0">
                <a:solidFill>
                  <a:srgbClr val="FFFF00"/>
                </a:solidFill>
                <a:effectLst/>
                <a:latin typeface="Arial" panose="020B0604020202020204" pitchFamily="34" charset="0"/>
                <a:cs typeface="Arial" panose="020B0604020202020204" pitchFamily="34" charset="0"/>
              </a:rPr>
              <a:t>More to the Story: Recent USGS Studies (2)</a:t>
            </a:r>
            <a:endParaRPr lang="en-US" dirty="0"/>
          </a:p>
        </p:txBody>
      </p:sp>
      <p:sp>
        <p:nvSpPr>
          <p:cNvPr id="3" name="Content Placeholder 2">
            <a:extLst>
              <a:ext uri="{FF2B5EF4-FFF2-40B4-BE49-F238E27FC236}">
                <a16:creationId xmlns:a16="http://schemas.microsoft.com/office/drawing/2014/main" id="{B883E4CB-4504-425B-AA58-299A87CDA073}"/>
              </a:ext>
            </a:extLst>
          </p:cNvPr>
          <p:cNvSpPr>
            <a:spLocks noGrp="1"/>
          </p:cNvSpPr>
          <p:nvPr>
            <p:ph idx="1"/>
          </p:nvPr>
        </p:nvSpPr>
        <p:spPr>
          <a:xfrm>
            <a:off x="1790123" y="5033521"/>
            <a:ext cx="9850122" cy="1297258"/>
          </a:xfrm>
        </p:spPr>
        <p:txBody>
          <a:bodyPr>
            <a:noAutofit/>
          </a:bodyPr>
          <a:lstStyle/>
          <a:p>
            <a:pPr marL="230188" lvl="1" indent="-230188">
              <a:buFont typeface="Arial" panose="020B0604020202020204" pitchFamily="34" charset="0"/>
              <a:buChar char="•"/>
            </a:pPr>
            <a:r>
              <a:rPr lang="en-US" sz="3200" dirty="0">
                <a:solidFill>
                  <a:schemeClr val="tx1"/>
                </a:solidFill>
                <a:effectLst/>
                <a:latin typeface="Arial" panose="020B0604020202020204" pitchFamily="34" charset="0"/>
                <a:cs typeface="Arial" panose="020B0604020202020204" pitchFamily="34" charset="0"/>
              </a:rPr>
              <a:t>TSS misses ~ 50% of </a:t>
            </a:r>
            <a:r>
              <a:rPr lang="en-US" sz="3200" dirty="0" err="1">
                <a:solidFill>
                  <a:schemeClr val="tx1"/>
                </a:solidFill>
                <a:effectLst/>
                <a:latin typeface="Arial" panose="020B0604020202020204" pitchFamily="34" charset="0"/>
                <a:cs typeface="Arial" panose="020B0604020202020204" pitchFamily="34" charset="0"/>
              </a:rPr>
              <a:t>supended</a:t>
            </a:r>
            <a:r>
              <a:rPr lang="en-US" sz="3200" dirty="0">
                <a:solidFill>
                  <a:schemeClr val="tx1"/>
                </a:solidFill>
                <a:effectLst/>
                <a:latin typeface="Arial" panose="020B0604020202020204" pitchFamily="34" charset="0"/>
                <a:cs typeface="Arial" panose="020B0604020202020204" pitchFamily="34" charset="0"/>
              </a:rPr>
              <a:t> sediment load:</a:t>
            </a:r>
            <a:r>
              <a:rPr lang="en-US" sz="2400" baseline="30000" dirty="0">
                <a:solidFill>
                  <a:srgbClr val="FFFF00"/>
                </a:solidFill>
                <a:effectLst/>
                <a:latin typeface="Arial" panose="020B0604020202020204" pitchFamily="34" charset="0"/>
                <a:cs typeface="Arial" panose="020B0604020202020204" pitchFamily="34" charset="0"/>
              </a:rPr>
              <a:t>10,11,15</a:t>
            </a:r>
          </a:p>
          <a:p>
            <a:pPr marL="536188" lvl="2" indent="-230188">
              <a:buFont typeface="Arial" panose="020B0604020202020204" pitchFamily="34" charset="0"/>
              <a:buChar char="•"/>
            </a:pPr>
            <a:r>
              <a:rPr lang="en-US" sz="3200" dirty="0">
                <a:solidFill>
                  <a:schemeClr val="tx1"/>
                </a:solidFill>
                <a:effectLst/>
                <a:latin typeface="Arial" panose="020B0604020202020204" pitchFamily="34" charset="0"/>
                <a:cs typeface="Arial" panose="020B0604020202020204" pitchFamily="34" charset="0"/>
              </a:rPr>
              <a:t>Suspended sand, bedload</a:t>
            </a:r>
          </a:p>
        </p:txBody>
      </p:sp>
      <p:pic>
        <p:nvPicPr>
          <p:cNvPr id="4" name="Picture 9" descr="Image of small USGS Identifier">
            <a:extLst>
              <a:ext uri="{FF2B5EF4-FFF2-40B4-BE49-F238E27FC236}">
                <a16:creationId xmlns:a16="http://schemas.microsoft.com/office/drawing/2014/main" id="{D1B6B284-FC36-4BF1-B72B-532BFA54ED2B}"/>
              </a:ext>
            </a:extLst>
          </p:cNvPr>
          <p:cNvPicPr>
            <a:picLocks noChangeAspect="1" noChangeArrowheads="1"/>
          </p:cNvPicPr>
          <p:nvPr/>
        </p:nvPicPr>
        <p:blipFill rotWithShape="1">
          <a:blip r:embed="rId2" cstate="hqprint">
            <a:lum bright="100000"/>
            <a:extLst>
              <a:ext uri="{28A0092B-C50C-407E-A947-70E740481C1C}">
                <a14:useLocalDpi xmlns:a14="http://schemas.microsoft.com/office/drawing/2010/main" val="0"/>
              </a:ext>
            </a:extLst>
          </a:blip>
          <a:srcRect b="27547"/>
          <a:stretch/>
        </p:blipFill>
        <p:spPr bwMode="black">
          <a:xfrm>
            <a:off x="515235" y="5999363"/>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Graphic illustrating the differences in field sample collection methods for total suspended solids (TSS) and suspended sediment concentration (SSC).">
            <a:extLst>
              <a:ext uri="{FF2B5EF4-FFF2-40B4-BE49-F238E27FC236}">
                <a16:creationId xmlns:a16="http://schemas.microsoft.com/office/drawing/2014/main" id="{F2D17B5B-F229-477C-8E75-BF3A1CE35912}"/>
              </a:ext>
            </a:extLst>
          </p:cNvPr>
          <p:cNvPicPr>
            <a:picLocks noChangeAspect="1"/>
          </p:cNvPicPr>
          <p:nvPr/>
        </p:nvPicPr>
        <p:blipFill rotWithShape="1">
          <a:blip r:embed="rId3"/>
          <a:srcRect l="855" t="1341" r="2610" b="71918"/>
          <a:stretch/>
        </p:blipFill>
        <p:spPr>
          <a:xfrm>
            <a:off x="515235" y="1367581"/>
            <a:ext cx="11125010" cy="3542271"/>
          </a:xfrm>
          <a:prstGeom prst="rect">
            <a:avLst/>
          </a:prstGeom>
        </p:spPr>
      </p:pic>
      <p:pic>
        <p:nvPicPr>
          <p:cNvPr id="8" name="Picture 7" descr="Logo illustrating that presented results were obtained through funding from the Minnesota Pollution Control Agency.">
            <a:extLst>
              <a:ext uri="{FF2B5EF4-FFF2-40B4-BE49-F238E27FC236}">
                <a16:creationId xmlns:a16="http://schemas.microsoft.com/office/drawing/2014/main" id="{85A7163D-F04F-40F1-9F4C-A6A613827D79}"/>
              </a:ext>
            </a:extLst>
          </p:cNvPr>
          <p:cNvPicPr>
            <a:picLocks noChangeAspect="1"/>
          </p:cNvPicPr>
          <p:nvPr/>
        </p:nvPicPr>
        <p:blipFill>
          <a:blip r:embed="rId4"/>
          <a:stretch>
            <a:fillRect/>
          </a:stretch>
        </p:blipFill>
        <p:spPr>
          <a:xfrm>
            <a:off x="8931756" y="5829794"/>
            <a:ext cx="2708489" cy="474369"/>
          </a:xfrm>
          <a:prstGeom prst="rect">
            <a:avLst/>
          </a:prstGeom>
        </p:spPr>
      </p:pic>
    </p:spTree>
    <p:extLst>
      <p:ext uri="{BB962C8B-B14F-4D97-AF65-F5344CB8AC3E}">
        <p14:creationId xmlns:p14="http://schemas.microsoft.com/office/powerpoint/2010/main" val="26943297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67FAF-C18C-4135-9FAF-3487E6CCE8B6}"/>
              </a:ext>
            </a:extLst>
          </p:cNvPr>
          <p:cNvSpPr>
            <a:spLocks noGrp="1"/>
          </p:cNvSpPr>
          <p:nvPr>
            <p:ph type="title"/>
          </p:nvPr>
        </p:nvSpPr>
        <p:spPr>
          <a:xfrm>
            <a:off x="919119" y="553837"/>
            <a:ext cx="10353762" cy="782596"/>
          </a:xfrm>
        </p:spPr>
        <p:txBody>
          <a:bodyPr/>
          <a:lstStyle/>
          <a:p>
            <a:r>
              <a:rPr lang="en-US" dirty="0">
                <a:solidFill>
                  <a:srgbClr val="FFFF00"/>
                </a:solidFill>
                <a:effectLst/>
                <a:latin typeface="Arial" panose="020B0604020202020204" pitchFamily="34" charset="0"/>
                <a:cs typeface="Arial" panose="020B0604020202020204" pitchFamily="34" charset="0"/>
              </a:rPr>
              <a:t>Mankato Sediment Record in Jeopardy</a:t>
            </a:r>
            <a:endParaRPr lang="en-US" dirty="0"/>
          </a:p>
        </p:txBody>
      </p:sp>
      <p:sp>
        <p:nvSpPr>
          <p:cNvPr id="3" name="Content Placeholder 2">
            <a:extLst>
              <a:ext uri="{FF2B5EF4-FFF2-40B4-BE49-F238E27FC236}">
                <a16:creationId xmlns:a16="http://schemas.microsoft.com/office/drawing/2014/main" id="{978DB397-FA41-4160-ACE4-DF240FF6599C}"/>
              </a:ext>
            </a:extLst>
          </p:cNvPr>
          <p:cNvSpPr>
            <a:spLocks noGrp="1"/>
          </p:cNvSpPr>
          <p:nvPr>
            <p:ph idx="1"/>
          </p:nvPr>
        </p:nvSpPr>
        <p:spPr>
          <a:xfrm>
            <a:off x="5694106" y="1640532"/>
            <a:ext cx="5684108" cy="3576936"/>
          </a:xfrm>
        </p:spPr>
        <p:txBody>
          <a:bodyPr>
            <a:normAutofit/>
          </a:bodyPr>
          <a:lstStyle/>
          <a:p>
            <a:pPr>
              <a:buFont typeface="Arial" panose="020B0604020202020204" pitchFamily="34" charset="0"/>
              <a:buChar char="•"/>
            </a:pPr>
            <a:r>
              <a:rPr lang="en-US" sz="3200" dirty="0">
                <a:solidFill>
                  <a:schemeClr val="tx1"/>
                </a:solidFill>
                <a:effectLst/>
                <a:latin typeface="Arial" panose="020B0604020202020204" pitchFamily="34" charset="0"/>
                <a:cs typeface="Arial" panose="020B0604020202020204" pitchFamily="34" charset="0"/>
              </a:rPr>
              <a:t>After 2019, no funding for sediment data</a:t>
            </a:r>
          </a:p>
          <a:p>
            <a:pPr>
              <a:buFont typeface="Arial" panose="020B0604020202020204" pitchFamily="34" charset="0"/>
              <a:buChar char="•"/>
            </a:pPr>
            <a:r>
              <a:rPr lang="en-US" sz="3200" dirty="0">
                <a:solidFill>
                  <a:schemeClr val="tx1"/>
                </a:solidFill>
                <a:effectLst/>
                <a:latin typeface="Arial" panose="020B0604020202020204" pitchFamily="34" charset="0"/>
                <a:cs typeface="Arial" panose="020B0604020202020204" pitchFamily="34" charset="0"/>
              </a:rPr>
              <a:t>9</a:t>
            </a:r>
            <a:r>
              <a:rPr lang="en-US" sz="3200" baseline="30000" dirty="0">
                <a:solidFill>
                  <a:schemeClr val="tx1"/>
                </a:solidFill>
                <a:effectLst/>
                <a:latin typeface="Arial" panose="020B0604020202020204" pitchFamily="34" charset="0"/>
                <a:cs typeface="Arial" panose="020B0604020202020204" pitchFamily="34" charset="0"/>
              </a:rPr>
              <a:t>th</a:t>
            </a:r>
            <a:r>
              <a:rPr lang="en-US" sz="3200" dirty="0">
                <a:solidFill>
                  <a:schemeClr val="tx1"/>
                </a:solidFill>
                <a:effectLst/>
                <a:latin typeface="Arial" panose="020B0604020202020204" pitchFamily="34" charset="0"/>
                <a:cs typeface="Arial" panose="020B0604020202020204" pitchFamily="34" charset="0"/>
              </a:rPr>
              <a:t> longest daily record in Mississippi Basin</a:t>
            </a:r>
            <a:r>
              <a:rPr lang="en-US" baseline="30000" dirty="0">
                <a:solidFill>
                  <a:srgbClr val="FFFF00"/>
                </a:solidFill>
                <a:effectLst/>
                <a:latin typeface="Arial" panose="020B0604020202020204" pitchFamily="34" charset="0"/>
                <a:cs typeface="Arial" panose="020B0604020202020204" pitchFamily="34" charset="0"/>
              </a:rPr>
              <a:t>5</a:t>
            </a:r>
          </a:p>
          <a:p>
            <a:pPr>
              <a:buFont typeface="Arial" panose="020B0604020202020204" pitchFamily="34" charset="0"/>
              <a:buChar char="•"/>
            </a:pPr>
            <a:r>
              <a:rPr lang="en-US" sz="3200" dirty="0">
                <a:solidFill>
                  <a:schemeClr val="tx1"/>
                </a:solidFill>
                <a:effectLst/>
                <a:latin typeface="Arial" panose="020B0604020202020204" pitchFamily="34" charset="0"/>
                <a:cs typeface="Arial" panose="020B0604020202020204" pitchFamily="34" charset="0"/>
              </a:rPr>
              <a:t>Affects many study scales</a:t>
            </a:r>
          </a:p>
          <a:p>
            <a:pPr lvl="1">
              <a:buFont typeface="Arial" panose="020B0604020202020204" pitchFamily="34" charset="0"/>
              <a:buChar char="•"/>
            </a:pPr>
            <a:r>
              <a:rPr lang="en-US" sz="3000" dirty="0">
                <a:solidFill>
                  <a:schemeClr val="tx1"/>
                </a:solidFill>
                <a:effectLst/>
                <a:latin typeface="Arial" panose="020B0604020202020204" pitchFamily="34" charset="0"/>
                <a:cs typeface="Arial" panose="020B0604020202020204" pitchFamily="34" charset="0"/>
              </a:rPr>
              <a:t>Local, state, national</a:t>
            </a:r>
          </a:p>
        </p:txBody>
      </p:sp>
      <p:pic>
        <p:nvPicPr>
          <p:cNvPr id="4" name="Picture 9" descr="Image of small USGS Identifier">
            <a:extLst>
              <a:ext uri="{FF2B5EF4-FFF2-40B4-BE49-F238E27FC236}">
                <a16:creationId xmlns:a16="http://schemas.microsoft.com/office/drawing/2014/main" id="{1EE5425A-63E5-41CB-8D37-776F3AF05D86}"/>
              </a:ext>
            </a:extLst>
          </p:cNvPr>
          <p:cNvPicPr>
            <a:picLocks noChangeAspect="1" noChangeArrowheads="1"/>
          </p:cNvPicPr>
          <p:nvPr/>
        </p:nvPicPr>
        <p:blipFill rotWithShape="1">
          <a:blip r:embed="rId2" cstate="hqprint">
            <a:lum bright="100000"/>
            <a:extLst>
              <a:ext uri="{28A0092B-C50C-407E-A947-70E740481C1C}">
                <a14:useLocalDpi xmlns:a14="http://schemas.microsoft.com/office/drawing/2010/main" val="0"/>
              </a:ext>
            </a:extLst>
          </a:blip>
          <a:srcRect b="27547"/>
          <a:stretch/>
        </p:blipFill>
        <p:spPr bwMode="black">
          <a:xfrm>
            <a:off x="515235" y="5999363"/>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Map illustrating the 10 longest continuous sediment records in the Mississippi River Basin, including the Minnesota River at Mankato (USGS site 05325000).&#10;" title="Mankato Sediment Record">
            <a:extLst>
              <a:ext uri="{FF2B5EF4-FFF2-40B4-BE49-F238E27FC236}">
                <a16:creationId xmlns:a16="http://schemas.microsoft.com/office/drawing/2014/main" id="{04CE35C9-0622-4135-9C25-CE75924483DB}"/>
              </a:ext>
            </a:extLst>
          </p:cNvPr>
          <p:cNvPicPr>
            <a:picLocks noChangeAspect="1"/>
          </p:cNvPicPr>
          <p:nvPr/>
        </p:nvPicPr>
        <p:blipFill rotWithShape="1">
          <a:blip r:embed="rId3"/>
          <a:srcRect r="28825"/>
          <a:stretch/>
        </p:blipFill>
        <p:spPr>
          <a:xfrm>
            <a:off x="515235" y="1336433"/>
            <a:ext cx="4839360" cy="4607884"/>
          </a:xfrm>
          <a:prstGeom prst="rect">
            <a:avLst/>
          </a:prstGeom>
        </p:spPr>
      </p:pic>
    </p:spTree>
    <p:extLst>
      <p:ext uri="{BB962C8B-B14F-4D97-AF65-F5344CB8AC3E}">
        <p14:creationId xmlns:p14="http://schemas.microsoft.com/office/powerpoint/2010/main" val="42135555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9D89E-C7F0-449C-9D14-CFFE00E2BEE8}"/>
              </a:ext>
            </a:extLst>
          </p:cNvPr>
          <p:cNvSpPr>
            <a:spLocks noGrp="1"/>
          </p:cNvSpPr>
          <p:nvPr>
            <p:ph type="title"/>
          </p:nvPr>
        </p:nvSpPr>
        <p:spPr>
          <a:xfrm>
            <a:off x="919119" y="553837"/>
            <a:ext cx="10353762" cy="757881"/>
          </a:xfrm>
        </p:spPr>
        <p:txBody>
          <a:bodyPr/>
          <a:lstStyle/>
          <a:p>
            <a:r>
              <a:rPr lang="en-US" dirty="0">
                <a:solidFill>
                  <a:srgbClr val="FFFF00"/>
                </a:solidFill>
                <a:effectLst/>
                <a:latin typeface="Arial" panose="020B0604020202020204" pitchFamily="34" charset="0"/>
                <a:cs typeface="Arial" panose="020B0604020202020204" pitchFamily="34" charset="0"/>
              </a:rPr>
              <a:t>Take Home Messages</a:t>
            </a:r>
            <a:endParaRPr lang="en-US" dirty="0"/>
          </a:p>
        </p:txBody>
      </p:sp>
      <p:sp>
        <p:nvSpPr>
          <p:cNvPr id="3" name="Content Placeholder 2">
            <a:extLst>
              <a:ext uri="{FF2B5EF4-FFF2-40B4-BE49-F238E27FC236}">
                <a16:creationId xmlns:a16="http://schemas.microsoft.com/office/drawing/2014/main" id="{7CB4FAFA-CCAE-49FB-B4AE-3D96B151CAA0}"/>
              </a:ext>
            </a:extLst>
          </p:cNvPr>
          <p:cNvSpPr>
            <a:spLocks noGrp="1"/>
          </p:cNvSpPr>
          <p:nvPr>
            <p:ph idx="1"/>
          </p:nvPr>
        </p:nvSpPr>
        <p:spPr>
          <a:xfrm>
            <a:off x="6475170" y="1758620"/>
            <a:ext cx="5201595" cy="3717482"/>
          </a:xfrm>
        </p:spPr>
        <p:txBody>
          <a:bodyPr>
            <a:noAutofit/>
          </a:bodyPr>
          <a:lstStyle/>
          <a:p>
            <a:pPr>
              <a:buFont typeface="Arial" panose="020B0604020202020204" pitchFamily="34" charset="0"/>
              <a:buChar char="•"/>
            </a:pPr>
            <a:r>
              <a:rPr lang="en-US" sz="3000" dirty="0">
                <a:solidFill>
                  <a:schemeClr val="tx1"/>
                </a:solidFill>
                <a:effectLst/>
                <a:latin typeface="Arial" panose="020B0604020202020204" pitchFamily="34" charset="0"/>
                <a:cs typeface="Arial" panose="020B0604020202020204" pitchFamily="34" charset="0"/>
              </a:rPr>
              <a:t>Long-term data: many uses</a:t>
            </a:r>
          </a:p>
          <a:p>
            <a:pPr>
              <a:buFont typeface="Arial" panose="020B0604020202020204" pitchFamily="34" charset="0"/>
              <a:buChar char="•"/>
            </a:pPr>
            <a:r>
              <a:rPr lang="en-US" sz="3000" dirty="0">
                <a:solidFill>
                  <a:schemeClr val="tx1"/>
                </a:solidFill>
                <a:effectLst/>
                <a:latin typeface="Arial" panose="020B0604020202020204" pitchFamily="34" charset="0"/>
                <a:cs typeface="Arial" panose="020B0604020202020204" pitchFamily="34" charset="0"/>
              </a:rPr>
              <a:t>Longest sediment record in MN at risk</a:t>
            </a:r>
          </a:p>
          <a:p>
            <a:pPr>
              <a:buFont typeface="Arial" panose="020B0604020202020204" pitchFamily="34" charset="0"/>
              <a:buChar char="•"/>
            </a:pPr>
            <a:r>
              <a:rPr lang="en-US" sz="3000" dirty="0">
                <a:solidFill>
                  <a:schemeClr val="tx1"/>
                </a:solidFill>
                <a:effectLst/>
                <a:latin typeface="Arial" panose="020B0604020202020204" pitchFamily="34" charset="0"/>
                <a:cs typeface="Arial" panose="020B0604020202020204" pitchFamily="34" charset="0"/>
              </a:rPr>
              <a:t>Current TMDL methods underestimate loads</a:t>
            </a:r>
            <a:r>
              <a:rPr lang="en-US" baseline="30000" dirty="0">
                <a:solidFill>
                  <a:srgbClr val="FFFF00"/>
                </a:solidFill>
                <a:effectLst/>
                <a:latin typeface="Arial" panose="020B0604020202020204" pitchFamily="34" charset="0"/>
                <a:cs typeface="Arial" panose="020B0604020202020204" pitchFamily="34" charset="0"/>
              </a:rPr>
              <a:t>11,13,15</a:t>
            </a:r>
          </a:p>
          <a:p>
            <a:pPr>
              <a:buFont typeface="Arial" panose="020B0604020202020204" pitchFamily="34" charset="0"/>
              <a:buChar char="•"/>
            </a:pPr>
            <a:r>
              <a:rPr lang="en-US" sz="3000" dirty="0">
                <a:solidFill>
                  <a:schemeClr val="tx1"/>
                </a:solidFill>
                <a:effectLst/>
                <a:latin typeface="Arial" panose="020B0604020202020204" pitchFamily="34" charset="0"/>
                <a:cs typeface="Arial" panose="020B0604020202020204" pitchFamily="34" charset="0"/>
              </a:rPr>
              <a:t>Still work to be done</a:t>
            </a:r>
          </a:p>
        </p:txBody>
      </p:sp>
      <p:pic>
        <p:nvPicPr>
          <p:cNvPr id="4" name="Picture 9" descr="Image of small USGS Identifier">
            <a:extLst>
              <a:ext uri="{FF2B5EF4-FFF2-40B4-BE49-F238E27FC236}">
                <a16:creationId xmlns:a16="http://schemas.microsoft.com/office/drawing/2014/main" id="{93A337A0-9F48-4E1E-B344-643143B856E9}"/>
              </a:ext>
            </a:extLst>
          </p:cNvPr>
          <p:cNvPicPr>
            <a:picLocks noChangeAspect="1" noChangeArrowheads="1"/>
          </p:cNvPicPr>
          <p:nvPr/>
        </p:nvPicPr>
        <p:blipFill rotWithShape="1">
          <a:blip r:embed="rId2" cstate="hqprint">
            <a:lum bright="100000"/>
            <a:extLst>
              <a:ext uri="{28A0092B-C50C-407E-A947-70E740481C1C}">
                <a14:useLocalDpi xmlns:a14="http://schemas.microsoft.com/office/drawing/2010/main" val="0"/>
              </a:ext>
            </a:extLst>
          </a:blip>
          <a:srcRect b="27547"/>
          <a:stretch/>
        </p:blipFill>
        <p:spPr bwMode="black">
          <a:xfrm>
            <a:off x="515235" y="5999363"/>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Hydrograph illustrating the continuous daily suspended sediment discharge record for the Minnesota River at Mankato, MN (USGS site 05325000).">
            <a:extLst>
              <a:ext uri="{FF2B5EF4-FFF2-40B4-BE49-F238E27FC236}">
                <a16:creationId xmlns:a16="http://schemas.microsoft.com/office/drawing/2014/main" id="{622E2811-6209-4146-8118-DB47306CCD15}"/>
              </a:ext>
            </a:extLst>
          </p:cNvPr>
          <p:cNvPicPr>
            <a:picLocks noChangeAspect="1"/>
          </p:cNvPicPr>
          <p:nvPr/>
        </p:nvPicPr>
        <p:blipFill>
          <a:blip r:embed="rId3"/>
          <a:stretch>
            <a:fillRect/>
          </a:stretch>
        </p:blipFill>
        <p:spPr>
          <a:xfrm>
            <a:off x="515234" y="1311718"/>
            <a:ext cx="5939311" cy="4403282"/>
          </a:xfrm>
          <a:prstGeom prst="rect">
            <a:avLst/>
          </a:prstGeom>
        </p:spPr>
      </p:pic>
    </p:spTree>
    <p:extLst>
      <p:ext uri="{BB962C8B-B14F-4D97-AF65-F5344CB8AC3E}">
        <p14:creationId xmlns:p14="http://schemas.microsoft.com/office/powerpoint/2010/main" val="424500007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TM04033929[[fn=Slate]]</Template>
  <TotalTime>546</TotalTime>
  <Words>514</Words>
  <Application>Microsoft Office PowerPoint</Application>
  <PresentationFormat>Widescreen</PresentationFormat>
  <Paragraphs>66</Paragraphs>
  <Slides>10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Arial</vt:lpstr>
      <vt:lpstr>Calibri</vt:lpstr>
      <vt:lpstr>Calisto MT</vt:lpstr>
      <vt:lpstr>Trebuchet MS</vt:lpstr>
      <vt:lpstr>Wingdings 2</vt:lpstr>
      <vt:lpstr>Slate</vt:lpstr>
      <vt:lpstr>Importance of Long-Term Data: Mankato Sediment Record</vt:lpstr>
      <vt:lpstr>Examples of Long-Term Data</vt:lpstr>
      <vt:lpstr>Applications of Long-Term Data</vt:lpstr>
      <vt:lpstr>05325000: Minnesota River at Mankato, MN</vt:lpstr>
      <vt:lpstr>Some Key Findings (Non-USGS)</vt:lpstr>
      <vt:lpstr>More to the Story: Recent USGS Studies (1)</vt:lpstr>
      <vt:lpstr>More to the Story: Recent USGS Studies (2)</vt:lpstr>
      <vt:lpstr>Mankato Sediment Record in Jeopardy</vt:lpstr>
      <vt:lpstr>Take Home Messages</vt:lpstr>
      <vt:lpstr>References and Partner Acknowledgments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Ziegeweid, Jeffrey R</dc:creator>
  <cp:lastModifiedBy>Kasey Gerkovich</cp:lastModifiedBy>
  <cp:revision>69</cp:revision>
  <cp:lastPrinted>2019-08-19T17:28:26Z</cp:lastPrinted>
  <dcterms:created xsi:type="dcterms:W3CDTF">2019-08-18T17:04:27Z</dcterms:created>
  <dcterms:modified xsi:type="dcterms:W3CDTF">2019-08-19T17:31:20Z</dcterms:modified>
</cp:coreProperties>
</file>