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59" r:id="rId6"/>
    <p:sldId id="264" r:id="rId7"/>
    <p:sldId id="265" r:id="rId8"/>
    <p:sldId id="271" r:id="rId9"/>
    <p:sldId id="266" r:id="rId10"/>
    <p:sldId id="269" r:id="rId11"/>
    <p:sldId id="270" r:id="rId12"/>
    <p:sldId id="272" r:id="rId13"/>
    <p:sldId id="274" r:id="rId14"/>
    <p:sldId id="273" r:id="rId15"/>
    <p:sldId id="275" r:id="rId16"/>
    <p:sldId id="276" r:id="rId17"/>
    <p:sldId id="263" r:id="rId18"/>
  </p:sldIdLst>
  <p:sldSz cx="12192000" cy="6858000"/>
  <p:notesSz cx="6950075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/>
  </p:normalViewPr>
  <p:slideViewPr>
    <p:cSldViewPr snapToGrid="0" snapToObjects="1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504EA8A-D9C1-446B-9A3E-34D1C341F77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18F72F-7D49-49A9-BBCD-9A797D9B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5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75B1A04-2CC6-4D01-BF15-08037608C18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2512D0E-79BC-4A99-9042-860836886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40499-605F-9E4B-943D-BF38592E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343BC4-2A0F-C446-9828-DA7E506A4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04697D-A329-9D46-BB4D-28ED1E8F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A14F-9935-4137-AC37-0B5F78E10B31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FF80A-D0AF-E347-A094-53048EFD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15A62F-AC54-464C-9A21-9D2D1F2D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3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AF197-8B2A-7B4F-909B-1F14B720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328A0C-5D22-8F44-B471-1E546BA9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69824E-E77A-7C41-A19A-11C315D7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309C-86F0-4318-BD8B-F08EE57E7E94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016E0F-6057-EE40-8116-44C10D00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87463-FF82-6C49-B90B-770FC701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946D19-7FF5-B04B-8717-7231D2969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759101-B2F0-0D47-AA96-2B0BE1785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55155D-4385-7147-B426-144BBAA4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70B7-E213-4EC8-BAC4-F98B51160E25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E3249-ED3B-D341-8EFB-4F3DAC50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0112C-E5E1-2A4F-BE53-9ADB08D6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7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CC834-0846-F94B-A6B9-CD30B577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C1868-D8DC-5D49-8FE7-5FD024AB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44EF3-4496-7646-B69E-460C7C4A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0670-971B-46CF-9CC6-BEB4749BC356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27087-C515-B14C-8D8A-6763F614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5E80E-B677-1549-BDB6-C3F2C56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9165" y="635635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DCB5028F-A3BC-D343-B5C7-24937BF7C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53AD-4776-3040-A547-2F2261C5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03932B-CDBD-0C4B-BF48-BEBA32CDC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D1C8C-2409-444A-BE84-920971A0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48A4-D962-4D1F-A827-B7D238D9632A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3388F-D3AA-BB48-90C6-1CFF0B048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FF163-7732-2449-85D0-BCFA57CB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91BB9-F58B-374C-A5EF-7C5C3665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53D92-F101-824B-BE38-F12BC0405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CC80E-1194-C74E-AAC3-6254AB020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42947F-DEF5-1143-9CC4-02696616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9CCB-93A8-4313-9666-EAF07B9271FB}" type="datetime1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4AB3BD-581A-5849-A721-F9B26DF4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618C7-8199-7244-8913-913A0889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9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F9044-B584-F844-9315-992D10C1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3F2E5-9FE2-D840-883D-958F291B9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99CA37-474A-A848-9CE6-782724B6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A8A97C-B4FC-6D47-9B8B-C39A9EA4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ECCC1E-AD49-6F4B-9106-062E3C647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4B571E-E81D-D041-9478-DD81482F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0FC9-02A4-4335-B28D-41997CE0C496}" type="datetime1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83D274-1872-AB45-950B-E1F31C3E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394F87-E828-B049-A0FE-F3955F53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6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816CF-4DE4-274A-9226-4894F63D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5D02B7-4121-784B-AAC8-6EF46BB5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091FF-8B65-4118-8D09-8411AB47014D}" type="datetime1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D55101-1799-2543-B8D3-8A3CF12C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536120-81DD-9840-8303-C3A85C32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696CB5-1E16-B343-AB2D-BBDEBD58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120B-9FF1-4201-96C3-230A7A7BDD15}" type="datetime1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5A1179-258F-0448-B60A-3F7DE4C7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0C77EA-032D-C543-AFE9-90CFB245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98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C6739-DD27-2743-A503-A9BC1617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422A9-5A3E-3E45-B4F2-85931206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C61AD4-37FA-9E4C-A761-B06B4FFE4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E5157-735D-5B4D-AE03-ED51A23F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9F42-F8CE-449C-96F7-E62B38D39A8A}" type="datetime1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2F8DB5-5B7B-8C4B-B195-1BBF5A5D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4B53B7-D8D0-FE46-8550-ED37CFA8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0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71265-6450-8943-9766-4D887764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6DD891-3719-314F-9565-8185ABAA7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41B357-35A1-0B4F-81F0-FDFEA2473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4C67C-A49B-A046-856F-1558C55A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83E6-5D32-4703-BB9F-DCAC7C083E97}" type="datetime1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A79F3-7A90-8946-BE53-0D581B94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D9274D-A6A4-7549-8E64-FFC296C9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0703C-A06C-B649-BCAF-1748818A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80B1C4-CA55-C745-8AC4-24E59C35B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92859-FBA9-284B-86C4-D6A36457F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E6DD8-486D-4940-9FBF-B63A50BB1AC7}" type="datetime1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412E6-7EFC-7D4F-B3C9-BAA5B45B6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67401-6D0C-AD45-AD8E-19A6F52A4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0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DCB5028F-A3BC-D343-B5C7-24937BF7CA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7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.org/env/ehs/risk-management/PFC_FINAL-Web.pdf" TargetMode="External"/><Relationship Id="rId3" Type="http://schemas.openxmlformats.org/officeDocument/2006/relationships/hyperlink" Target="https://sci-hub.se/10.1039/c8em00368h" TargetMode="External"/><Relationship Id="rId7" Type="http://schemas.openxmlformats.org/officeDocument/2006/relationships/hyperlink" Target="https://pfas-1.itrcweb.org/wp-content/uploads/2018/01/pfas_fact_sheet_regulations__1_4_18.pdf" TargetMode="External"/><Relationship Id="rId2" Type="http://schemas.openxmlformats.org/officeDocument/2006/relationships/hyperlink" Target="https://www.kemi.se/en/global/rapporter/2015/report-7-15-occurrence-and-use-of-highly-fluorinated-substances-and-alternativ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fas-1.itrcweb.org/wp-content/uploads/2017/11/pfas_fact_sheet_history_and_use__11_13_17.pdf" TargetMode="External"/><Relationship Id="rId5" Type="http://schemas.openxmlformats.org/officeDocument/2006/relationships/hyperlink" Target="https://pfas-1.itrcweb.org/wp-content/uploads/2019/03/pfas-fact-sheet-afff-10-3-18.pdf" TargetMode="External"/><Relationship Id="rId4" Type="http://schemas.openxmlformats.org/officeDocument/2006/relationships/hyperlink" Target="https://pfas-1.itrcweb.org/wp-content/uploads/2018/03/pfas_fact_sheet_remediation_3_15_18.pdf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ECBA3-9994-6F49-BDD6-A4B3F7505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Perfluoroalkylated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substances (PFAS)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05329A-C33C-294B-B05B-CF1F1CDB5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65" y="965198"/>
            <a:ext cx="3409630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B. </a:t>
            </a:r>
            <a:r>
              <a:rPr lang="en-US" sz="2000" dirty="0" err="1">
                <a:solidFill>
                  <a:schemeClr val="accent1"/>
                </a:solidFill>
              </a:rPr>
              <a:t>Abylkhani</a:t>
            </a:r>
            <a:r>
              <a:rPr lang="en-US" sz="2000" dirty="0">
                <a:solidFill>
                  <a:schemeClr val="accent1"/>
                </a:solidFill>
              </a:rPr>
              <a:t> and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Jim Park</a:t>
            </a: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University of Wisconsin-Madison</a:t>
            </a:r>
            <a:endParaRPr lang="ru-RU" sz="20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ACBAE-A3F2-406B-AC20-6321B716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3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Water Regulations	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8D15D-D182-044F-97C0-A77F58C89311}"/>
              </a:ext>
            </a:extLst>
          </p:cNvPr>
          <p:cNvSpPr txBox="1"/>
          <p:nvPr/>
        </p:nvSpPr>
        <p:spPr>
          <a:xfrm>
            <a:off x="838200" y="6308209"/>
            <a:ext cx="9096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aseline="30000" dirty="0"/>
              <a:t>*</a:t>
            </a:r>
            <a:r>
              <a:rPr lang="en-US" sz="1600" dirty="0"/>
              <a:t>DW – drinking water; GW – ground water; RW – recreational water; FW – fresh water; SW – Surface water</a:t>
            </a:r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2242EA9F-7AEA-6840-A3E1-BC56359116C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005131"/>
                  </p:ext>
                </p:extLst>
              </p:nvPr>
            </p:nvGraphicFramePr>
            <p:xfrm>
              <a:off x="1000874" y="2554602"/>
              <a:ext cx="10190254" cy="253121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96684">
                      <a:extLst>
                        <a:ext uri="{9D8B030D-6E8A-4147-A177-3AD203B41FA5}">
                          <a16:colId xmlns:a16="http://schemas.microsoft.com/office/drawing/2014/main" val="1169377855"/>
                        </a:ext>
                      </a:extLst>
                    </a:gridCol>
                    <a:gridCol w="1686980">
                      <a:extLst>
                        <a:ext uri="{9D8B030D-6E8A-4147-A177-3AD203B41FA5}">
                          <a16:colId xmlns:a16="http://schemas.microsoft.com/office/drawing/2014/main" val="4232003899"/>
                        </a:ext>
                      </a:extLst>
                    </a:gridCol>
                    <a:gridCol w="1295030">
                      <a:extLst>
                        <a:ext uri="{9D8B030D-6E8A-4147-A177-3AD203B41FA5}">
                          <a16:colId xmlns:a16="http://schemas.microsoft.com/office/drawing/2014/main" val="3019525567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663312615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259471042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969347392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Country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Organization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Year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Standard Type</a:t>
                          </a:r>
                          <a:r>
                            <a:rPr lang="en-US" sz="1400" baseline="30000"/>
                            <a:t>*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624193054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Italy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2017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065542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642151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Netherlands 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EPA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0.530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728546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Norway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6.50e-4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719493"/>
                      </a:ext>
                    </a:extLst>
                  </a:tr>
                  <a:tr h="3821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1.30e-4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53205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Sweden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9.00e-2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9.00e-2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289836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UK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DWI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2009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688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2242EA9F-7AEA-6840-A3E1-BC56359116C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005131"/>
                  </p:ext>
                </p:extLst>
              </p:nvPr>
            </p:nvGraphicFramePr>
            <p:xfrm>
              <a:off x="1000874" y="2554602"/>
              <a:ext cx="10190254" cy="253121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96684">
                      <a:extLst>
                        <a:ext uri="{9D8B030D-6E8A-4147-A177-3AD203B41FA5}">
                          <a16:colId xmlns:a16="http://schemas.microsoft.com/office/drawing/2014/main" val="1169377855"/>
                        </a:ext>
                      </a:extLst>
                    </a:gridCol>
                    <a:gridCol w="1686980">
                      <a:extLst>
                        <a:ext uri="{9D8B030D-6E8A-4147-A177-3AD203B41FA5}">
                          <a16:colId xmlns:a16="http://schemas.microsoft.com/office/drawing/2014/main" val="4232003899"/>
                        </a:ext>
                      </a:extLst>
                    </a:gridCol>
                    <a:gridCol w="1295030">
                      <a:extLst>
                        <a:ext uri="{9D8B030D-6E8A-4147-A177-3AD203B41FA5}">
                          <a16:colId xmlns:a16="http://schemas.microsoft.com/office/drawing/2014/main" val="3019525567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663312615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259471042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969347392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Country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Organization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Year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Standard Type</a:t>
                          </a:r>
                          <a:r>
                            <a:rPr lang="en-US" sz="1400" baseline="30000"/>
                            <a:t>*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2"/>
                          <a:stretch>
                            <a:fillRect l="-377698" t="-8333" r="-100719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2"/>
                          <a:stretch>
                            <a:fillRect l="-474286" t="-8333" b="-7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193054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Italy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2017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5065542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642151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Netherlands 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EPA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0.530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5728546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Norway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6.50e-4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5719493"/>
                      </a:ext>
                    </a:extLst>
                  </a:tr>
                  <a:tr h="3821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9.1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1.30e-4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3753205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Sweden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2014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9.00e-2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9.00e-2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3289836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UK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DWI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2009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DW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10.0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0.300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6880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C9A422-AC81-2643-8608-A0D992C91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76E0C-506C-440D-883F-37552903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06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Soil Regulations 	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42EA9F-7AEA-6840-A3E1-BC56359116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512644"/>
              </p:ext>
            </p:extLst>
          </p:nvPr>
        </p:nvGraphicFramePr>
        <p:xfrm>
          <a:off x="1000874" y="2554602"/>
          <a:ext cx="10190254" cy="34913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896684">
                  <a:extLst>
                    <a:ext uri="{9D8B030D-6E8A-4147-A177-3AD203B41FA5}">
                      <a16:colId xmlns:a16="http://schemas.microsoft.com/office/drawing/2014/main" val="1169377855"/>
                    </a:ext>
                  </a:extLst>
                </a:gridCol>
                <a:gridCol w="1686980">
                  <a:extLst>
                    <a:ext uri="{9D8B030D-6E8A-4147-A177-3AD203B41FA5}">
                      <a16:colId xmlns:a16="http://schemas.microsoft.com/office/drawing/2014/main" val="4232003899"/>
                    </a:ext>
                  </a:extLst>
                </a:gridCol>
                <a:gridCol w="926914">
                  <a:extLst>
                    <a:ext uri="{9D8B030D-6E8A-4147-A177-3AD203B41FA5}">
                      <a16:colId xmlns:a16="http://schemas.microsoft.com/office/drawing/2014/main" val="3019525567"/>
                    </a:ext>
                  </a:extLst>
                </a:gridCol>
                <a:gridCol w="2138636">
                  <a:extLst>
                    <a:ext uri="{9D8B030D-6E8A-4147-A177-3AD203B41FA5}">
                      <a16:colId xmlns:a16="http://schemas.microsoft.com/office/drawing/2014/main" val="663312615"/>
                    </a:ext>
                  </a:extLst>
                </a:gridCol>
                <a:gridCol w="1770520">
                  <a:extLst>
                    <a:ext uri="{9D8B030D-6E8A-4147-A177-3AD203B41FA5}">
                      <a16:colId xmlns:a16="http://schemas.microsoft.com/office/drawing/2014/main" val="259471042"/>
                    </a:ext>
                  </a:extLst>
                </a:gridCol>
                <a:gridCol w="1770520">
                  <a:extLst>
                    <a:ext uri="{9D8B030D-6E8A-4147-A177-3AD203B41FA5}">
                      <a16:colId xmlns:a16="http://schemas.microsoft.com/office/drawing/2014/main" val="969347392"/>
                    </a:ext>
                  </a:extLst>
                </a:gridCol>
              </a:tblGrid>
              <a:tr h="307010">
                <a:tc>
                  <a:txBody>
                    <a:bodyPr/>
                    <a:lstStyle/>
                    <a:p>
                      <a:r>
                        <a:rPr lang="en-US" sz="1400" dirty="0"/>
                        <a:t>Country 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 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Year </a:t>
                      </a:r>
                      <a:endParaRPr lang="ru-RU" sz="140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Standard Type</a:t>
                      </a:r>
                      <a:r>
                        <a:rPr lang="en-US" sz="1400" baseline="30000"/>
                        <a:t>*</a:t>
                      </a:r>
                      <a:endParaRPr lang="ru-RU" sz="140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PFOA, mg/kg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PFOS, </a:t>
                      </a:r>
                      <a:r>
                        <a:rPr lang="en-US" sz="1400" baseline="0" dirty="0"/>
                        <a:t>mg/kg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extLst>
                  <a:ext uri="{0D108BD9-81ED-4DB2-BD59-A6C34878D82A}">
                    <a16:rowId xmlns:a16="http://schemas.microsoft.com/office/drawing/2014/main" val="2624193054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en-US" sz="1400"/>
                        <a:t>US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EPA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2018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1.72e-4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3.78e-4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4225065542"/>
                  </a:ext>
                </a:extLst>
              </a:tr>
              <a:tr h="307010"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Australia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HEPA/</a:t>
                      </a:r>
                      <a:r>
                        <a:rPr lang="en-US" sz="1400" dirty="0" err="1"/>
                        <a:t>DoEE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 rowSpan="3">
                  <a:txBody>
                    <a:bodyPr/>
                    <a:lstStyle/>
                    <a:p>
                      <a:r>
                        <a:rPr lang="en-US" sz="1400" dirty="0"/>
                        <a:t>2018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Residential with garden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0.100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9.00e-3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02642151"/>
                  </a:ext>
                </a:extLst>
              </a:tr>
              <a:tr h="30701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Residential w/o garden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3225728546"/>
                  </a:ext>
                </a:extLst>
              </a:tr>
              <a:tr h="30701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Public open space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885719493"/>
                  </a:ext>
                </a:extLst>
              </a:tr>
              <a:tr h="516335">
                <a:tc>
                  <a:txBody>
                    <a:bodyPr/>
                    <a:lstStyle/>
                    <a:p>
                      <a:r>
                        <a:rPr lang="en-US" sz="1400" dirty="0"/>
                        <a:t>British Columbia, Canada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2018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RSL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743753205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en-US" sz="1400"/>
                        <a:t>Canada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HC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2019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SSV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0.7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2.1</a:t>
                      </a:r>
                      <a:endParaRPr lang="ru-RU" sz="140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363289836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en-US" sz="1400"/>
                        <a:t>Denmark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2015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0.4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0.4</a:t>
                      </a:r>
                      <a:endParaRPr lang="ru-RU" sz="140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1319688067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en-US" sz="1400" dirty="0"/>
                        <a:t>Norway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2018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1.30e-2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2.30e-3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296852830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r>
                        <a:rPr lang="en-US" sz="1400" dirty="0"/>
                        <a:t>British Columbia, Canada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2018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RSL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-</a:t>
                      </a:r>
                      <a:endParaRPr lang="ru-RU" sz="140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  <a:endParaRPr lang="ru-RU" sz="14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3862469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3D3264-7DDD-7F46-BE60-8CB64913A6FB}"/>
              </a:ext>
            </a:extLst>
          </p:cNvPr>
          <p:cNvSpPr txBox="1"/>
          <p:nvPr/>
        </p:nvSpPr>
        <p:spPr>
          <a:xfrm>
            <a:off x="838200" y="6308209"/>
            <a:ext cx="5006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aseline="30000" dirty="0"/>
              <a:t>*</a:t>
            </a:r>
            <a:r>
              <a:rPr lang="en-US" sz="1600" dirty="0"/>
              <a:t>RSL – regional screening level ; SSV – soil screening value</a:t>
            </a: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45035-06ED-144B-B46F-61A0F6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311F02-1F75-4DB6-A456-83C9C31C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4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Liquid Treatment - Literature Review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45035-06ED-144B-B46F-61A0F6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39817AEC-95EB-4046-AA12-877730D3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509"/>
            <a:ext cx="10515600" cy="3948454"/>
          </a:xfrm>
        </p:spPr>
        <p:txBody>
          <a:bodyPr/>
          <a:lstStyle/>
          <a:p>
            <a:r>
              <a:rPr lang="en-US" dirty="0"/>
              <a:t>There are several PFAS removal technologies in liquids: </a:t>
            </a:r>
          </a:p>
          <a:p>
            <a:pPr lvl="1"/>
            <a:r>
              <a:rPr lang="en-US" dirty="0"/>
              <a:t>Sorption </a:t>
            </a:r>
          </a:p>
          <a:p>
            <a:pPr lvl="2"/>
            <a:r>
              <a:rPr lang="en-US" dirty="0"/>
              <a:t>Granulated Activated-Carbon </a:t>
            </a:r>
          </a:p>
          <a:p>
            <a:pPr lvl="2"/>
            <a:r>
              <a:rPr lang="en-US" dirty="0"/>
              <a:t>Biochar</a:t>
            </a:r>
          </a:p>
          <a:p>
            <a:pPr lvl="2"/>
            <a:r>
              <a:rPr lang="en-US" dirty="0"/>
              <a:t>Ion exchange</a:t>
            </a:r>
          </a:p>
          <a:p>
            <a:pPr lvl="1"/>
            <a:r>
              <a:rPr lang="en-US" dirty="0"/>
              <a:t>Precipitation/ Coagulation/Flocculation</a:t>
            </a:r>
          </a:p>
          <a:p>
            <a:pPr lvl="1"/>
            <a:r>
              <a:rPr lang="en-US" dirty="0"/>
              <a:t>Redox Manipulation </a:t>
            </a:r>
          </a:p>
          <a:p>
            <a:pPr lvl="1"/>
            <a:r>
              <a:rPr lang="en-US" dirty="0"/>
              <a:t>Membrane filtration </a:t>
            </a:r>
          </a:p>
          <a:p>
            <a:pPr lvl="2"/>
            <a:r>
              <a:rPr lang="en-US" dirty="0"/>
              <a:t>Reverse osmosis </a:t>
            </a:r>
          </a:p>
          <a:p>
            <a:pPr lvl="2"/>
            <a:r>
              <a:rPr lang="en-US" dirty="0"/>
              <a:t>Nanofiltration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01F5BC-BC7F-4AFB-A166-14B0E9A9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5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Liquid Treatment - Literature Review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45035-06ED-144B-B46F-61A0F6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Объект 2">
                <a:extLst>
                  <a:ext uri="{FF2B5EF4-FFF2-40B4-BE49-F238E27FC236}">
                    <a16:creationId xmlns:a16="http://schemas.microsoft.com/office/drawing/2014/main" id="{40BF7887-CAD6-6A47-99F4-973B650CF9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302714"/>
                  </p:ext>
                </p:extLst>
              </p:nvPr>
            </p:nvGraphicFramePr>
            <p:xfrm>
              <a:off x="1289036" y="2356198"/>
              <a:ext cx="9799576" cy="302709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66902">
                      <a:extLst>
                        <a:ext uri="{9D8B030D-6E8A-4147-A177-3AD203B41FA5}">
                          <a16:colId xmlns:a16="http://schemas.microsoft.com/office/drawing/2014/main" val="3223170734"/>
                        </a:ext>
                      </a:extLst>
                    </a:gridCol>
                    <a:gridCol w="1330632">
                      <a:extLst>
                        <a:ext uri="{9D8B030D-6E8A-4147-A177-3AD203B41FA5}">
                          <a16:colId xmlns:a16="http://schemas.microsoft.com/office/drawing/2014/main" val="2548574505"/>
                        </a:ext>
                      </a:extLst>
                    </a:gridCol>
                    <a:gridCol w="1254551">
                      <a:extLst>
                        <a:ext uri="{9D8B030D-6E8A-4147-A177-3AD203B41FA5}">
                          <a16:colId xmlns:a16="http://schemas.microsoft.com/office/drawing/2014/main" val="1285489387"/>
                        </a:ext>
                      </a:extLst>
                    </a:gridCol>
                    <a:gridCol w="2028636">
                      <a:extLst>
                        <a:ext uri="{9D8B030D-6E8A-4147-A177-3AD203B41FA5}">
                          <a16:colId xmlns:a16="http://schemas.microsoft.com/office/drawing/2014/main" val="4054012616"/>
                        </a:ext>
                      </a:extLst>
                    </a:gridCol>
                    <a:gridCol w="1576135">
                      <a:extLst>
                        <a:ext uri="{9D8B030D-6E8A-4147-A177-3AD203B41FA5}">
                          <a16:colId xmlns:a16="http://schemas.microsoft.com/office/drawing/2014/main" val="2471004183"/>
                        </a:ext>
                      </a:extLst>
                    </a:gridCol>
                    <a:gridCol w="1742720">
                      <a:extLst>
                        <a:ext uri="{9D8B030D-6E8A-4147-A177-3AD203B41FA5}">
                          <a16:colId xmlns:a16="http://schemas.microsoft.com/office/drawing/2014/main" val="2705502109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Reference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Technology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Method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Concentration PFAS,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852076341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/>
                            <a:t>Birk</a:t>
                          </a:r>
                          <a:r>
                            <a:rPr lang="en-US" sz="1400" dirty="0"/>
                            <a:t> and Alden 2017</a:t>
                          </a:r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Specialty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300-480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87-98%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87-98%</a:t>
                          </a:r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044204603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Specialty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33943522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Yang et al. 2016</a:t>
                          </a:r>
                          <a:b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Lin et al. 2015a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Flocculation/ Coagulation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Electro-coagulation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 1,000-100,000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up to 99% removal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up to 99% removal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  <a:p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037023046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Zhang et al. 2019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Sorption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Activated Carbon</a:t>
                          </a:r>
                          <a:endParaRPr lang="ru-RU" sz="1400" dirty="0"/>
                        </a:p>
                        <a:p>
                          <a:pPr algn="l" fontAlgn="ctr"/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100- 50000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29-50%/g-AC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56%/g-AC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3023894906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Loi-Brügger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et al. 2008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Membrane filtration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Nanofiltration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10, 100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70-98%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70-98%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588864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Объект 2">
                <a:extLst>
                  <a:ext uri="{FF2B5EF4-FFF2-40B4-BE49-F238E27FC236}">
                    <a16:creationId xmlns:a16="http://schemas.microsoft.com/office/drawing/2014/main" id="{40BF7887-CAD6-6A47-99F4-973B650CF9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52302714"/>
                  </p:ext>
                </p:extLst>
              </p:nvPr>
            </p:nvGraphicFramePr>
            <p:xfrm>
              <a:off x="1289036" y="2356198"/>
              <a:ext cx="9799576" cy="302709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66902">
                      <a:extLst>
                        <a:ext uri="{9D8B030D-6E8A-4147-A177-3AD203B41FA5}">
                          <a16:colId xmlns:a16="http://schemas.microsoft.com/office/drawing/2014/main" val="3223170734"/>
                        </a:ext>
                      </a:extLst>
                    </a:gridCol>
                    <a:gridCol w="1330632">
                      <a:extLst>
                        <a:ext uri="{9D8B030D-6E8A-4147-A177-3AD203B41FA5}">
                          <a16:colId xmlns:a16="http://schemas.microsoft.com/office/drawing/2014/main" val="2548574505"/>
                        </a:ext>
                      </a:extLst>
                    </a:gridCol>
                    <a:gridCol w="1254551">
                      <a:extLst>
                        <a:ext uri="{9D8B030D-6E8A-4147-A177-3AD203B41FA5}">
                          <a16:colId xmlns:a16="http://schemas.microsoft.com/office/drawing/2014/main" val="1285489387"/>
                        </a:ext>
                      </a:extLst>
                    </a:gridCol>
                    <a:gridCol w="2028636">
                      <a:extLst>
                        <a:ext uri="{9D8B030D-6E8A-4147-A177-3AD203B41FA5}">
                          <a16:colId xmlns:a16="http://schemas.microsoft.com/office/drawing/2014/main" val="4054012616"/>
                        </a:ext>
                      </a:extLst>
                    </a:gridCol>
                    <a:gridCol w="1576135">
                      <a:extLst>
                        <a:ext uri="{9D8B030D-6E8A-4147-A177-3AD203B41FA5}">
                          <a16:colId xmlns:a16="http://schemas.microsoft.com/office/drawing/2014/main" val="2471004183"/>
                        </a:ext>
                      </a:extLst>
                    </a:gridCol>
                    <a:gridCol w="1742720">
                      <a:extLst>
                        <a:ext uri="{9D8B030D-6E8A-4147-A177-3AD203B41FA5}">
                          <a16:colId xmlns:a16="http://schemas.microsoft.com/office/drawing/2014/main" val="2705502109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Reference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Technology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Method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3"/>
                          <a:stretch>
                            <a:fillRect l="-219375" t="-8333" r="-163750" b="-9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852076341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/>
                            <a:t>Birk</a:t>
                          </a:r>
                          <a:r>
                            <a:rPr lang="en-US" sz="1400" dirty="0"/>
                            <a:t> and Alden 2017</a:t>
                          </a:r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Specialty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300-480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87-98%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87-98%</a:t>
                          </a:r>
                          <a:endParaRPr lang="ru-RU" sz="1400" dirty="0"/>
                        </a:p>
                        <a:p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044204603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Specialty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33943522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Yang et al. 2016</a:t>
                          </a:r>
                          <a:b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</a:b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Lin et al. 2015a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Flocculation/ Coagulation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Electro-coagulation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 1,000-100,000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up to 99% removal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up to 99% removal</a:t>
                          </a:r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  <a:p>
                          <a:endParaRPr lang="ru-RU" sz="1400" b="0" i="0" u="none" strike="noStrike" kern="1200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037023046"/>
                      </a:ext>
                    </a:extLst>
                  </a:tr>
                  <a:tr h="6496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Zhang et al. 2019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Sorption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Activated Carbon</a:t>
                          </a:r>
                          <a:endParaRPr lang="ru-RU" sz="1400" dirty="0"/>
                        </a:p>
                        <a:p>
                          <a:pPr algn="l" fontAlgn="ctr"/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100- 50000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29-50%/g-AC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56%/g-AC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3023894906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200" b="0" i="0" u="none" strike="noStrike" dirty="0" err="1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Loi-Brügger</a:t>
                          </a:r>
                          <a:r>
                            <a:rPr lang="en-U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 et al. 2008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Membrane filtration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Nanofiltration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10, 100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70-98%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70-98%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588864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34E2-FA29-4CB2-BAAC-4B1D5C2D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0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Liquid Treatment - Literature Review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45035-06ED-144B-B46F-61A0F6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Объект 2">
                <a:extLst>
                  <a:ext uri="{FF2B5EF4-FFF2-40B4-BE49-F238E27FC236}">
                    <a16:creationId xmlns:a16="http://schemas.microsoft.com/office/drawing/2014/main" id="{40BF7887-CAD6-6A47-99F4-973B650CF9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0925366"/>
                  </p:ext>
                </p:extLst>
              </p:nvPr>
            </p:nvGraphicFramePr>
            <p:xfrm>
              <a:off x="1399117" y="2368724"/>
              <a:ext cx="9393766" cy="35447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02068">
                      <a:extLst>
                        <a:ext uri="{9D8B030D-6E8A-4147-A177-3AD203B41FA5}">
                          <a16:colId xmlns:a16="http://schemas.microsoft.com/office/drawing/2014/main" val="3223170734"/>
                        </a:ext>
                      </a:extLst>
                    </a:gridCol>
                    <a:gridCol w="1436199">
                      <a:extLst>
                        <a:ext uri="{9D8B030D-6E8A-4147-A177-3AD203B41FA5}">
                          <a16:colId xmlns:a16="http://schemas.microsoft.com/office/drawing/2014/main" val="2548574505"/>
                        </a:ext>
                      </a:extLst>
                    </a:gridCol>
                    <a:gridCol w="1059204">
                      <a:extLst>
                        <a:ext uri="{9D8B030D-6E8A-4147-A177-3AD203B41FA5}">
                          <a16:colId xmlns:a16="http://schemas.microsoft.com/office/drawing/2014/main" val="1285489387"/>
                        </a:ext>
                      </a:extLst>
                    </a:gridCol>
                    <a:gridCol w="2060997">
                      <a:extLst>
                        <a:ext uri="{9D8B030D-6E8A-4147-A177-3AD203B41FA5}">
                          <a16:colId xmlns:a16="http://schemas.microsoft.com/office/drawing/2014/main" val="4054012616"/>
                        </a:ext>
                      </a:extLst>
                    </a:gridCol>
                    <a:gridCol w="1353099">
                      <a:extLst>
                        <a:ext uri="{9D8B030D-6E8A-4147-A177-3AD203B41FA5}">
                          <a16:colId xmlns:a16="http://schemas.microsoft.com/office/drawing/2014/main" val="2471004183"/>
                        </a:ext>
                      </a:extLst>
                    </a:gridCol>
                    <a:gridCol w="1682199">
                      <a:extLst>
                        <a:ext uri="{9D8B030D-6E8A-4147-A177-3AD203B41FA5}">
                          <a16:colId xmlns:a16="http://schemas.microsoft.com/office/drawing/2014/main" val="2705502109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Reference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Technology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Method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Concentration PFAS,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852076341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Bao et al. 2014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Alum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044204603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Alum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33943522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Deng et al. 2011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Polyaluminum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chlorides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1-10%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1-10%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037023046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Bao et al. 2014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Ferric salts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10-50%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10-50%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3023894906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Ferric salts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58886455"/>
                      </a:ext>
                    </a:extLst>
                  </a:tr>
                  <a:tr h="285748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Zhao et al. 2016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Covalent bound hybrid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99%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758422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Объект 2">
                <a:extLst>
                  <a:ext uri="{FF2B5EF4-FFF2-40B4-BE49-F238E27FC236}">
                    <a16:creationId xmlns:a16="http://schemas.microsoft.com/office/drawing/2014/main" id="{40BF7887-CAD6-6A47-99F4-973B650CF9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10925366"/>
                  </p:ext>
                </p:extLst>
              </p:nvPr>
            </p:nvGraphicFramePr>
            <p:xfrm>
              <a:off x="1399117" y="2368724"/>
              <a:ext cx="9393766" cy="35447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02068">
                      <a:extLst>
                        <a:ext uri="{9D8B030D-6E8A-4147-A177-3AD203B41FA5}">
                          <a16:colId xmlns:a16="http://schemas.microsoft.com/office/drawing/2014/main" val="3223170734"/>
                        </a:ext>
                      </a:extLst>
                    </a:gridCol>
                    <a:gridCol w="1436199">
                      <a:extLst>
                        <a:ext uri="{9D8B030D-6E8A-4147-A177-3AD203B41FA5}">
                          <a16:colId xmlns:a16="http://schemas.microsoft.com/office/drawing/2014/main" val="2548574505"/>
                        </a:ext>
                      </a:extLst>
                    </a:gridCol>
                    <a:gridCol w="1059204">
                      <a:extLst>
                        <a:ext uri="{9D8B030D-6E8A-4147-A177-3AD203B41FA5}">
                          <a16:colId xmlns:a16="http://schemas.microsoft.com/office/drawing/2014/main" val="1285489387"/>
                        </a:ext>
                      </a:extLst>
                    </a:gridCol>
                    <a:gridCol w="2060997">
                      <a:extLst>
                        <a:ext uri="{9D8B030D-6E8A-4147-A177-3AD203B41FA5}">
                          <a16:colId xmlns:a16="http://schemas.microsoft.com/office/drawing/2014/main" val="4054012616"/>
                        </a:ext>
                      </a:extLst>
                    </a:gridCol>
                    <a:gridCol w="1353099">
                      <a:extLst>
                        <a:ext uri="{9D8B030D-6E8A-4147-A177-3AD203B41FA5}">
                          <a16:colId xmlns:a16="http://schemas.microsoft.com/office/drawing/2014/main" val="2471004183"/>
                        </a:ext>
                      </a:extLst>
                    </a:gridCol>
                    <a:gridCol w="1682199">
                      <a:extLst>
                        <a:ext uri="{9D8B030D-6E8A-4147-A177-3AD203B41FA5}">
                          <a16:colId xmlns:a16="http://schemas.microsoft.com/office/drawing/2014/main" val="2705502109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Reference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Technology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Method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3"/>
                          <a:stretch>
                            <a:fillRect l="-209877" t="-8333" r="-148148" b="-109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 removal%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852076341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Bao et al. 2014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Alum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044204603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Alum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40%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33943522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Deng et al. 2011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 err="1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Polyaluminum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chlorides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1-10%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1-10%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037023046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Bao et al. 2014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Ferric salts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1000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10-50%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10-50%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3023894906"/>
                      </a:ext>
                    </a:extLst>
                  </a:tr>
                  <a:tr h="51762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CH2M 2017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Ferric salts 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8, 236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15%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30%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4158886455"/>
                      </a:ext>
                    </a:extLst>
                  </a:tr>
                  <a:tr h="649605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Zhao et al. 2016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Flocculation/ Coagulation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Covalent bound hybrid coagulants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  <a:endParaRPr lang="ru-RU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99%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</a:t>
                          </a:r>
                          <a:endParaRPr lang="ru-RU" sz="1400" dirty="0"/>
                        </a:p>
                      </a:txBody>
                      <a:tcPr marL="90901" marR="90901" marT="45450" marB="45450"/>
                    </a:tc>
                    <a:extLst>
                      <a:ext uri="{0D108BD9-81ED-4DB2-BD59-A6C34878D82A}">
                        <a16:rowId xmlns:a16="http://schemas.microsoft.com/office/drawing/2014/main" val="1758422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C263A-DD7A-4723-A77A-752F4DFE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8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Liquid Treatment Resins - Literature Review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045035-06ED-144B-B46F-61A0F6AE5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91418"/>
            <a:ext cx="10375900" cy="177800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0BF7887-CAD6-6A47-99F4-973B650CF9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141308"/>
              </p:ext>
            </p:extLst>
          </p:nvPr>
        </p:nvGraphicFramePr>
        <p:xfrm>
          <a:off x="1289036" y="2356198"/>
          <a:ext cx="10135136" cy="37731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592990">
                  <a:extLst>
                    <a:ext uri="{9D8B030D-6E8A-4147-A177-3AD203B41FA5}">
                      <a16:colId xmlns:a16="http://schemas.microsoft.com/office/drawing/2014/main" val="3223170734"/>
                    </a:ext>
                  </a:extLst>
                </a:gridCol>
                <a:gridCol w="1367024">
                  <a:extLst>
                    <a:ext uri="{9D8B030D-6E8A-4147-A177-3AD203B41FA5}">
                      <a16:colId xmlns:a16="http://schemas.microsoft.com/office/drawing/2014/main" val="2548574505"/>
                    </a:ext>
                  </a:extLst>
                </a:gridCol>
                <a:gridCol w="1070483">
                  <a:extLst>
                    <a:ext uri="{9D8B030D-6E8A-4147-A177-3AD203B41FA5}">
                      <a16:colId xmlns:a16="http://schemas.microsoft.com/office/drawing/2014/main" val="1285489387"/>
                    </a:ext>
                  </a:extLst>
                </a:gridCol>
                <a:gridCol w="1785699">
                  <a:extLst>
                    <a:ext uri="{9D8B030D-6E8A-4147-A177-3AD203B41FA5}">
                      <a16:colId xmlns:a16="http://schemas.microsoft.com/office/drawing/2014/main" val="4054012616"/>
                    </a:ext>
                  </a:extLst>
                </a:gridCol>
                <a:gridCol w="1344884">
                  <a:extLst>
                    <a:ext uri="{9D8B030D-6E8A-4147-A177-3AD203B41FA5}">
                      <a16:colId xmlns:a16="http://schemas.microsoft.com/office/drawing/2014/main" val="2471004183"/>
                    </a:ext>
                  </a:extLst>
                </a:gridCol>
                <a:gridCol w="1487028">
                  <a:extLst>
                    <a:ext uri="{9D8B030D-6E8A-4147-A177-3AD203B41FA5}">
                      <a16:colId xmlns:a16="http://schemas.microsoft.com/office/drawing/2014/main" val="2705502109"/>
                    </a:ext>
                  </a:extLst>
                </a:gridCol>
                <a:gridCol w="1487028">
                  <a:extLst>
                    <a:ext uri="{9D8B030D-6E8A-4147-A177-3AD203B41FA5}">
                      <a16:colId xmlns:a16="http://schemas.microsoft.com/office/drawing/2014/main" val="2741077102"/>
                    </a:ext>
                  </a:extLst>
                </a:gridCol>
              </a:tblGrid>
              <a:tr h="307010">
                <a:tc>
                  <a:txBody>
                    <a:bodyPr/>
                    <a:lstStyle/>
                    <a:p>
                      <a:r>
                        <a:rPr lang="en-US" sz="1400" dirty="0"/>
                        <a:t>Reference 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Resin name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Resin amount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Concentration PFAS, mg/L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PFOA removal, %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PFOS removal, %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Adsorption capacity, PFAS</a:t>
                      </a:r>
                      <a:endParaRPr lang="ru-RU" sz="1400" dirty="0"/>
                    </a:p>
                  </a:txBody>
                  <a:tcPr marL="69775" marR="69775" marT="34887" marB="34887"/>
                </a:tc>
                <a:extLst>
                  <a:ext uri="{0D108BD9-81ED-4DB2-BD59-A6C34878D82A}">
                    <a16:rowId xmlns:a16="http://schemas.microsoft.com/office/drawing/2014/main" val="852076341"/>
                  </a:ext>
                </a:extLst>
              </a:tr>
              <a:tr h="307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Du et al. 2015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67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0.2g/L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4133943522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1.5g/L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120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90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4037023046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r>
                        <a:rPr lang="en-US" sz="1200" dirty="0"/>
                        <a:t>Yao et al. 2014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67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2mg/L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3023894906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400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2mg/L</a:t>
                      </a:r>
                      <a:endParaRPr lang="ru-RU" sz="12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4158886455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r>
                        <a:rPr lang="en-US" sz="1200" dirty="0"/>
                        <a:t>Deng et al. 2010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67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50mg/L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4-5mmol/g 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1072219059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958 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50mg/L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4-5mmol/g 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430266871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r>
                        <a:rPr lang="en-US" sz="1200" dirty="0" err="1"/>
                        <a:t>Senevirathna</a:t>
                      </a:r>
                      <a:r>
                        <a:rPr lang="en-US" sz="1200" dirty="0"/>
                        <a:t> et al. 2010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Amb</a:t>
                      </a:r>
                      <a:r>
                        <a:rPr lang="en-US" sz="1200" dirty="0"/>
                        <a:t> XAD 4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1g/L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674794323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r>
                        <a:rPr lang="en-US" sz="1200" dirty="0"/>
                        <a:t>Gao et al. 2017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IRA 67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5mg/L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-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90%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677811866"/>
                  </a:ext>
                </a:extLst>
              </a:tr>
              <a:tr h="285748">
                <a:tc>
                  <a:txBody>
                    <a:bodyPr/>
                    <a:lstStyle/>
                    <a:p>
                      <a:r>
                        <a:rPr lang="en-US" sz="1200" dirty="0"/>
                        <a:t>Yu et al. 2009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Polystyrene divinylbenzene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dirty="0"/>
                        <a:t>50mg/L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20-250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2.92mmol/g</a:t>
                      </a:r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90901" marR="90901" marT="45450" marB="45450"/>
                </a:tc>
                <a:extLst>
                  <a:ext uri="{0D108BD9-81ED-4DB2-BD59-A6C34878D82A}">
                    <a16:rowId xmlns:a16="http://schemas.microsoft.com/office/drawing/2014/main" val="28962180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6A11A-3880-43B7-AF17-4B006F013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71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0C1B-9380-4CA1-86E0-C472594C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of TDA for PFAS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4ED3-E59A-4933-82C6-8A6712FAE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literature review, it is anticipated about </a:t>
            </a:r>
            <a:r>
              <a:rPr lang="en-US" dirty="0">
                <a:solidFill>
                  <a:srgbClr val="FF0000"/>
                </a:solidFill>
              </a:rPr>
              <a:t>10~50%</a:t>
            </a:r>
            <a:r>
              <a:rPr lang="en-US" dirty="0"/>
              <a:t> of PFOA and PFOS is removed by TDA. </a:t>
            </a:r>
          </a:p>
          <a:p>
            <a:r>
              <a:rPr lang="en-US" dirty="0"/>
              <a:t>In addition, TDA can remove phosphorus, oils, benzene, toluene, trichloroethylene, pesticides,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F48D8-36FF-4397-AB4E-21ED1356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271963"/>
            <a:ext cx="7010400" cy="1905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3AF65-3939-41F3-A04B-E759F473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0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EF8B5-8057-5245-8325-00A56F0E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List:		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37456D-AC33-8B42-A8B3-0E8F0541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https://www.kemi.se/en/global/rapporter/2015/report-7-15-occurrence-and-use-of-highly-fluorinated-substances-and-alternatives.pdf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https://sci-hub.se/10.1039/c8em00368h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https://pfas-1.itrcweb.org/wp-content/uploads/2018/03/pfas_fact_sheet_remediation_3_15_18.pdf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https://pfas-1.itrcweb.org/wp-content/uploads/2019/03/pfas-fact-sheet-afff-10-3-18.pdf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https://pfas-1.itrcweb.org/wp-content/uploads/2017/11/pfas_fact_sheet_history_and_use__11_13_17.pdf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https://pfas-1.itrcweb.org/wp-content/uploads/2018/01/pfas_fact_sheet_regulations__1_4_18.pdf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8"/>
              </a:rPr>
              <a:t>https://www.oecd.org/env/ehs/risk-management/PFC_FINAL-Web.pdf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03EF4-02CD-DB45-BD64-DE2F7BB749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7900" y="1601788"/>
            <a:ext cx="10375900" cy="177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EBD87D-C5FF-4752-87FA-857FF12C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A0529-7422-5241-A084-1F521148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Outline 	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D8B6C-3AE9-CA42-9E4B-C543D6D5B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614" y="2057400"/>
            <a:ext cx="6377769" cy="3557393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PFAS substances identity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PFAS substances chemical/physical properties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PFAS uses 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PFAS regulations: water &amp; soil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PFAS removal in liquid - literature review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PFAS removal in liquid with Resins – literature review</a:t>
            </a:r>
          </a:p>
          <a:p>
            <a:pPr marL="0" indent="0">
              <a:buNone/>
            </a:pPr>
            <a:endParaRPr lang="en-US" sz="2400" dirty="0"/>
          </a:p>
          <a:p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5020E-5B26-4C8B-B55C-3641D64D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3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C6A1-990E-8342-8641-3CD7B2A9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495"/>
            <a:ext cx="10515600" cy="1325563"/>
          </a:xfrm>
        </p:spPr>
        <p:txBody>
          <a:bodyPr/>
          <a:lstStyle/>
          <a:p>
            <a:r>
              <a:rPr lang="en-US" dirty="0"/>
              <a:t>PFAS Substances Identity  	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F0CA1-DBB1-4942-923C-A865EB5B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405"/>
            <a:ext cx="10515600" cy="4667250"/>
          </a:xfrm>
        </p:spPr>
        <p:txBody>
          <a:bodyPr>
            <a:normAutofit/>
          </a:bodyPr>
          <a:lstStyle/>
          <a:p>
            <a:r>
              <a:rPr lang="en-US" sz="2400" dirty="0" err="1"/>
              <a:t>Perfluoroalkylated</a:t>
            </a:r>
            <a:r>
              <a:rPr lang="en-US" sz="2400" dirty="0"/>
              <a:t> (PFAS) substances consist of a large group of substances a fully fluorinated hydrophobic alkyl chain of varying length (4-16 C atoms) and a hydrophilic end [R, F(CF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-25000" dirty="0" err="1"/>
              <a:t>n</a:t>
            </a:r>
            <a:r>
              <a:rPr lang="en-US" sz="2400" dirty="0" err="1"/>
              <a:t>R</a:t>
            </a:r>
            <a:r>
              <a:rPr lang="en-US" sz="2400" dirty="0"/>
              <a:t>]</a:t>
            </a:r>
          </a:p>
          <a:p>
            <a:r>
              <a:rPr lang="en-US" sz="2400" dirty="0"/>
              <a:t>Within PFAS groups, two major substances are reported and studied: Perfluorooctanoic acid (PFOA) and </a:t>
            </a:r>
            <a:r>
              <a:rPr lang="en-US" sz="2400" dirty="0" err="1"/>
              <a:t>Perfluorooctane</a:t>
            </a:r>
            <a:r>
              <a:rPr lang="en-US" sz="2400" dirty="0"/>
              <a:t> sulfonic acid (PFOS):  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PFOA - C</a:t>
            </a:r>
            <a:r>
              <a:rPr lang="en-US" sz="2200" baseline="-25000" dirty="0"/>
              <a:t>8</a:t>
            </a:r>
            <a:r>
              <a:rPr lang="en-US" sz="2200" dirty="0"/>
              <a:t>HF</a:t>
            </a:r>
            <a:r>
              <a:rPr lang="en-US" sz="2200" baseline="-25000" dirty="0"/>
              <a:t>15</a:t>
            </a:r>
            <a:r>
              <a:rPr lang="en-US" sz="2200" dirty="0"/>
              <a:t>O</a:t>
            </a:r>
            <a:r>
              <a:rPr lang="en-US" sz="2200" baseline="-25000" dirty="0"/>
              <a:t>2</a:t>
            </a:r>
            <a:r>
              <a:rPr lang="en-US" sz="2200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PFOS - C</a:t>
            </a:r>
            <a:r>
              <a:rPr lang="en-US" sz="2200" baseline="-25000" dirty="0"/>
              <a:t>8</a:t>
            </a:r>
            <a:r>
              <a:rPr lang="en-US" sz="2200" dirty="0"/>
              <a:t>F</a:t>
            </a:r>
            <a:r>
              <a:rPr lang="en-US" sz="2200" baseline="-25000" dirty="0"/>
              <a:t>17</a:t>
            </a:r>
            <a:r>
              <a:rPr lang="en-US" sz="2200" dirty="0"/>
              <a:t>SO</a:t>
            </a:r>
            <a:r>
              <a:rPr lang="en-US" sz="2200" baseline="-25000" dirty="0"/>
              <a:t>3-</a:t>
            </a:r>
            <a:endParaRPr lang="en-US" dirty="0"/>
          </a:p>
          <a:p>
            <a:r>
              <a:rPr lang="en-US" dirty="0"/>
              <a:t>PFAS have high compound stability.</a:t>
            </a:r>
          </a:p>
          <a:p>
            <a:r>
              <a:rPr lang="en-US" dirty="0"/>
              <a:t>PFAS are </a:t>
            </a:r>
            <a:r>
              <a:rPr lang="en-US" dirty="0" err="1"/>
              <a:t>bioaccumilative</a:t>
            </a:r>
            <a:r>
              <a:rPr lang="en-US" dirty="0"/>
              <a:t>, persistent and toxic. </a:t>
            </a:r>
          </a:p>
        </p:txBody>
      </p:sp>
      <p:pic>
        <p:nvPicPr>
          <p:cNvPr id="11" name="Рисунок 10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630F08DF-C4E5-5C47-AB90-B13902DF9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" t="31361" b="29420"/>
          <a:stretch/>
        </p:blipFill>
        <p:spPr>
          <a:xfrm>
            <a:off x="4463094" y="4010092"/>
            <a:ext cx="2531822" cy="9981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бъект, антенна&#10;&#10;Автоматически созданное описание">
            <a:extLst>
              <a:ext uri="{FF2B5EF4-FFF2-40B4-BE49-F238E27FC236}">
                <a16:creationId xmlns:a16="http://schemas.microsoft.com/office/drawing/2014/main" id="{234CB07A-064C-EF40-AFD1-3568E41481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" t="37833" b="36483"/>
          <a:stretch/>
        </p:blipFill>
        <p:spPr>
          <a:xfrm>
            <a:off x="7263954" y="4145029"/>
            <a:ext cx="3355856" cy="8631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F25B72-2FE2-BD4D-A8CE-D316E4F1FA92}"/>
              </a:ext>
            </a:extLst>
          </p:cNvPr>
          <p:cNvSpPr txBox="1"/>
          <p:nvPr/>
        </p:nvSpPr>
        <p:spPr>
          <a:xfrm>
            <a:off x="8600156" y="4933061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PFOS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2EF8E9-214C-E049-966F-28B93E0EC5A1}"/>
              </a:ext>
            </a:extLst>
          </p:cNvPr>
          <p:cNvSpPr txBox="1"/>
          <p:nvPr/>
        </p:nvSpPr>
        <p:spPr>
          <a:xfrm>
            <a:off x="5384103" y="488333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PFOA</a:t>
            </a:r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A01E6DB-190A-3C48-A2DC-F6FF7E71027C}"/>
              </a:ext>
            </a:extLst>
          </p:cNvPr>
          <p:cNvSpPr txBox="1">
            <a:spLocks/>
          </p:cNvSpPr>
          <p:nvPr/>
        </p:nvSpPr>
        <p:spPr>
          <a:xfrm>
            <a:off x="870204" y="794454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112D10-C204-F849-8CB8-0D0FD9A79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74" y="1954903"/>
            <a:ext cx="10375900" cy="177800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CA00DAD-3948-A440-B731-6449A1C85B8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	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3538F-CF40-463B-A3E5-1133CBFC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C6A1-990E-8342-8641-3CD7B2A9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Chemical/Physical Properties  	</a:t>
            </a:r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F107E7A-84DE-8845-B703-8F7D2B27899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	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1A38F7F-EBCD-A74C-8B1C-C9CB2C8FB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298701"/>
              </p:ext>
            </p:extLst>
          </p:nvPr>
        </p:nvGraphicFramePr>
        <p:xfrm>
          <a:off x="1000874" y="2445259"/>
          <a:ext cx="10190253" cy="39010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10317">
                  <a:extLst>
                    <a:ext uri="{9D8B030D-6E8A-4147-A177-3AD203B41FA5}">
                      <a16:colId xmlns:a16="http://schemas.microsoft.com/office/drawing/2014/main" val="2833796041"/>
                    </a:ext>
                  </a:extLst>
                </a:gridCol>
                <a:gridCol w="3510317">
                  <a:extLst>
                    <a:ext uri="{9D8B030D-6E8A-4147-A177-3AD203B41FA5}">
                      <a16:colId xmlns:a16="http://schemas.microsoft.com/office/drawing/2014/main" val="379219530"/>
                    </a:ext>
                  </a:extLst>
                </a:gridCol>
                <a:gridCol w="3169619">
                  <a:extLst>
                    <a:ext uri="{9D8B030D-6E8A-4147-A177-3AD203B41FA5}">
                      <a16:colId xmlns:a16="http://schemas.microsoft.com/office/drawing/2014/main" val="3109992247"/>
                    </a:ext>
                  </a:extLst>
                </a:gridCol>
              </a:tblGrid>
              <a:tr h="402924">
                <a:tc>
                  <a:txBody>
                    <a:bodyPr/>
                    <a:lstStyle/>
                    <a:p>
                      <a:r>
                        <a:rPr lang="en-US" sz="1800"/>
                        <a:t>Property 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PFOA 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PFOS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2522232229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 dirty="0"/>
                        <a:t>Appearance at 25°C and 1 atm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White powder/ waxy white solid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White powder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272710173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/>
                        <a:t>Mol. Weight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414 g/mol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538 g/mol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4119631542"/>
                  </a:ext>
                </a:extLst>
              </a:tr>
              <a:tr h="677644">
                <a:tc>
                  <a:txBody>
                    <a:bodyPr/>
                    <a:lstStyle/>
                    <a:p>
                      <a:r>
                        <a:rPr lang="en-US" sz="1800"/>
                        <a:t>Water Solubility 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4.1 g/L at 22°C </a:t>
                      </a:r>
                      <a:br>
                        <a:rPr lang="en-US" sz="1800"/>
                      </a:br>
                      <a:r>
                        <a:rPr lang="en-US" sz="1800"/>
                        <a:t>9.5 g/L at 25°C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0.52 g/L at 20°C </a:t>
                      </a:r>
                      <a:br>
                        <a:rPr lang="en-US" sz="1800"/>
                      </a:br>
                      <a:r>
                        <a:rPr lang="en-US" sz="1800"/>
                        <a:t>0.68 g/L at 24.5°C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3683765887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/>
                        <a:t>Melting point 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45-50°C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&gt;400°C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362851573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/>
                        <a:t>Boiling point 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189-192°C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not measurable</a:t>
                      </a:r>
                      <a:endParaRPr lang="ru-RU" sz="180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2304153461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/>
                        <a:t>pKa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 to 3</a:t>
                      </a:r>
                      <a:endParaRPr lang="ru-RU" sz="180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-3.3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1513686575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 dirty="0"/>
                        <a:t>log </a:t>
                      </a:r>
                      <a:r>
                        <a:rPr lang="en-US" sz="1800" dirty="0" err="1"/>
                        <a:t>K</a:t>
                      </a:r>
                      <a:r>
                        <a:rPr lang="en-US" sz="1800" baseline="-25000" dirty="0" err="1"/>
                        <a:t>oc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2.06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2.57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3996056331"/>
                  </a:ext>
                </a:extLst>
              </a:tr>
              <a:tr h="402924">
                <a:tc>
                  <a:txBody>
                    <a:bodyPr/>
                    <a:lstStyle/>
                    <a:p>
                      <a:r>
                        <a:rPr lang="en-US" sz="1800" dirty="0"/>
                        <a:t>Half-life 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2.3 years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4-9 years</a:t>
                      </a:r>
                      <a:endParaRPr lang="ru-RU" sz="1800" dirty="0"/>
                    </a:p>
                  </a:txBody>
                  <a:tcPr marL="91573" marR="91573" marT="45787" marB="45787"/>
                </a:tc>
                <a:extLst>
                  <a:ext uri="{0D108BD9-81ED-4DB2-BD59-A6C34878D82A}">
                    <a16:rowId xmlns:a16="http://schemas.microsoft.com/office/drawing/2014/main" val="3105707679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E71075-FB47-BA44-9821-F0191C0FD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54903"/>
            <a:ext cx="10375900" cy="177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FCD22-B180-44BF-AB3B-51C2BA0F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11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C6A1-990E-8342-8641-3CD7B2A9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/>
              <a:t>PFAS Uses (1)	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F0CA1-DBB1-4942-923C-A865EB5B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200" dirty="0"/>
              <a:t>Metal plating &amp; etching – PFAS are used to reduce surface tension, prevent corrosion and reduce mechanical wear.</a:t>
            </a:r>
          </a:p>
          <a:p>
            <a:r>
              <a:rPr lang="en-US" sz="2200" dirty="0"/>
              <a:t>Personal care products -  PFAS are used as emulsifiers, </a:t>
            </a:r>
            <a:r>
              <a:rPr lang="en-US" sz="2200" dirty="0" err="1"/>
              <a:t>antistatics</a:t>
            </a:r>
            <a:r>
              <a:rPr lang="en-US" sz="2200" dirty="0"/>
              <a:t>, stabilizers, film formers, viscosity regulators and solvents.  </a:t>
            </a:r>
          </a:p>
          <a:p>
            <a:r>
              <a:rPr lang="en-US" sz="2200" dirty="0"/>
              <a:t>Textile &amp; clothing – PFAS are used to make clothing water, oil and stain resistant.</a:t>
            </a:r>
          </a:p>
        </p:txBody>
      </p:sp>
      <p:pic>
        <p:nvPicPr>
          <p:cNvPr id="8" name="Рисунок 7" descr="Изображение выглядит как здание, внутренний, забор, поезд&#10;&#10;Автоматически созданное описание">
            <a:extLst>
              <a:ext uri="{FF2B5EF4-FFF2-40B4-BE49-F238E27FC236}">
                <a16:creationId xmlns:a16="http://schemas.microsoft.com/office/drawing/2014/main" id="{70488D75-EBB7-0D4A-9838-25C87FB21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22"/>
          <a:stretch/>
        </p:blipFill>
        <p:spPr>
          <a:xfrm>
            <a:off x="7829551" y="306910"/>
            <a:ext cx="4042409" cy="1863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ножество, элементы, много, наполненный&#10;&#10;Автоматически созданное описание">
            <a:extLst>
              <a:ext uri="{FF2B5EF4-FFF2-40B4-BE49-F238E27FC236}">
                <a16:creationId xmlns:a16="http://schemas.microsoft.com/office/drawing/2014/main" id="{A921CE84-1657-1E4D-94ED-B203A9985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" r="7373" b="-3"/>
          <a:stretch/>
        </p:blipFill>
        <p:spPr>
          <a:xfrm>
            <a:off x="7829551" y="2330867"/>
            <a:ext cx="4042410" cy="18630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оезд&#10;&#10;Автоматически созданное описание">
            <a:extLst>
              <a:ext uri="{FF2B5EF4-FFF2-40B4-BE49-F238E27FC236}">
                <a16:creationId xmlns:a16="http://schemas.microsoft.com/office/drawing/2014/main" id="{710561F1-F14C-C846-A7E1-8E347BAFB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51" b="3004"/>
          <a:stretch/>
        </p:blipFill>
        <p:spPr>
          <a:xfrm>
            <a:off x="7829551" y="4354824"/>
            <a:ext cx="4042409" cy="18951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F3AE4-BA64-4B8E-B514-858332DB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22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C12C61A-9558-4DE5-AFDB-898358AFB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431CC-CE80-0841-822C-801F378A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/>
              <a:t>PFAS Uses (2)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870C6-2732-0841-811A-56CF10E6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200" dirty="0"/>
              <a:t>Paper &amp; food packaging – PFAS are used to manufacture grease, oil and water repellent products.</a:t>
            </a:r>
          </a:p>
          <a:p>
            <a:r>
              <a:rPr lang="en-US" sz="2200" dirty="0"/>
              <a:t>Household products - PFAS used as wetting, smoothing agents for paint; PFAS is used to make temperature resistant non-stick products.</a:t>
            </a:r>
          </a:p>
          <a:p>
            <a:r>
              <a:rPr lang="en-US" sz="2200" dirty="0"/>
              <a:t>Fire extinguishers class B (liquids) -  PFAS are used to quickly spread foam over liquids, to inhibit evaporation and heat radiation.       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1" name="Рисунок 10" descr="Изображение выглядит как объект, бутылка, красны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C173C74D-B902-B042-AE1B-906EDDCE5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96" b="13444"/>
          <a:stretch/>
        </p:blipFill>
        <p:spPr>
          <a:xfrm>
            <a:off x="7812708" y="4337044"/>
            <a:ext cx="4042409" cy="1863092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ол, внутренний, еда, чаша&#10;&#10;Автоматически созданное описание">
            <a:extLst>
              <a:ext uri="{FF2B5EF4-FFF2-40B4-BE49-F238E27FC236}">
                <a16:creationId xmlns:a16="http://schemas.microsoft.com/office/drawing/2014/main" id="{7C753580-8A26-004E-95F9-96E241688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08" b="9245"/>
          <a:stretch/>
        </p:blipFill>
        <p:spPr>
          <a:xfrm>
            <a:off x="7812707" y="315803"/>
            <a:ext cx="4042410" cy="1863093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сидит, другой, режет&#10;&#10;Автоматически созданное описание">
            <a:extLst>
              <a:ext uri="{FF2B5EF4-FFF2-40B4-BE49-F238E27FC236}">
                <a16:creationId xmlns:a16="http://schemas.microsoft.com/office/drawing/2014/main" id="{3FAC5499-7C3B-0E4F-9C75-A1156D4916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881" b="35237"/>
          <a:stretch/>
        </p:blipFill>
        <p:spPr>
          <a:xfrm>
            <a:off x="7812707" y="2325469"/>
            <a:ext cx="4042409" cy="18951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ACA85-AEDD-4EF2-B0AB-52786CD7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6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500831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431CC-CE80-0841-822C-801F378A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713140" cy="1344975"/>
          </a:xfrm>
        </p:spPr>
        <p:txBody>
          <a:bodyPr>
            <a:normAutofit/>
          </a:bodyPr>
          <a:lstStyle/>
          <a:p>
            <a:r>
              <a:rPr lang="en-US" sz="4000" dirty="0"/>
              <a:t>PFAS Uses (3)</a:t>
            </a:r>
            <a:endParaRPr lang="ru-RU" sz="4000" dirty="0"/>
          </a:p>
        </p:txBody>
      </p:sp>
      <p:pic>
        <p:nvPicPr>
          <p:cNvPr id="5" name="Рисунок 4" descr="Изображение выглядит как внешний, здание, воздушное судно,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768B61DD-FB00-1F46-80FB-2CEFC687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29" y="306908"/>
            <a:ext cx="3228571" cy="19855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E3870C6-2732-0841-811A-56CF10E6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4" y="2121762"/>
            <a:ext cx="6881613" cy="362691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Aviation industry -  PFAS are used in manufacturing hydraulic fluids to prevent flammability, corrosion and evaporation.</a:t>
            </a:r>
          </a:p>
          <a:p>
            <a:r>
              <a:rPr lang="en-US" sz="2400" dirty="0"/>
              <a:t>Electric equipment - PFAS are used to make electronic devices water-repellent as well as reduce reflectivity of etching solutions used in semiconductor manufacturing. </a:t>
            </a:r>
          </a:p>
          <a:p>
            <a:r>
              <a:rPr lang="en-US" sz="2400" dirty="0"/>
              <a:t>Photographic equipment- PFAS increase light-sensitivity of imaging materials.</a:t>
            </a:r>
          </a:p>
          <a:p>
            <a:r>
              <a:rPr lang="en-US" sz="2400" dirty="0"/>
              <a:t>Other uses: PFAS are also used in polymer manufacturing, medical devices, building materials, oil and mining industries and agriculture.</a:t>
            </a:r>
          </a:p>
          <a:p>
            <a:endParaRPr lang="ru-RU" sz="2000" dirty="0"/>
          </a:p>
        </p:txBody>
      </p:sp>
      <p:pic>
        <p:nvPicPr>
          <p:cNvPr id="7" name="Рисунок 6" descr="Изображение выглядит как стол, кабель, сидит, элементы&#10;&#10;Автоматически созданное описание">
            <a:extLst>
              <a:ext uri="{FF2B5EF4-FFF2-40B4-BE49-F238E27FC236}">
                <a16:creationId xmlns:a16="http://schemas.microsoft.com/office/drawing/2014/main" id="{00747C32-8024-8941-814D-34E8AD4A57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836"/>
          <a:stretch/>
        </p:blipFill>
        <p:spPr>
          <a:xfrm>
            <a:off x="8386629" y="2480288"/>
            <a:ext cx="3228572" cy="18311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7A94C3-DEB3-6643-9687-032DAB727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629" y="4499200"/>
            <a:ext cx="3228572" cy="17434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A628-B971-4483-BFE0-2D6DA4C6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C6A1-990E-8342-8641-3CD7B2A9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26" y="590593"/>
            <a:ext cx="10515600" cy="1325563"/>
          </a:xfrm>
        </p:spPr>
        <p:txBody>
          <a:bodyPr/>
          <a:lstStyle/>
          <a:p>
            <a:r>
              <a:rPr lang="en-US" dirty="0"/>
              <a:t>PFAS Environmental and Human Health Risks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F0CA1-DBB1-4942-923C-A865EB5BC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1405"/>
            <a:ext cx="4961347" cy="4066002"/>
          </a:xfrm>
        </p:spPr>
        <p:txBody>
          <a:bodyPr>
            <a:normAutofit/>
          </a:bodyPr>
          <a:lstStyle/>
          <a:p>
            <a:r>
              <a:rPr lang="en-US" dirty="0"/>
              <a:t>Highly persistent in environment.</a:t>
            </a:r>
          </a:p>
          <a:p>
            <a:r>
              <a:rPr lang="en-US" dirty="0"/>
              <a:t>Risks of bioaccumulation in biota and humans </a:t>
            </a:r>
          </a:p>
          <a:p>
            <a:r>
              <a:rPr lang="en-US" dirty="0"/>
              <a:t>Toxic for reproduction, affecting immune system, and carcinogenic for human organism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A01E6DB-190A-3C48-A2DC-F6FF7E71027C}"/>
              </a:ext>
            </a:extLst>
          </p:cNvPr>
          <p:cNvSpPr txBox="1">
            <a:spLocks/>
          </p:cNvSpPr>
          <p:nvPr/>
        </p:nvSpPr>
        <p:spPr>
          <a:xfrm>
            <a:off x="870204" y="794454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112D10-C204-F849-8CB8-0D0FD9A7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4" y="1954903"/>
            <a:ext cx="10375900" cy="1778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DC34342-D0B8-B24B-B2EB-53049671F14F}"/>
              </a:ext>
            </a:extLst>
          </p:cNvPr>
          <p:cNvSpPr txBox="1">
            <a:spLocks/>
          </p:cNvSpPr>
          <p:nvPr/>
        </p:nvSpPr>
        <p:spPr>
          <a:xfrm>
            <a:off x="857678" y="606564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	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86EDC9-0DBA-0C46-95C9-53F7BBCBF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022" y="2103634"/>
            <a:ext cx="5369752" cy="4236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5696F-1FC4-C74F-A903-2385A0AC4CC0}"/>
              </a:ext>
            </a:extLst>
          </p:cNvPr>
          <p:cNvSpPr txBox="1"/>
          <p:nvPr/>
        </p:nvSpPr>
        <p:spPr>
          <a:xfrm>
            <a:off x="6096000" y="6251436"/>
            <a:ext cx="536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Lifecycle of PFAS containing products and their potential harm</a:t>
            </a:r>
          </a:p>
          <a:p>
            <a:pPr algn="ctr"/>
            <a:r>
              <a:rPr lang="en-US" sz="1600" dirty="0"/>
              <a:t> to environment and human beings</a:t>
            </a:r>
            <a:endParaRPr lang="ru-RU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5DCD0-699A-4109-8DEC-BBB41E2B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34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EACE6-8BDC-414A-958A-AD0B92EB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PFAS Water Regulations	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8D15D-D182-044F-97C0-A77F58C89311}"/>
              </a:ext>
            </a:extLst>
          </p:cNvPr>
          <p:cNvSpPr txBox="1"/>
          <p:nvPr/>
        </p:nvSpPr>
        <p:spPr>
          <a:xfrm>
            <a:off x="838200" y="6308209"/>
            <a:ext cx="9096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aseline="30000" dirty="0"/>
              <a:t>*</a:t>
            </a:r>
            <a:r>
              <a:rPr lang="en-US" sz="1600" dirty="0"/>
              <a:t>DW – drinking water; GW – ground water; RW – recreational water; FW – fresh water; SW – Surface water</a:t>
            </a:r>
            <a:endParaRPr lang="ru-RU" sz="16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2242EA9F-7AEA-6840-A3E1-BC56359116C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0628688"/>
                  </p:ext>
                </p:extLst>
              </p:nvPr>
            </p:nvGraphicFramePr>
            <p:xfrm>
              <a:off x="1000874" y="2554602"/>
              <a:ext cx="10190254" cy="327942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96684">
                      <a:extLst>
                        <a:ext uri="{9D8B030D-6E8A-4147-A177-3AD203B41FA5}">
                          <a16:colId xmlns:a16="http://schemas.microsoft.com/office/drawing/2014/main" val="1169377855"/>
                        </a:ext>
                      </a:extLst>
                    </a:gridCol>
                    <a:gridCol w="1686980">
                      <a:extLst>
                        <a:ext uri="{9D8B030D-6E8A-4147-A177-3AD203B41FA5}">
                          <a16:colId xmlns:a16="http://schemas.microsoft.com/office/drawing/2014/main" val="4232003899"/>
                        </a:ext>
                      </a:extLst>
                    </a:gridCol>
                    <a:gridCol w="1295030">
                      <a:extLst>
                        <a:ext uri="{9D8B030D-6E8A-4147-A177-3AD203B41FA5}">
                          <a16:colId xmlns:a16="http://schemas.microsoft.com/office/drawing/2014/main" val="3019525567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663312615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259471042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969347392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Country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Organization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Year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Standard Type</a:t>
                          </a:r>
                          <a:r>
                            <a:rPr lang="en-US" sz="1400" baseline="30000"/>
                            <a:t>*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PFOA,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PFOS,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oMath>
                          </a14:m>
                          <a:r>
                            <a:rPr lang="en-US" sz="1400" dirty="0"/>
                            <a:t>g/L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624193054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US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EPA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2016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0.040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0.040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4225065542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2018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0.400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0.400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02642151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Australia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DOH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2017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0.560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0.070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3225728546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RW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5.60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0.700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885719493"/>
                      </a:ext>
                    </a:extLst>
                  </a:tr>
                  <a:tr h="516335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British Columbia, Canada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2018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DW/GW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0.200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0.300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743753205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Canada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HC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2016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0.200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363289836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Denmark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EPA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2015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DW/GW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0.100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0.100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1319688067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Germany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GMH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2006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296852830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GW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0.100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0.100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3862469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2242EA9F-7AEA-6840-A3E1-BC56359116C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0628688"/>
                  </p:ext>
                </p:extLst>
              </p:nvPr>
            </p:nvGraphicFramePr>
            <p:xfrm>
              <a:off x="1000874" y="2554602"/>
              <a:ext cx="10190254" cy="327942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896684">
                      <a:extLst>
                        <a:ext uri="{9D8B030D-6E8A-4147-A177-3AD203B41FA5}">
                          <a16:colId xmlns:a16="http://schemas.microsoft.com/office/drawing/2014/main" val="1169377855"/>
                        </a:ext>
                      </a:extLst>
                    </a:gridCol>
                    <a:gridCol w="1686980">
                      <a:extLst>
                        <a:ext uri="{9D8B030D-6E8A-4147-A177-3AD203B41FA5}">
                          <a16:colId xmlns:a16="http://schemas.microsoft.com/office/drawing/2014/main" val="4232003899"/>
                        </a:ext>
                      </a:extLst>
                    </a:gridCol>
                    <a:gridCol w="1295030">
                      <a:extLst>
                        <a:ext uri="{9D8B030D-6E8A-4147-A177-3AD203B41FA5}">
                          <a16:colId xmlns:a16="http://schemas.microsoft.com/office/drawing/2014/main" val="3019525567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663312615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259471042"/>
                        </a:ext>
                      </a:extLst>
                    </a:gridCol>
                    <a:gridCol w="1770520">
                      <a:extLst>
                        <a:ext uri="{9D8B030D-6E8A-4147-A177-3AD203B41FA5}">
                          <a16:colId xmlns:a16="http://schemas.microsoft.com/office/drawing/2014/main" val="969347392"/>
                        </a:ext>
                      </a:extLst>
                    </a:gridCol>
                  </a:tblGrid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Country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Organization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Year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Standard Type</a:t>
                          </a:r>
                          <a:r>
                            <a:rPr lang="en-US" sz="1400" baseline="30000"/>
                            <a:t>*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2"/>
                          <a:stretch>
                            <a:fillRect l="-377698" t="-8333" r="-100719" b="-9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9775" marR="69775" marT="34887" marB="34887">
                        <a:blipFill>
                          <a:blip r:embed="rId2"/>
                          <a:stretch>
                            <a:fillRect l="-474286" t="-8333" b="-9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4193054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US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EPA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2016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0.040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0.040 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4225065542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2018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GW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0.400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0.400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02642151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Australia 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DOH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2017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0.560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0.070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3225728546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RW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5.60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0.700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885719493"/>
                      </a:ext>
                    </a:extLst>
                  </a:tr>
                  <a:tr h="516335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British Columbia, Canada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-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2018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DW/GW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0.200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0.300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743753205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Canada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HC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2016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0.200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363289836"/>
                      </a:ext>
                    </a:extLst>
                  </a:tr>
                  <a:tr h="30701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Denmark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EPA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2015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DW/GW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0.100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0.100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1319688067"/>
                      </a:ext>
                    </a:extLst>
                  </a:tr>
                  <a:tr h="307010"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Germany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/>
                            <a:t>GMH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en-US" sz="1400" dirty="0"/>
                            <a:t>2006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/>
                            <a:t>DW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0.600</a:t>
                          </a:r>
                          <a:endParaRPr lang="ru-RU" sz="140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296852830"/>
                      </a:ext>
                    </a:extLst>
                  </a:tr>
                  <a:tr h="30701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GW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0.100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0.100</a:t>
                          </a:r>
                          <a:endParaRPr lang="ru-RU" sz="1400" dirty="0"/>
                        </a:p>
                      </a:txBody>
                      <a:tcPr marL="69775" marR="69775" marT="34887" marB="34887"/>
                    </a:tc>
                    <a:extLst>
                      <a:ext uri="{0D108BD9-81ED-4DB2-BD59-A6C34878D82A}">
                        <a16:rowId xmlns:a16="http://schemas.microsoft.com/office/drawing/2014/main" val="23862469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6A320-E799-4363-95EB-F56F74E8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5028F-A3BC-D343-B5C7-24937BF7CA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45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1143</Words>
  <Application>Microsoft Office PowerPoint</Application>
  <PresentationFormat>Widescreen</PresentationFormat>
  <Paragraphs>395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Тема Office</vt:lpstr>
      <vt:lpstr>Perfluoroalkylated substances (PFAS)</vt:lpstr>
      <vt:lpstr>Outline  </vt:lpstr>
      <vt:lpstr>PFAS Substances Identity   </vt:lpstr>
      <vt:lpstr>PFAS Chemical/Physical Properties   </vt:lpstr>
      <vt:lpstr>PFAS Uses (1) </vt:lpstr>
      <vt:lpstr>PFAS Uses (2)</vt:lpstr>
      <vt:lpstr>PFAS Uses (3)</vt:lpstr>
      <vt:lpstr>PFAS Environmental and Human Health Risks</vt:lpstr>
      <vt:lpstr>PFAS Water Regulations </vt:lpstr>
      <vt:lpstr>PFAS Water Regulations </vt:lpstr>
      <vt:lpstr>PFAS Soil Regulations  </vt:lpstr>
      <vt:lpstr>PFAS Liquid Treatment - Literature Review</vt:lpstr>
      <vt:lpstr>PFAS Liquid Treatment - Literature Review</vt:lpstr>
      <vt:lpstr>PFAS Liquid Treatment - Literature Review</vt:lpstr>
      <vt:lpstr>PFAS Liquid Treatment Resins - Literature Review</vt:lpstr>
      <vt:lpstr>Potential of TDA for PFAS Removal</vt:lpstr>
      <vt:lpstr>Reference List: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Perfluoroalkylated substances (PFAS)</dc:title>
  <dc:creator>BEXULTAN ABYLKHANI</dc:creator>
  <cp:lastModifiedBy>Kasey Gerkovich</cp:lastModifiedBy>
  <cp:revision>33</cp:revision>
  <cp:lastPrinted>2019-11-12T13:22:22Z</cp:lastPrinted>
  <dcterms:created xsi:type="dcterms:W3CDTF">2019-11-09T09:07:30Z</dcterms:created>
  <dcterms:modified xsi:type="dcterms:W3CDTF">2019-11-12T13:23:01Z</dcterms:modified>
</cp:coreProperties>
</file>