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2"/>
    <p:sldMasterId id="2147483674" r:id="rId3"/>
  </p:sldMasterIdLst>
  <p:notesMasterIdLst>
    <p:notesMasterId r:id="rId23"/>
  </p:notesMasterIdLst>
  <p:handoutMasterIdLst>
    <p:handoutMasterId r:id="rId24"/>
  </p:handoutMasterIdLst>
  <p:sldIdLst>
    <p:sldId id="904" r:id="rId4"/>
    <p:sldId id="947" r:id="rId5"/>
    <p:sldId id="1034" r:id="rId6"/>
    <p:sldId id="1032" r:id="rId7"/>
    <p:sldId id="1035" r:id="rId8"/>
    <p:sldId id="1046" r:id="rId9"/>
    <p:sldId id="1049" r:id="rId10"/>
    <p:sldId id="1047" r:id="rId11"/>
    <p:sldId id="1052" r:id="rId12"/>
    <p:sldId id="1043" r:id="rId13"/>
    <p:sldId id="1044" r:id="rId14"/>
    <p:sldId id="1045" r:id="rId15"/>
    <p:sldId id="1050" r:id="rId16"/>
    <p:sldId id="1053" r:id="rId17"/>
    <p:sldId id="1036" r:id="rId18"/>
    <p:sldId id="1037" r:id="rId19"/>
    <p:sldId id="1051" r:id="rId20"/>
    <p:sldId id="1030" r:id="rId21"/>
    <p:sldId id="976" r:id="rId22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7F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385" autoAdjust="0"/>
    <p:restoredTop sz="77830" autoAdjust="0"/>
  </p:normalViewPr>
  <p:slideViewPr>
    <p:cSldViewPr>
      <p:cViewPr varScale="1">
        <p:scale>
          <a:sx n="86" d="100"/>
          <a:sy n="86" d="100"/>
        </p:scale>
        <p:origin x="187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04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247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2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3011699" cy="4636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9" y="3"/>
            <a:ext cx="3011699" cy="4636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831258-A360-4ACC-9661-2E29C56685C1}" type="datetimeFigureOut">
              <a:rPr lang="en-US" smtClean="0"/>
              <a:t>12/17/2019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72381"/>
            <a:ext cx="3011699" cy="4636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9" y="8772381"/>
            <a:ext cx="3011699" cy="4636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35527E-8EAE-45E6-B359-CC2596746F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6489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11699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9" y="0"/>
            <a:ext cx="3011699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EDCA30-2ED5-41C4-A072-F195EC56C9D7}" type="datetimeFigureOut">
              <a:rPr lang="en-US" smtClean="0"/>
              <a:t>12/17/2019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772669"/>
            <a:ext cx="3011699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9" y="8772669"/>
            <a:ext cx="3011699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E7E218-9473-4E4E-BA13-22C19D9987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363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E7E218-9473-4E4E-BA13-22C19D99876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7058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E7E218-9473-4E4E-BA13-22C19D998763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9318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E7E218-9473-4E4E-BA13-22C19D99876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0652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E7E218-9473-4E4E-BA13-22C19D998763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4921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E7E218-9473-4E4E-BA13-22C19D998763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7958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E7E218-9473-4E4E-BA13-22C19D998763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7561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E7E218-9473-4E4E-BA13-22C19D998763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81346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E7E218-9473-4E4E-BA13-22C19D998763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449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E7E218-9473-4E4E-BA13-22C19D998763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8765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E7E218-9473-4E4E-BA13-22C19D998763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562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se for slides with Software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722313" y="1905000"/>
            <a:ext cx="8040688" cy="2286000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2129814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2129814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1553"/>
            <a:ext cx="4114800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981" y="1411553"/>
            <a:ext cx="4117019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Prints in GRAYS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>
            <a:alphaModFix amt="3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4" name="Picture 3" descr="footer_graphic.png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5435827"/>
            <a:ext cx="9144000" cy="1420586"/>
          </a:xfrm>
          <a:prstGeom prst="rect">
            <a:avLst/>
          </a:prstGeom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61" r:id="rId12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alphaModFix amt="3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hite rectangle.png"/>
          <p:cNvPicPr>
            <a:picLocks noChangeAspect="1"/>
          </p:cNvPicPr>
          <p:nvPr/>
        </p:nvPicPr>
        <p:blipFill>
          <a:blip r:embed="rId4"/>
          <a:srcRect b="10453"/>
          <a:stretch>
            <a:fillRect/>
          </a:stretch>
        </p:blipFill>
        <p:spPr>
          <a:xfrm>
            <a:off x="0" y="1299706"/>
            <a:ext cx="9144000" cy="555829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2" y="1905000"/>
            <a:ext cx="8040688" cy="21082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25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0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30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1pPr>
      <a:lvl2pPr marL="384954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8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2pPr>
      <a:lvl3pPr marL="761970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3pPr>
      <a:lvl4pPr marL="1094009" indent="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4pPr>
      <a:lvl5pPr marL="1426047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ftp://ftp.commissions.leg.state.mn.us/pub/lwc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drive.google.com/open?id=1fJRbtthWFKc4bOClv-tcflHUJbcmP4XI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0189"/>
            <a:ext cx="8534400" cy="553998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931" y="1447800"/>
            <a:ext cx="8782832" cy="2197525"/>
          </a:xfrm>
        </p:spPr>
        <p:txBody>
          <a:bodyPr/>
          <a:lstStyle/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2400" b="1" dirty="0" smtClean="0">
              <a:solidFill>
                <a:srgbClr val="FFFF00"/>
              </a:solidFill>
            </a:endParaRPr>
          </a:p>
          <a:p>
            <a:pPr marL="517525" lvl="1" indent="0">
              <a:buNone/>
            </a:pPr>
            <a:endParaRPr lang="en-US" sz="1200" dirty="0" smtClean="0"/>
          </a:p>
          <a:p>
            <a:pPr marL="517525" lvl="1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12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533400"/>
            <a:ext cx="7467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LCC Committee on Minnesota Water Policy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38200" y="2160050"/>
            <a:ext cx="7924800" cy="312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cs typeface="Arial" pitchFamily="34" charset="0"/>
              </a:rPr>
              <a:t>December 18, 2019 @ 1:00 pm</a:t>
            </a:r>
          </a:p>
          <a:p>
            <a:pPr algn="ctr"/>
            <a:endParaRPr lang="en-US" sz="2800" b="1" dirty="0" smtClean="0">
              <a:solidFill>
                <a:schemeClr val="bg1"/>
              </a:solidFill>
              <a:cs typeface="Arial" pitchFamily="34" charset="0"/>
            </a:endParaRPr>
          </a:p>
          <a:p>
            <a:pPr algn="ctr"/>
            <a:r>
              <a:rPr lang="en-US" sz="2800" b="1" dirty="0" smtClean="0">
                <a:solidFill>
                  <a:schemeClr val="bg1"/>
                </a:solidFill>
                <a:cs typeface="Arial" pitchFamily="34" charset="0"/>
              </a:rPr>
              <a:t>Co-chairs</a:t>
            </a:r>
            <a:r>
              <a:rPr lang="en-US" sz="2800" b="1" dirty="0">
                <a:solidFill>
                  <a:schemeClr val="bg1"/>
                </a:solidFill>
                <a:cs typeface="Arial" pitchFamily="34" charset="0"/>
              </a:rPr>
              <a:t>: </a:t>
            </a:r>
          </a:p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chemeClr val="bg1"/>
                </a:solidFill>
                <a:cs typeface="Arial" pitchFamily="34" charset="0"/>
              </a:rPr>
              <a:t>Senator </a:t>
            </a:r>
            <a:r>
              <a:rPr lang="en-US" sz="3200" b="1" dirty="0" smtClean="0">
                <a:solidFill>
                  <a:schemeClr val="bg1"/>
                </a:solidFill>
                <a:cs typeface="Arial" pitchFamily="34" charset="0"/>
              </a:rPr>
              <a:t>Bill Weber </a:t>
            </a:r>
          </a:p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chemeClr val="bg1"/>
                </a:solidFill>
                <a:cs typeface="Arial" pitchFamily="34" charset="0"/>
              </a:rPr>
              <a:t>Representative Peter Fischer </a:t>
            </a:r>
          </a:p>
          <a:p>
            <a:pPr algn="ctr">
              <a:lnSpc>
                <a:spcPct val="150000"/>
              </a:lnSpc>
            </a:pPr>
            <a:r>
              <a:rPr lang="en-US" sz="1400" b="1" dirty="0" smtClean="0">
                <a:solidFill>
                  <a:schemeClr val="bg1"/>
                </a:solidFill>
                <a:cs typeface="Arial" pitchFamily="34" charset="0"/>
              </a:rPr>
              <a:t>LWC_Directors_Report_11_12_2019.pptx</a:t>
            </a:r>
            <a:endParaRPr 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414695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38339"/>
            <a:ext cx="7620000" cy="498598"/>
          </a:xfrm>
        </p:spPr>
        <p:txBody>
          <a:bodyPr/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  </a:t>
            </a:r>
            <a:r>
              <a:rPr lang="en-US" sz="3200" b="1" dirty="0" smtClean="0">
                <a:solidFill>
                  <a:schemeClr val="bg1"/>
                </a:solidFill>
              </a:rPr>
              <a:t>Discussion and Next  Steps: Legislative Priorities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534400" cy="4364272"/>
          </a:xfrm>
        </p:spPr>
        <p:txBody>
          <a:bodyPr/>
          <a:lstStyle/>
          <a:p>
            <a:pPr marL="0" indent="0">
              <a:buNone/>
            </a:pPr>
            <a:endParaRPr lang="en-US" sz="8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3600" b="1" dirty="0" smtClean="0">
                <a:solidFill>
                  <a:schemeClr val="bg1"/>
                </a:solidFill>
              </a:rPr>
              <a:t> Similar to bills </a:t>
            </a:r>
            <a:r>
              <a:rPr lang="en-US" sz="3600" b="1" dirty="0">
                <a:solidFill>
                  <a:schemeClr val="bg1"/>
                </a:solidFill>
              </a:rPr>
              <a:t>introduced in 2019</a:t>
            </a:r>
            <a:r>
              <a:rPr lang="en-US" sz="2400" b="1" u="sng" dirty="0" smtClean="0">
                <a:solidFill>
                  <a:schemeClr val="bg1"/>
                </a:solidFill>
              </a:rPr>
              <a:t>:</a:t>
            </a:r>
          </a:p>
          <a:p>
            <a:pPr marL="0" indent="0">
              <a:buNone/>
            </a:pPr>
            <a:endParaRPr lang="en-US" sz="2400" b="1" u="sng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bg1"/>
                </a:solidFill>
              </a:rPr>
              <a:t>Issue 2C: Provide Incentives for Healthy Soil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bg1"/>
                </a:solidFill>
              </a:rPr>
              <a:t>Issue 3D: Ensuring Safe and Sustainable Drinking </a:t>
            </a:r>
            <a:r>
              <a:rPr lang="en-US" sz="2400" b="1" dirty="0" smtClean="0">
                <a:solidFill>
                  <a:schemeClr val="bg1"/>
                </a:solidFill>
              </a:rPr>
              <a:t>Water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chemeClr val="bg1"/>
                </a:solidFill>
              </a:rPr>
              <a:t>Issue </a:t>
            </a:r>
            <a:r>
              <a:rPr lang="en-US" sz="2400" b="1" dirty="0">
                <a:solidFill>
                  <a:schemeClr val="bg1"/>
                </a:solidFill>
              </a:rPr>
              <a:t>5D: Reduce the over-use of salt to protect </a:t>
            </a:r>
            <a:r>
              <a:rPr lang="en-US" sz="2400" b="1" dirty="0" smtClean="0">
                <a:solidFill>
                  <a:schemeClr val="bg1"/>
                </a:solidFill>
              </a:rPr>
              <a:t>water</a:t>
            </a:r>
            <a:endParaRPr lang="en-US" sz="24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bg1"/>
                </a:solidFill>
              </a:rPr>
              <a:t>Issue 5Eand 6B: Encourage efficient wastewater and storm-water technology and treatment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bg1"/>
                </a:solidFill>
              </a:rPr>
              <a:t>Issue 6C: Legislative Support to Improve Minnesota’s Drinking Water Infrastructure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</a:rPr>
              <a:t> </a:t>
            </a:r>
          </a:p>
          <a:p>
            <a:pPr marL="517525" lvl="1" indent="0">
              <a:buNone/>
            </a:pPr>
            <a:endParaRPr lang="en-US" sz="800" dirty="0">
              <a:solidFill>
                <a:srgbClr val="FF0000"/>
              </a:solidFill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2134133"/>
            <a:ext cx="794485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US" sz="32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65219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38339"/>
            <a:ext cx="7620000" cy="498598"/>
          </a:xfrm>
        </p:spPr>
        <p:txBody>
          <a:bodyPr/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  </a:t>
            </a:r>
            <a:r>
              <a:rPr lang="en-US" sz="3200" b="1" dirty="0" smtClean="0">
                <a:solidFill>
                  <a:schemeClr val="bg1"/>
                </a:solidFill>
              </a:rPr>
              <a:t>Discussion and Next  Steps: Legislative Priorities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92453" cy="5178341"/>
          </a:xfrm>
        </p:spPr>
        <p:txBody>
          <a:bodyPr/>
          <a:lstStyle/>
          <a:p>
            <a:pPr marL="0" indent="0">
              <a:buNone/>
            </a:pPr>
            <a:endParaRPr lang="en-US" sz="8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400" b="1" dirty="0" smtClean="0">
                <a:solidFill>
                  <a:schemeClr val="bg1"/>
                </a:solidFill>
              </a:rPr>
              <a:t>Topics that need informational meetings to </a:t>
            </a:r>
            <a:r>
              <a:rPr lang="en-US" sz="2400" b="1" dirty="0">
                <a:solidFill>
                  <a:schemeClr val="bg1"/>
                </a:solidFill>
              </a:rPr>
              <a:t>determine </a:t>
            </a:r>
            <a:r>
              <a:rPr lang="en-US" sz="2400" b="1" dirty="0" smtClean="0">
                <a:solidFill>
                  <a:schemeClr val="bg1"/>
                </a:solidFill>
              </a:rPr>
              <a:t>next </a:t>
            </a:r>
            <a:r>
              <a:rPr lang="en-US" sz="2400" b="1" dirty="0">
                <a:solidFill>
                  <a:schemeClr val="bg1"/>
                </a:solidFill>
              </a:rPr>
              <a:t>steps</a:t>
            </a:r>
            <a:r>
              <a:rPr lang="en-US" sz="2400" b="1" dirty="0" smtClean="0">
                <a:solidFill>
                  <a:schemeClr val="bg1"/>
                </a:solidFill>
              </a:rPr>
              <a:t>:</a:t>
            </a:r>
          </a:p>
          <a:p>
            <a:pPr marL="0" indent="0">
              <a:buNone/>
            </a:pPr>
            <a:endParaRPr lang="en-US" sz="24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chemeClr val="bg1"/>
                </a:solidFill>
              </a:rPr>
              <a:t>Issue 1A: Simplifying the Water-Quality Standards </a:t>
            </a:r>
            <a:r>
              <a:rPr lang="en-US" sz="2000" b="1" dirty="0" smtClean="0">
                <a:solidFill>
                  <a:schemeClr val="bg1"/>
                </a:solidFill>
              </a:rPr>
              <a:t>Process</a:t>
            </a:r>
            <a:endParaRPr lang="en-US" sz="2000" b="1" dirty="0">
              <a:solidFill>
                <a:schemeClr val="bg1"/>
              </a:solidFill>
            </a:endParaRPr>
          </a:p>
          <a:p>
            <a:pPr marL="0" indent="0" hangingPunct="0">
              <a:buNone/>
            </a:pPr>
            <a:r>
              <a:rPr lang="en-US" sz="2000" b="1" dirty="0">
                <a:solidFill>
                  <a:schemeClr val="bg1"/>
                </a:solidFill>
              </a:rPr>
              <a:t>Issue 1X:  Addressing Soil and Water Conservation District Funding</a:t>
            </a:r>
          </a:p>
          <a:p>
            <a:pPr marL="0" indent="0">
              <a:buNone/>
            </a:pPr>
            <a:r>
              <a:rPr lang="en-US" sz="2000" b="1" dirty="0">
                <a:solidFill>
                  <a:schemeClr val="bg1"/>
                </a:solidFill>
              </a:rPr>
              <a:t>Issue 1B: Simplifying the Irrigation Water Appropriation Process</a:t>
            </a:r>
          </a:p>
          <a:p>
            <a:pPr marL="0" indent="0">
              <a:buNone/>
            </a:pPr>
            <a:r>
              <a:rPr lang="en-US" sz="2000" b="1" dirty="0">
                <a:solidFill>
                  <a:schemeClr val="bg1"/>
                </a:solidFill>
              </a:rPr>
              <a:t>Issue 1C: State Assumption of Federal Wetlands Permit Responsibilities</a:t>
            </a:r>
          </a:p>
          <a:p>
            <a:pPr marL="0" indent="0">
              <a:buNone/>
            </a:pPr>
            <a:r>
              <a:rPr lang="en-US" sz="2000" b="1" dirty="0">
                <a:solidFill>
                  <a:schemeClr val="bg1"/>
                </a:solidFill>
              </a:rPr>
              <a:t>Issue 7A: Creation of a Department of Water Resources</a:t>
            </a:r>
          </a:p>
          <a:p>
            <a:pPr marL="0" indent="0">
              <a:buNone/>
            </a:pPr>
            <a:r>
              <a:rPr lang="en-US" sz="2000" b="1" dirty="0">
                <a:solidFill>
                  <a:schemeClr val="bg1"/>
                </a:solidFill>
              </a:rPr>
              <a:t>Issue 7B: Change the structure and Function of the Clean Water Council and the LCC Subcommittee on Water Policy </a:t>
            </a:r>
          </a:p>
          <a:p>
            <a:pPr marL="0" indent="0">
              <a:buNone/>
            </a:pPr>
            <a:r>
              <a:rPr lang="en-US" sz="2000" b="1" dirty="0">
                <a:solidFill>
                  <a:schemeClr val="bg1"/>
                </a:solidFill>
              </a:rPr>
              <a:t>Issue 7D: Leveraging Dedicated Funding Programs to Maximize Conservation Outcomes: </a:t>
            </a:r>
          </a:p>
          <a:p>
            <a:pPr marL="0" indent="0" hangingPunct="0">
              <a:buNone/>
            </a:pPr>
            <a:r>
              <a:rPr lang="en-US" sz="2000" b="1" dirty="0">
                <a:solidFill>
                  <a:schemeClr val="bg1"/>
                </a:solidFill>
              </a:rPr>
              <a:t>Issue 2A: Prioritizing Outcomes for Clean Water Programs </a:t>
            </a:r>
          </a:p>
          <a:p>
            <a:pPr marL="0" indent="0">
              <a:buNone/>
            </a:pPr>
            <a:r>
              <a:rPr lang="en-US" sz="2000" b="1" dirty="0">
                <a:solidFill>
                  <a:schemeClr val="bg1"/>
                </a:solidFill>
              </a:rPr>
              <a:t>Issue 3A: Preparing for an Uncertain Future</a:t>
            </a:r>
          </a:p>
          <a:p>
            <a:r>
              <a:rPr lang="en-US" sz="1100" dirty="0">
                <a:solidFill>
                  <a:schemeClr val="bg1"/>
                </a:solidFill>
              </a:rPr>
              <a:t> </a:t>
            </a:r>
          </a:p>
          <a:p>
            <a:pPr marL="517525" lvl="1" indent="0">
              <a:buNone/>
            </a:pPr>
            <a:endParaRPr lang="en-US" sz="800" dirty="0">
              <a:solidFill>
                <a:srgbClr val="FF0000"/>
              </a:solidFill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2134133"/>
            <a:ext cx="794485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US" sz="32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89870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38339"/>
            <a:ext cx="7620000" cy="498598"/>
          </a:xfrm>
        </p:spPr>
        <p:txBody>
          <a:bodyPr/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  </a:t>
            </a:r>
            <a:r>
              <a:rPr lang="en-US" sz="3200" b="1" dirty="0" smtClean="0">
                <a:solidFill>
                  <a:schemeClr val="bg1"/>
                </a:solidFill>
              </a:rPr>
              <a:t>Discussion and Next  Steps: Legislative Priorities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92453" cy="3847207"/>
          </a:xfrm>
        </p:spPr>
        <p:txBody>
          <a:bodyPr/>
          <a:lstStyle/>
          <a:p>
            <a:pPr marL="0" indent="0">
              <a:buNone/>
            </a:pPr>
            <a:endParaRPr lang="en-US" sz="8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chemeClr val="bg1"/>
                </a:solidFill>
              </a:rPr>
              <a:t>Topics that are new this </a:t>
            </a:r>
            <a:r>
              <a:rPr lang="en-US" b="1" dirty="0">
                <a:solidFill>
                  <a:schemeClr val="bg1"/>
                </a:solidFill>
              </a:rPr>
              <a:t>session</a:t>
            </a:r>
            <a:r>
              <a:rPr lang="en-US" b="1" dirty="0" smtClean="0">
                <a:solidFill>
                  <a:schemeClr val="bg1"/>
                </a:solidFill>
              </a:rPr>
              <a:t>:</a:t>
            </a:r>
          </a:p>
          <a:p>
            <a:pPr marL="0" indent="0">
              <a:buNone/>
            </a:pPr>
            <a:r>
              <a:rPr lang="en-US" sz="2800" b="1" dirty="0" smtClean="0">
                <a:solidFill>
                  <a:schemeClr val="bg1"/>
                </a:solidFill>
              </a:rPr>
              <a:t>Issue </a:t>
            </a:r>
            <a:r>
              <a:rPr lang="en-US" sz="2800" b="1" dirty="0">
                <a:solidFill>
                  <a:schemeClr val="bg1"/>
                </a:solidFill>
              </a:rPr>
              <a:t>4A: Keeping Water on the Land-Quantifying Water Storage and Retention: </a:t>
            </a:r>
          </a:p>
          <a:p>
            <a:pPr marL="0" indent="0">
              <a:buNone/>
            </a:pPr>
            <a:r>
              <a:rPr lang="en-US" sz="2800" b="1" dirty="0">
                <a:solidFill>
                  <a:schemeClr val="bg1"/>
                </a:solidFill>
              </a:rPr>
              <a:t>Issue 4C: Encourage and Funding Research and Outreach that Promotes Precision Agriculture </a:t>
            </a:r>
          </a:p>
          <a:p>
            <a:pPr marL="0" indent="0">
              <a:buNone/>
            </a:pPr>
            <a:r>
              <a:rPr lang="en-US" sz="2800" b="1" dirty="0">
                <a:solidFill>
                  <a:schemeClr val="bg1"/>
                </a:solidFill>
              </a:rPr>
              <a:t>Issue 2X: Changes to the Water Appropriation Priorities for Golf Courses</a:t>
            </a:r>
          </a:p>
          <a:p>
            <a:pPr marL="0" indent="0">
              <a:buNone/>
            </a:pPr>
            <a:r>
              <a:rPr lang="en-US" sz="2800" b="1" dirty="0">
                <a:solidFill>
                  <a:schemeClr val="bg1"/>
                </a:solidFill>
              </a:rPr>
              <a:t> </a:t>
            </a:r>
          </a:p>
          <a:p>
            <a:pPr marL="517525" lvl="1" indent="0">
              <a:buNone/>
            </a:pPr>
            <a:endParaRPr lang="en-US" sz="800" dirty="0">
              <a:solidFill>
                <a:srgbClr val="FF0000"/>
              </a:solidFill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2134133"/>
            <a:ext cx="794485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US" sz="32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69626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38339"/>
            <a:ext cx="7620000" cy="498598"/>
          </a:xfrm>
        </p:spPr>
        <p:txBody>
          <a:bodyPr/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  </a:t>
            </a:r>
            <a:r>
              <a:rPr lang="en-US" sz="3200" b="1" dirty="0" smtClean="0">
                <a:solidFill>
                  <a:schemeClr val="bg1"/>
                </a:solidFill>
              </a:rPr>
              <a:t>Discussion and Next  Steps: Legislative Priorities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92453" cy="5029069"/>
          </a:xfrm>
        </p:spPr>
        <p:txBody>
          <a:bodyPr/>
          <a:lstStyle/>
          <a:p>
            <a:pPr marL="0" lvl="0" indent="0">
              <a:buNone/>
            </a:pPr>
            <a:r>
              <a:rPr lang="en-US" sz="1600" b="1" dirty="0" smtClean="0">
                <a:solidFill>
                  <a:schemeClr val="bg1"/>
                </a:solidFill>
              </a:rPr>
              <a:t>Topic </a:t>
            </a:r>
            <a:r>
              <a:rPr lang="en-US" sz="1600" b="1" dirty="0">
                <a:solidFill>
                  <a:schemeClr val="bg1"/>
                </a:solidFill>
              </a:rPr>
              <a:t>1A: </a:t>
            </a:r>
            <a:r>
              <a:rPr lang="en-US" sz="1600" b="1" dirty="0" smtClean="0">
                <a:solidFill>
                  <a:schemeClr val="bg1"/>
                </a:solidFill>
              </a:rPr>
              <a:t>Water-Quality </a:t>
            </a:r>
            <a:r>
              <a:rPr lang="en-US" sz="1600" b="1" dirty="0">
                <a:solidFill>
                  <a:schemeClr val="bg1"/>
                </a:solidFill>
              </a:rPr>
              <a:t>Standards Review and Revision Process</a:t>
            </a:r>
          </a:p>
          <a:p>
            <a:pPr marL="0" lvl="0" indent="0">
              <a:buNone/>
            </a:pPr>
            <a:r>
              <a:rPr lang="en-US" sz="1600" b="1" dirty="0">
                <a:solidFill>
                  <a:schemeClr val="bg1"/>
                </a:solidFill>
              </a:rPr>
              <a:t>Topic 1B:  </a:t>
            </a:r>
            <a:r>
              <a:rPr lang="en-US" sz="1600" b="1" dirty="0" smtClean="0">
                <a:solidFill>
                  <a:schemeClr val="bg1"/>
                </a:solidFill>
              </a:rPr>
              <a:t>Simplifying </a:t>
            </a:r>
            <a:r>
              <a:rPr lang="en-US" sz="1600" b="1" dirty="0">
                <a:solidFill>
                  <a:schemeClr val="bg1"/>
                </a:solidFill>
              </a:rPr>
              <a:t>the Irrigation Water appropriation process</a:t>
            </a:r>
          </a:p>
          <a:p>
            <a:pPr marL="0" lvl="0" indent="0">
              <a:buNone/>
            </a:pPr>
            <a:r>
              <a:rPr lang="en-US" sz="1600" b="1" dirty="0">
                <a:solidFill>
                  <a:schemeClr val="bg1"/>
                </a:solidFill>
              </a:rPr>
              <a:t>Topic 1C: </a:t>
            </a:r>
            <a:r>
              <a:rPr lang="en-US" sz="1600" b="1" dirty="0" smtClean="0">
                <a:solidFill>
                  <a:schemeClr val="bg1"/>
                </a:solidFill>
              </a:rPr>
              <a:t>Assumption </a:t>
            </a:r>
            <a:r>
              <a:rPr lang="en-US" sz="1600" b="1" dirty="0">
                <a:solidFill>
                  <a:schemeClr val="bg1"/>
                </a:solidFill>
              </a:rPr>
              <a:t>of Federal Wetlands Permits (Section 404)</a:t>
            </a:r>
          </a:p>
          <a:p>
            <a:pPr marL="0" lvl="0" indent="0">
              <a:buNone/>
            </a:pPr>
            <a:r>
              <a:rPr lang="en-US" sz="1600" b="1" dirty="0" smtClean="0">
                <a:solidFill>
                  <a:schemeClr val="bg1"/>
                </a:solidFill>
              </a:rPr>
              <a:t>Topic </a:t>
            </a:r>
            <a:r>
              <a:rPr lang="en-US" sz="1600" b="1" dirty="0">
                <a:solidFill>
                  <a:schemeClr val="bg1"/>
                </a:solidFill>
              </a:rPr>
              <a:t>1X:  </a:t>
            </a:r>
            <a:r>
              <a:rPr lang="en-US" sz="1600" b="1" dirty="0" smtClean="0">
                <a:solidFill>
                  <a:schemeClr val="bg1"/>
                </a:solidFill>
              </a:rPr>
              <a:t>Address </a:t>
            </a:r>
            <a:r>
              <a:rPr lang="en-US" sz="1600" b="1" dirty="0">
                <a:solidFill>
                  <a:schemeClr val="bg1"/>
                </a:solidFill>
              </a:rPr>
              <a:t>Soil and Water Conservation District Funding: </a:t>
            </a:r>
          </a:p>
          <a:p>
            <a:pPr marL="0" lvl="0" indent="0">
              <a:buNone/>
            </a:pPr>
            <a:r>
              <a:rPr lang="en-US" sz="1600" b="1" dirty="0">
                <a:solidFill>
                  <a:schemeClr val="bg1"/>
                </a:solidFill>
              </a:rPr>
              <a:t>Topic 2A: </a:t>
            </a:r>
            <a:r>
              <a:rPr lang="en-US" sz="1600" b="1" dirty="0" smtClean="0">
                <a:solidFill>
                  <a:schemeClr val="bg1"/>
                </a:solidFill>
              </a:rPr>
              <a:t>Prioritizing </a:t>
            </a:r>
            <a:r>
              <a:rPr lang="en-US" sz="1600" b="1" dirty="0">
                <a:solidFill>
                  <a:schemeClr val="bg1"/>
                </a:solidFill>
              </a:rPr>
              <a:t>Outcomes for Clean Water Programs</a:t>
            </a:r>
          </a:p>
          <a:p>
            <a:pPr marL="0" lvl="0" indent="0">
              <a:buNone/>
            </a:pPr>
            <a:r>
              <a:rPr lang="en-US" sz="1600" b="1" dirty="0">
                <a:solidFill>
                  <a:schemeClr val="bg1"/>
                </a:solidFill>
              </a:rPr>
              <a:t>Topic 2C: </a:t>
            </a:r>
            <a:r>
              <a:rPr lang="en-US" sz="1600" b="1" dirty="0" smtClean="0">
                <a:solidFill>
                  <a:schemeClr val="bg1"/>
                </a:solidFill>
              </a:rPr>
              <a:t> Incentives </a:t>
            </a:r>
            <a:r>
              <a:rPr lang="en-US" sz="1600" b="1" dirty="0">
                <a:solidFill>
                  <a:schemeClr val="bg1"/>
                </a:solidFill>
              </a:rPr>
              <a:t>for Healthy Soil</a:t>
            </a:r>
          </a:p>
          <a:p>
            <a:pPr marL="0" lvl="0" indent="0">
              <a:buNone/>
            </a:pPr>
            <a:r>
              <a:rPr lang="en-US" sz="1600" b="1" dirty="0" smtClean="0">
                <a:solidFill>
                  <a:schemeClr val="bg1"/>
                </a:solidFill>
              </a:rPr>
              <a:t>Topic </a:t>
            </a:r>
            <a:r>
              <a:rPr lang="en-US" sz="1600" b="1" dirty="0">
                <a:solidFill>
                  <a:schemeClr val="bg1"/>
                </a:solidFill>
              </a:rPr>
              <a:t>3A: 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r>
              <a:rPr lang="en-US" sz="1600" b="1" dirty="0">
                <a:solidFill>
                  <a:schemeClr val="bg1"/>
                </a:solidFill>
              </a:rPr>
              <a:t>Prioritizing our Environmental Spending:</a:t>
            </a:r>
          </a:p>
          <a:p>
            <a:pPr marL="0" lvl="0" indent="0">
              <a:buNone/>
            </a:pPr>
            <a:r>
              <a:rPr lang="en-US" sz="1600" b="1" dirty="0">
                <a:solidFill>
                  <a:schemeClr val="bg1"/>
                </a:solidFill>
              </a:rPr>
              <a:t>Topic 3D: </a:t>
            </a:r>
            <a:r>
              <a:rPr lang="en-US" sz="1600" b="1" dirty="0" smtClean="0">
                <a:solidFill>
                  <a:schemeClr val="bg1"/>
                </a:solidFill>
              </a:rPr>
              <a:t>Safe </a:t>
            </a:r>
            <a:r>
              <a:rPr lang="en-US" sz="1600" b="1" dirty="0">
                <a:solidFill>
                  <a:schemeClr val="bg1"/>
                </a:solidFill>
              </a:rPr>
              <a:t>and Sustainable Drinking Water for the future </a:t>
            </a:r>
          </a:p>
          <a:p>
            <a:pPr marL="0" lvl="0" indent="0">
              <a:buNone/>
            </a:pPr>
            <a:r>
              <a:rPr lang="en-US" sz="1600" b="1" dirty="0">
                <a:solidFill>
                  <a:schemeClr val="bg1"/>
                </a:solidFill>
              </a:rPr>
              <a:t>Topic 4A </a:t>
            </a:r>
            <a:r>
              <a:rPr lang="en-US" sz="1600" b="1" dirty="0" smtClean="0">
                <a:solidFill>
                  <a:schemeClr val="bg1"/>
                </a:solidFill>
              </a:rPr>
              <a:t>Keeping </a:t>
            </a:r>
            <a:r>
              <a:rPr lang="en-US" sz="1600" b="1" dirty="0">
                <a:solidFill>
                  <a:schemeClr val="bg1"/>
                </a:solidFill>
              </a:rPr>
              <a:t>Water on the </a:t>
            </a:r>
            <a:r>
              <a:rPr lang="en-US" sz="1600" b="1" dirty="0" smtClean="0">
                <a:solidFill>
                  <a:schemeClr val="bg1"/>
                </a:solidFill>
              </a:rPr>
              <a:t>Land-Water </a:t>
            </a:r>
            <a:r>
              <a:rPr lang="en-US" sz="1600" b="1" dirty="0">
                <a:solidFill>
                  <a:schemeClr val="bg1"/>
                </a:solidFill>
              </a:rPr>
              <a:t>Storage and Flood </a:t>
            </a:r>
            <a:r>
              <a:rPr lang="en-US" sz="1600" b="1" dirty="0" smtClean="0">
                <a:solidFill>
                  <a:schemeClr val="bg1"/>
                </a:solidFill>
              </a:rPr>
              <a:t>Retention </a:t>
            </a:r>
            <a:endParaRPr lang="en-US" sz="1600" b="1" dirty="0">
              <a:solidFill>
                <a:schemeClr val="bg1"/>
              </a:solidFill>
            </a:endParaRPr>
          </a:p>
          <a:p>
            <a:pPr marL="0" lvl="0" indent="0">
              <a:buNone/>
            </a:pPr>
            <a:r>
              <a:rPr lang="en-US" sz="1600" b="1" dirty="0" smtClean="0">
                <a:solidFill>
                  <a:schemeClr val="bg1"/>
                </a:solidFill>
              </a:rPr>
              <a:t>Topic </a:t>
            </a:r>
            <a:r>
              <a:rPr lang="en-US" sz="1600" b="1" dirty="0">
                <a:solidFill>
                  <a:schemeClr val="bg1"/>
                </a:solidFill>
              </a:rPr>
              <a:t>4C: </a:t>
            </a:r>
            <a:r>
              <a:rPr lang="en-US" sz="1600" b="1" dirty="0" smtClean="0">
                <a:solidFill>
                  <a:schemeClr val="bg1"/>
                </a:solidFill>
              </a:rPr>
              <a:t>Research </a:t>
            </a:r>
            <a:r>
              <a:rPr lang="en-US" sz="1600" b="1" dirty="0">
                <a:solidFill>
                  <a:schemeClr val="bg1"/>
                </a:solidFill>
              </a:rPr>
              <a:t>and outreach that promotes precision agriculture. </a:t>
            </a:r>
          </a:p>
          <a:p>
            <a:pPr marL="0" lvl="0" indent="0">
              <a:buNone/>
            </a:pPr>
            <a:r>
              <a:rPr lang="en-US" sz="1600" b="1" dirty="0">
                <a:solidFill>
                  <a:schemeClr val="bg1"/>
                </a:solidFill>
              </a:rPr>
              <a:t>Topic 5D: </a:t>
            </a:r>
            <a:r>
              <a:rPr lang="en-US" sz="1600" b="1" dirty="0" smtClean="0">
                <a:solidFill>
                  <a:schemeClr val="bg1"/>
                </a:solidFill>
              </a:rPr>
              <a:t>Reduce </a:t>
            </a:r>
            <a:r>
              <a:rPr lang="en-US" sz="1600" b="1" dirty="0">
                <a:solidFill>
                  <a:schemeClr val="bg1"/>
                </a:solidFill>
              </a:rPr>
              <a:t>the over-use of salt: protect our lakes, rivers and groundwater</a:t>
            </a:r>
          </a:p>
          <a:p>
            <a:pPr marL="0" lvl="0" indent="0">
              <a:buNone/>
            </a:pPr>
            <a:r>
              <a:rPr lang="en-US" sz="1600" b="1" dirty="0">
                <a:solidFill>
                  <a:schemeClr val="bg1"/>
                </a:solidFill>
              </a:rPr>
              <a:t>Topic 5E: </a:t>
            </a:r>
            <a:r>
              <a:rPr lang="en-US" sz="1600" b="1" dirty="0" smtClean="0">
                <a:solidFill>
                  <a:schemeClr val="bg1"/>
                </a:solidFill>
              </a:rPr>
              <a:t> Encourage </a:t>
            </a:r>
            <a:r>
              <a:rPr lang="en-US" sz="1600" b="1" dirty="0">
                <a:solidFill>
                  <a:schemeClr val="bg1"/>
                </a:solidFill>
              </a:rPr>
              <a:t>efficient wastewater and storm water technology and </a:t>
            </a:r>
            <a:r>
              <a:rPr lang="en-US" sz="1600" b="1" dirty="0" smtClean="0">
                <a:solidFill>
                  <a:schemeClr val="bg1"/>
                </a:solidFill>
              </a:rPr>
              <a:t>treatment </a:t>
            </a:r>
            <a:endParaRPr lang="en-US" sz="1600" b="1" dirty="0">
              <a:solidFill>
                <a:schemeClr val="bg1"/>
              </a:solidFill>
            </a:endParaRPr>
          </a:p>
          <a:p>
            <a:pPr marL="0" lvl="0" indent="0">
              <a:buNone/>
            </a:pPr>
            <a:r>
              <a:rPr lang="en-US" sz="1600" b="1" dirty="0" smtClean="0">
                <a:solidFill>
                  <a:schemeClr val="bg1"/>
                </a:solidFill>
              </a:rPr>
              <a:t>Topic </a:t>
            </a:r>
            <a:r>
              <a:rPr lang="en-US" sz="1600" b="1" dirty="0">
                <a:solidFill>
                  <a:schemeClr val="bg1"/>
                </a:solidFill>
              </a:rPr>
              <a:t>6C: </a:t>
            </a:r>
            <a:r>
              <a:rPr lang="en-US" sz="1600" b="1" dirty="0" smtClean="0">
                <a:solidFill>
                  <a:schemeClr val="bg1"/>
                </a:solidFill>
              </a:rPr>
              <a:t>Improve </a:t>
            </a:r>
            <a:r>
              <a:rPr lang="en-US" sz="1600" b="1" dirty="0">
                <a:solidFill>
                  <a:schemeClr val="bg1"/>
                </a:solidFill>
              </a:rPr>
              <a:t>Minnesota’s Water Infrastructure</a:t>
            </a:r>
          </a:p>
          <a:p>
            <a:pPr marL="0" lvl="0" indent="0">
              <a:buNone/>
            </a:pPr>
            <a:r>
              <a:rPr lang="en-US" sz="1600" b="1" dirty="0">
                <a:solidFill>
                  <a:schemeClr val="bg1"/>
                </a:solidFill>
              </a:rPr>
              <a:t>Topic 7A:  Creation of a Department of Water </a:t>
            </a:r>
            <a:r>
              <a:rPr lang="en-US" sz="1600" b="1" dirty="0" smtClean="0">
                <a:solidFill>
                  <a:schemeClr val="bg1"/>
                </a:solidFill>
              </a:rPr>
              <a:t>Resources </a:t>
            </a:r>
            <a:endParaRPr lang="en-US" sz="1600" b="1" dirty="0">
              <a:solidFill>
                <a:schemeClr val="bg1"/>
              </a:solidFill>
            </a:endParaRPr>
          </a:p>
          <a:p>
            <a:pPr marL="0" lvl="0" indent="0">
              <a:buNone/>
            </a:pPr>
            <a:r>
              <a:rPr lang="en-US" sz="1600" b="1" dirty="0">
                <a:solidFill>
                  <a:schemeClr val="bg1"/>
                </a:solidFill>
              </a:rPr>
              <a:t>Topic </a:t>
            </a:r>
            <a:r>
              <a:rPr lang="en-US" sz="1600" b="1" dirty="0" smtClean="0">
                <a:solidFill>
                  <a:schemeClr val="bg1"/>
                </a:solidFill>
              </a:rPr>
              <a:t>7B: Changing the structure of </a:t>
            </a:r>
            <a:r>
              <a:rPr lang="en-US" sz="1600" b="1" dirty="0">
                <a:solidFill>
                  <a:schemeClr val="bg1"/>
                </a:solidFill>
              </a:rPr>
              <a:t>the Clean Water Council, </a:t>
            </a:r>
            <a:r>
              <a:rPr lang="en-US" sz="1600" b="1" dirty="0" smtClean="0">
                <a:solidFill>
                  <a:schemeClr val="bg1"/>
                </a:solidFill>
              </a:rPr>
              <a:t>LCC </a:t>
            </a:r>
            <a:r>
              <a:rPr lang="en-US" sz="1600" b="1" dirty="0">
                <a:solidFill>
                  <a:schemeClr val="bg1"/>
                </a:solidFill>
              </a:rPr>
              <a:t>Water </a:t>
            </a:r>
            <a:r>
              <a:rPr lang="en-US" sz="1600" b="1" dirty="0" smtClean="0">
                <a:solidFill>
                  <a:schemeClr val="bg1"/>
                </a:solidFill>
              </a:rPr>
              <a:t>Policy Committee</a:t>
            </a:r>
            <a:endParaRPr lang="en-US" sz="1600" b="1" dirty="0">
              <a:solidFill>
                <a:schemeClr val="bg1"/>
              </a:solidFill>
            </a:endParaRPr>
          </a:p>
          <a:p>
            <a:pPr marL="0" lvl="0" indent="0">
              <a:buNone/>
            </a:pPr>
            <a:r>
              <a:rPr lang="en-US" sz="1600" b="1" dirty="0">
                <a:solidFill>
                  <a:schemeClr val="bg1"/>
                </a:solidFill>
              </a:rPr>
              <a:t>Topic 7D: </a:t>
            </a:r>
            <a:r>
              <a:rPr lang="en-US" sz="1600" b="1" dirty="0" smtClean="0">
                <a:solidFill>
                  <a:schemeClr val="bg1"/>
                </a:solidFill>
              </a:rPr>
              <a:t>Dedicated </a:t>
            </a:r>
            <a:r>
              <a:rPr lang="en-US" sz="1600" b="1" dirty="0">
                <a:solidFill>
                  <a:schemeClr val="bg1"/>
                </a:solidFill>
              </a:rPr>
              <a:t>Funding Programs to Maximize Conservation </a:t>
            </a:r>
            <a:r>
              <a:rPr lang="en-US" sz="1600" b="1" dirty="0" smtClean="0">
                <a:solidFill>
                  <a:schemeClr val="bg1"/>
                </a:solidFill>
              </a:rPr>
              <a:t>Outcomes</a:t>
            </a:r>
          </a:p>
          <a:p>
            <a:pPr marL="0" lvl="0" indent="0">
              <a:buNone/>
            </a:pPr>
            <a:r>
              <a:rPr lang="en-US" sz="1600" b="1" dirty="0" smtClean="0">
                <a:solidFill>
                  <a:schemeClr val="bg1"/>
                </a:solidFill>
              </a:rPr>
              <a:t>Topic 2X: Changes to Water Appropriation Priorities for Golf Courses</a:t>
            </a:r>
            <a:endParaRPr lang="en-US" sz="16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12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800" b="1" dirty="0" smtClean="0">
              <a:solidFill>
                <a:srgbClr val="FF0000"/>
              </a:solidFill>
            </a:endParaRPr>
          </a:p>
          <a:p>
            <a:pPr marL="517525" lvl="1" indent="0">
              <a:buNone/>
            </a:pPr>
            <a:endParaRPr lang="en-US" sz="800" dirty="0">
              <a:solidFill>
                <a:srgbClr val="FF0000"/>
              </a:solidFill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2134133"/>
            <a:ext cx="794485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US" sz="32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218362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0189"/>
            <a:ext cx="8534400" cy="553998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931" y="1447800"/>
            <a:ext cx="8782832" cy="6981911"/>
          </a:xfrm>
        </p:spPr>
        <p:txBody>
          <a:bodyPr/>
          <a:lstStyle/>
          <a:p>
            <a:pPr lvl="0">
              <a:buFont typeface="Arial" panose="020B0604020202020204" pitchFamily="34" charset="0"/>
              <a:buChar char="•"/>
            </a:pPr>
            <a:r>
              <a:rPr lang="en-US" sz="1800" b="1" dirty="0" smtClean="0">
                <a:solidFill>
                  <a:schemeClr val="bg1"/>
                </a:solidFill>
              </a:rPr>
              <a:t>Need </a:t>
            </a:r>
            <a:r>
              <a:rPr lang="en-US" sz="1800" b="1" dirty="0">
                <a:solidFill>
                  <a:schemeClr val="bg1"/>
                </a:solidFill>
              </a:rPr>
              <a:t>for an Emerging Contaminants Monitoring Program?</a:t>
            </a:r>
            <a:endParaRPr lang="en-US" sz="1800" dirty="0">
              <a:solidFill>
                <a:schemeClr val="bg1"/>
              </a:solidFill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bg1"/>
                </a:solidFill>
              </a:rPr>
              <a:t>Policy regarding support of increases to the Ag BMP Loan Program</a:t>
            </a:r>
            <a:endParaRPr lang="en-US" sz="1800" dirty="0">
              <a:solidFill>
                <a:schemeClr val="bg1"/>
              </a:solidFill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bg1"/>
                </a:solidFill>
              </a:rPr>
              <a:t>Policy to encourage, or to ban, enhanced groundwater recharge?</a:t>
            </a:r>
            <a:endParaRPr lang="en-US" sz="1800" dirty="0">
              <a:solidFill>
                <a:schemeClr val="bg1"/>
              </a:solidFill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bg1"/>
                </a:solidFill>
              </a:rPr>
              <a:t>Policy on buffer compensation</a:t>
            </a:r>
            <a:endParaRPr lang="en-US" sz="1800" dirty="0">
              <a:solidFill>
                <a:schemeClr val="bg1"/>
              </a:solidFill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bg1"/>
                </a:solidFill>
              </a:rPr>
              <a:t>Disposable wipes: Is policy on labeling or banning non- disposable wipes needed</a:t>
            </a:r>
            <a:endParaRPr lang="en-US" sz="1800" dirty="0">
              <a:solidFill>
                <a:schemeClr val="bg1"/>
              </a:solidFill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bg1"/>
                </a:solidFill>
              </a:rPr>
              <a:t>Organic Composting and PFAS in food packaging, Is there needed policy?</a:t>
            </a:r>
            <a:endParaRPr lang="en-US" sz="1800" dirty="0">
              <a:solidFill>
                <a:schemeClr val="bg1"/>
              </a:solidFill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bg1"/>
                </a:solidFill>
              </a:rPr>
              <a:t>Generic </a:t>
            </a:r>
            <a:r>
              <a:rPr lang="en-US" sz="1800" b="1" dirty="0" smtClean="0">
                <a:solidFill>
                  <a:schemeClr val="bg1"/>
                </a:solidFill>
              </a:rPr>
              <a:t>EIS: </a:t>
            </a:r>
            <a:r>
              <a:rPr lang="en-US" sz="1800" b="1" dirty="0">
                <a:solidFill>
                  <a:schemeClr val="bg1"/>
                </a:solidFill>
              </a:rPr>
              <a:t>Are there issues that should require their use?</a:t>
            </a:r>
            <a:endParaRPr lang="en-US" sz="1800" dirty="0">
              <a:solidFill>
                <a:schemeClr val="bg1"/>
              </a:solidFill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bg1"/>
                </a:solidFill>
              </a:rPr>
              <a:t>Emerging </a:t>
            </a:r>
            <a:r>
              <a:rPr lang="en-US" sz="1800" b="1" dirty="0" smtClean="0">
                <a:solidFill>
                  <a:schemeClr val="bg1"/>
                </a:solidFill>
              </a:rPr>
              <a:t>contaminants-State policy </a:t>
            </a:r>
            <a:r>
              <a:rPr lang="en-US" sz="1800" b="1" dirty="0">
                <a:solidFill>
                  <a:schemeClr val="bg1"/>
                </a:solidFill>
              </a:rPr>
              <a:t>and a Program needed?</a:t>
            </a:r>
            <a:endParaRPr lang="en-US" sz="1800" dirty="0">
              <a:solidFill>
                <a:schemeClr val="bg1"/>
              </a:solidFill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bg1"/>
                </a:solidFill>
              </a:rPr>
              <a:t>Is storm water retention degrading groundwater quality?</a:t>
            </a:r>
            <a:endParaRPr lang="en-US" sz="1800" dirty="0">
              <a:solidFill>
                <a:schemeClr val="bg1"/>
              </a:solidFill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bg1"/>
                </a:solidFill>
              </a:rPr>
              <a:t>Can we reach consensus using appropriate models for BMP prioritization?</a:t>
            </a:r>
            <a:endParaRPr lang="en-US" sz="1800" dirty="0">
              <a:solidFill>
                <a:schemeClr val="bg1"/>
              </a:solidFill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bg1"/>
                </a:solidFill>
              </a:rPr>
              <a:t>Beach Health- Should there be a state monitoring program?</a:t>
            </a:r>
            <a:endParaRPr lang="en-US" sz="1800" dirty="0">
              <a:solidFill>
                <a:schemeClr val="bg1"/>
              </a:solidFill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bg1"/>
                </a:solidFill>
              </a:rPr>
              <a:t>Should the water appropriation priority for golf courses be amended?</a:t>
            </a:r>
            <a:endParaRPr lang="en-US" sz="1800" dirty="0">
              <a:solidFill>
                <a:schemeClr val="bg1"/>
              </a:solidFill>
            </a:endParaRPr>
          </a:p>
          <a:p>
            <a:pPr lvl="0" hangingPunct="0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bg1"/>
                </a:solidFill>
              </a:rPr>
              <a:t>Is policy needed to address changes to WOTUS?</a:t>
            </a:r>
            <a:endParaRPr lang="en-US" sz="1800" dirty="0">
              <a:solidFill>
                <a:schemeClr val="bg1"/>
              </a:solidFill>
            </a:endParaRPr>
          </a:p>
          <a:p>
            <a:pPr lvl="0" hangingPunct="0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bg1"/>
                </a:solidFill>
              </a:rPr>
              <a:t>Is a program needed to ensure water safety for private well owners? </a:t>
            </a:r>
            <a:endParaRPr lang="en-US" sz="1800" dirty="0">
              <a:solidFill>
                <a:schemeClr val="bg1"/>
              </a:solidFill>
            </a:endParaRPr>
          </a:p>
          <a:p>
            <a:pPr lvl="0" hangingPunct="0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bg1"/>
                </a:solidFill>
              </a:rPr>
              <a:t>Water Train Issue: is legislation needed?</a:t>
            </a:r>
            <a:endParaRPr lang="en-US" sz="1800" dirty="0">
              <a:solidFill>
                <a:schemeClr val="bg1"/>
              </a:solidFill>
            </a:endParaRPr>
          </a:p>
          <a:p>
            <a:pPr lvl="0" hangingPunct="0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bg1"/>
                </a:solidFill>
              </a:rPr>
              <a:t>Water quality trading: Need for state policy on third party brokers</a:t>
            </a:r>
            <a:r>
              <a:rPr lang="en-US" sz="1800" b="1" dirty="0" smtClean="0">
                <a:solidFill>
                  <a:schemeClr val="bg1"/>
                </a:solidFill>
              </a:rPr>
              <a:t>?</a:t>
            </a:r>
            <a:r>
              <a:rPr lang="en-US" sz="1800" b="1" dirty="0">
                <a:solidFill>
                  <a:schemeClr val="bg1"/>
                </a:solidFill>
              </a:rPr>
              <a:t> </a:t>
            </a:r>
            <a:endParaRPr lang="en-US" sz="1800" dirty="0"/>
          </a:p>
          <a:p>
            <a:pPr marL="0" indent="0">
              <a:buNone/>
            </a:pPr>
            <a:r>
              <a:rPr lang="en-US" sz="1800" dirty="0"/>
              <a:t> </a:t>
            </a:r>
          </a:p>
          <a:p>
            <a:pPr marL="0" indent="0">
              <a:buNone/>
            </a:pPr>
            <a:r>
              <a:rPr lang="en-US" sz="1800" dirty="0"/>
              <a:t> </a:t>
            </a:r>
          </a:p>
          <a:p>
            <a:pPr marL="0" indent="0">
              <a:buNone/>
            </a:pPr>
            <a:r>
              <a:rPr lang="en-US" sz="1100" dirty="0"/>
              <a:t> </a:t>
            </a:r>
          </a:p>
          <a:p>
            <a:pPr marL="0" indent="0">
              <a:buNone/>
            </a:pPr>
            <a:r>
              <a:rPr lang="en-US" sz="1100" dirty="0"/>
              <a:t> </a:t>
            </a:r>
          </a:p>
          <a:p>
            <a:pPr marL="0" indent="0">
              <a:buNone/>
            </a:pPr>
            <a:r>
              <a:rPr lang="en-US" sz="1100" dirty="0"/>
              <a:t> </a:t>
            </a:r>
          </a:p>
          <a:p>
            <a:pPr marL="517525" lvl="1" indent="0">
              <a:buNone/>
            </a:pPr>
            <a:endParaRPr lang="en-US" sz="1100" b="1" dirty="0" smtClean="0">
              <a:solidFill>
                <a:srgbClr val="FFFF00"/>
              </a:solidFill>
            </a:endParaRPr>
          </a:p>
          <a:p>
            <a:pPr marL="517525" lvl="1" indent="0">
              <a:buNone/>
            </a:pPr>
            <a:endParaRPr lang="en-US" sz="1100" dirty="0" smtClean="0"/>
          </a:p>
          <a:p>
            <a:pPr marL="517525" lvl="1" indent="0">
              <a:buNone/>
            </a:pPr>
            <a:r>
              <a:rPr lang="en-US" sz="1100" dirty="0"/>
              <a:t> </a:t>
            </a:r>
          </a:p>
          <a:p>
            <a:pPr marL="517525" lvl="1" indent="0">
              <a:buNone/>
            </a:pPr>
            <a:endParaRPr lang="en-US" sz="11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3931" y="533400"/>
            <a:ext cx="857906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</a:rPr>
              <a:t>Additional Legislative Topics</a:t>
            </a:r>
            <a:endParaRPr lang="en-US" sz="4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50704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0189"/>
            <a:ext cx="8534400" cy="553998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931" y="1447800"/>
            <a:ext cx="8782832" cy="6389441"/>
          </a:xfrm>
        </p:spPr>
        <p:txBody>
          <a:bodyPr/>
          <a:lstStyle/>
          <a:p>
            <a:pPr lvl="0" hangingPunct="0">
              <a:buFont typeface="Wingdings" panose="05000000000000000000" pitchFamily="2" charset="2"/>
              <a:buChar char="Ø"/>
            </a:pPr>
            <a:endParaRPr lang="en-US" sz="4000" b="1" i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hangingPunct="0">
              <a:buFont typeface="Wingdings" panose="05000000000000000000" pitchFamily="2" charset="2"/>
              <a:buChar char="Ø"/>
            </a:pPr>
            <a:r>
              <a:rPr lang="en-US" sz="4000" b="1" i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Keeping </a:t>
            </a:r>
            <a:r>
              <a:rPr lang="en-US" sz="40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Water on the Land, Water Storage ~ Dr. Karen Gran, UMD</a:t>
            </a:r>
          </a:p>
          <a:p>
            <a:pPr eaLnBrk="0" hangingPunct="0">
              <a:buFont typeface="Wingdings" panose="05000000000000000000" pitchFamily="2" charset="2"/>
              <a:buChar char="Ø"/>
            </a:pPr>
            <a:r>
              <a:rPr lang="en-US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(20 minutes)</a:t>
            </a:r>
          </a:p>
          <a:p>
            <a:pPr lvl="0" eaLnBrk="0" hangingPunct="0">
              <a:buFont typeface="Wingdings" panose="05000000000000000000" pitchFamily="2" charset="2"/>
              <a:buChar char="Ø"/>
            </a:pPr>
            <a:endParaRPr lang="en-US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2400" b="1" dirty="0" smtClean="0">
              <a:solidFill>
                <a:srgbClr val="FFFF00"/>
              </a:solidFill>
            </a:endParaRPr>
          </a:p>
          <a:p>
            <a:pPr marL="517525" lvl="1" indent="0">
              <a:buNone/>
            </a:pPr>
            <a:endParaRPr lang="en-US" sz="1200" dirty="0" smtClean="0"/>
          </a:p>
          <a:p>
            <a:pPr marL="517525" lvl="1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12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3931" y="533400"/>
            <a:ext cx="857906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solidFill>
                  <a:srgbClr val="002060"/>
                </a:solidFill>
              </a:rPr>
              <a:t>Presentation:</a:t>
            </a:r>
            <a:endParaRPr lang="en-US" sz="4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083943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0189"/>
            <a:ext cx="8534400" cy="553998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931" y="1447800"/>
            <a:ext cx="8782832" cy="6266331"/>
          </a:xfrm>
        </p:spPr>
        <p:txBody>
          <a:bodyPr/>
          <a:lstStyle/>
          <a:p>
            <a:pPr lvl="0" hangingPunct="0">
              <a:buFont typeface="Wingdings" panose="05000000000000000000" pitchFamily="2" charset="2"/>
              <a:buChar char="Ø"/>
            </a:pPr>
            <a:r>
              <a:rPr lang="en-US" sz="4000" b="1" i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Keeping </a:t>
            </a:r>
            <a:r>
              <a:rPr lang="en-US" sz="40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Water on the Land, Water Storage ~ Rob Sip, Red River Watershed Management Board</a:t>
            </a:r>
          </a:p>
          <a:p>
            <a:pPr eaLnBrk="0" hangingPunct="0">
              <a:buFont typeface="Wingdings" panose="05000000000000000000" pitchFamily="2" charset="2"/>
              <a:buChar char="Ø"/>
            </a:pPr>
            <a:r>
              <a:rPr lang="en-US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(20 minutes)</a:t>
            </a:r>
          </a:p>
          <a:p>
            <a:pPr lvl="0" eaLnBrk="0" hangingPunct="0">
              <a:buFont typeface="Wingdings" panose="05000000000000000000" pitchFamily="2" charset="2"/>
              <a:buChar char="Ø"/>
            </a:pPr>
            <a:endParaRPr lang="en-US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2400" b="1" dirty="0" smtClean="0">
              <a:solidFill>
                <a:srgbClr val="FFFF00"/>
              </a:solidFill>
            </a:endParaRPr>
          </a:p>
          <a:p>
            <a:pPr marL="517525" lvl="1" indent="0">
              <a:buNone/>
            </a:pPr>
            <a:endParaRPr lang="en-US" sz="1200" dirty="0" smtClean="0"/>
          </a:p>
          <a:p>
            <a:pPr marL="517525" lvl="1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12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3931" y="533400"/>
            <a:ext cx="857906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solidFill>
                  <a:srgbClr val="002060"/>
                </a:solidFill>
              </a:rPr>
              <a:t>Presentation:</a:t>
            </a:r>
            <a:endParaRPr lang="en-US" sz="4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34368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0189"/>
            <a:ext cx="8534400" cy="553998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931" y="1447800"/>
            <a:ext cx="8782832" cy="6389441"/>
          </a:xfrm>
        </p:spPr>
        <p:txBody>
          <a:bodyPr/>
          <a:lstStyle/>
          <a:p>
            <a:pPr lvl="0" hangingPunct="0">
              <a:buFont typeface="Wingdings" panose="05000000000000000000" pitchFamily="2" charset="2"/>
              <a:buChar char="Ø"/>
            </a:pPr>
            <a:endParaRPr lang="en-US" sz="4000" b="1" i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hangingPunct="0">
              <a:buFont typeface="Wingdings" panose="05000000000000000000" pitchFamily="2" charset="2"/>
              <a:buChar char="Ø"/>
            </a:pPr>
            <a:r>
              <a:rPr lang="en-US" sz="4000" b="1" i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Keeping </a:t>
            </a:r>
            <a:r>
              <a:rPr lang="en-US" sz="40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Water on the Land, Water </a:t>
            </a:r>
            <a:r>
              <a:rPr lang="en-US" sz="4000" b="1" i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Storage</a:t>
            </a:r>
          </a:p>
          <a:p>
            <a:pPr lvl="0" hangingPunct="0">
              <a:buFont typeface="Wingdings" panose="05000000000000000000" pitchFamily="2" charset="2"/>
              <a:buChar char="Ø"/>
            </a:pPr>
            <a:r>
              <a:rPr lang="en-US" sz="4000" b="1" i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Next Steps</a:t>
            </a:r>
            <a:endParaRPr lang="en-US" b="1" i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eaLnBrk="0" hangingPunct="0">
              <a:buFont typeface="Wingdings" panose="05000000000000000000" pitchFamily="2" charset="2"/>
              <a:buChar char="Ø"/>
            </a:pPr>
            <a:endParaRPr lang="en-US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2400" b="1" dirty="0" smtClean="0">
              <a:solidFill>
                <a:srgbClr val="FFFF00"/>
              </a:solidFill>
            </a:endParaRPr>
          </a:p>
          <a:p>
            <a:pPr marL="517525" lvl="1" indent="0">
              <a:buNone/>
            </a:pPr>
            <a:endParaRPr lang="en-US" sz="1200" dirty="0" smtClean="0"/>
          </a:p>
          <a:p>
            <a:pPr marL="517525" lvl="1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12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3931" y="533400"/>
            <a:ext cx="857906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solidFill>
                  <a:srgbClr val="002060"/>
                </a:solidFill>
              </a:rPr>
              <a:t>Presentation:</a:t>
            </a:r>
            <a:endParaRPr lang="en-US" sz="4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50268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0189"/>
            <a:ext cx="8534400" cy="553998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931" y="1447800"/>
            <a:ext cx="8782832" cy="594008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en-US" sz="2800" b="1" dirty="0" smtClean="0">
              <a:solidFill>
                <a:schemeClr val="bg1"/>
              </a:solidFill>
              <a:latin typeface="+mj-lt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bg1"/>
                </a:solidFill>
              </a:rPr>
              <a:t>Next meeting?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bg1"/>
                </a:solidFill>
              </a:rPr>
              <a:t>SWCD annual convention.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bg1"/>
                </a:solidFill>
              </a:rPr>
              <a:t>Thanks!</a:t>
            </a:r>
          </a:p>
          <a:p>
            <a:pPr marL="0" indent="0">
              <a:buNone/>
            </a:pPr>
            <a:endParaRPr lang="en-US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2400" b="1" dirty="0" smtClean="0">
              <a:solidFill>
                <a:srgbClr val="FFFF00"/>
              </a:solidFill>
            </a:endParaRPr>
          </a:p>
          <a:p>
            <a:pPr marL="517525" lvl="1" indent="0">
              <a:buNone/>
            </a:pPr>
            <a:endParaRPr lang="en-US" sz="1200" dirty="0" smtClean="0"/>
          </a:p>
          <a:p>
            <a:pPr marL="517525" lvl="1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12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3931" y="533400"/>
            <a:ext cx="857906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solidFill>
                  <a:srgbClr val="002060"/>
                </a:solidFill>
              </a:rPr>
              <a:t>Announcements</a:t>
            </a:r>
            <a:endParaRPr lang="en-US" sz="4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08697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131" y="228600"/>
            <a:ext cx="8534400" cy="1384995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4000" b="1" dirty="0">
                <a:solidFill>
                  <a:schemeClr val="bg1"/>
                </a:solidFill>
              </a:rPr>
              <a:t/>
            </a:r>
            <a:br>
              <a:rPr lang="en-US" sz="4000" b="1" dirty="0">
                <a:solidFill>
                  <a:schemeClr val="bg1"/>
                </a:solidFill>
              </a:rPr>
            </a:b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578" y="1143001"/>
            <a:ext cx="8794222" cy="2271391"/>
          </a:xfrm>
        </p:spPr>
        <p:txBody>
          <a:bodyPr/>
          <a:lstStyle/>
          <a:p>
            <a:pPr lvl="0"/>
            <a:endParaRPr lang="en-US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1200" dirty="0">
                <a:solidFill>
                  <a:schemeClr val="bg1"/>
                </a:solidFill>
              </a:rPr>
              <a:t>  </a:t>
            </a:r>
          </a:p>
          <a:p>
            <a:pPr marL="0" indent="0">
              <a:buNone/>
            </a:pPr>
            <a:r>
              <a:rPr lang="en-US" sz="1200" dirty="0">
                <a:solidFill>
                  <a:schemeClr val="bg1"/>
                </a:solidFill>
              </a:rPr>
              <a:t> </a:t>
            </a:r>
          </a:p>
          <a:p>
            <a:pPr marL="0" indent="0">
              <a:buNone/>
            </a:pPr>
            <a:r>
              <a:rPr lang="en-US" sz="1200" dirty="0">
                <a:solidFill>
                  <a:schemeClr val="bg1"/>
                </a:solidFill>
              </a:rPr>
              <a:t> </a:t>
            </a:r>
          </a:p>
          <a:p>
            <a:pPr marL="0" indent="0">
              <a:buNone/>
            </a:pPr>
            <a:r>
              <a:rPr lang="en-US" sz="1200" dirty="0">
                <a:solidFill>
                  <a:schemeClr val="bg1"/>
                </a:solidFill>
              </a:rPr>
              <a:t> </a:t>
            </a:r>
          </a:p>
          <a:p>
            <a:pPr marL="517525" lvl="1" indent="0">
              <a:buNone/>
            </a:pPr>
            <a:endParaRPr lang="en-US" sz="2400" b="1" dirty="0" smtClean="0">
              <a:solidFill>
                <a:schemeClr val="bg1"/>
              </a:solidFill>
            </a:endParaRPr>
          </a:p>
          <a:p>
            <a:pPr marL="517525" lvl="1" indent="0">
              <a:buNone/>
            </a:pPr>
            <a:endParaRPr lang="en-US" sz="1200" dirty="0" smtClean="0">
              <a:solidFill>
                <a:schemeClr val="bg1"/>
              </a:solidFill>
            </a:endParaRPr>
          </a:p>
          <a:p>
            <a:pPr marL="517525" lvl="1" indent="0">
              <a:buNone/>
            </a:pPr>
            <a:r>
              <a:rPr lang="en-US" sz="1200" dirty="0">
                <a:solidFill>
                  <a:schemeClr val="bg1"/>
                </a:solidFill>
              </a:rPr>
              <a:t> </a:t>
            </a:r>
          </a:p>
          <a:p>
            <a:pPr marL="517525" lvl="1" indent="0">
              <a:buNone/>
            </a:pPr>
            <a:endParaRPr lang="en-US" sz="12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73578" y="196869"/>
            <a:ext cx="8260822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sz="3600" b="1" dirty="0" smtClean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Happy Holidays!</a:t>
            </a:r>
            <a:endParaRPr lang="en-US" sz="3600" b="1" dirty="0">
              <a:solidFill>
                <a:schemeClr val="bg1"/>
              </a:solidFill>
              <a:latin typeface="+mj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89691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826431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153400" cy="4464299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000" b="1" i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Call to Order</a:t>
            </a:r>
            <a:endParaRPr lang="en-US" sz="2000" b="1" i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b="1" i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Approve minutes</a:t>
            </a:r>
            <a:r>
              <a:rPr lang="en-US" sz="20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2000" b="1" i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November 12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20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Response to EAW petition, Pinelands’ Sands, Randall </a:t>
            </a:r>
            <a:r>
              <a:rPr lang="en-US" sz="2000" b="1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Doneen</a:t>
            </a:r>
            <a:r>
              <a:rPr lang="en-US" sz="20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-MN DNR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20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US" sz="2000" b="1" i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Presentation</a:t>
            </a:r>
            <a:r>
              <a:rPr lang="en-US" sz="20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Irrigation- Pinelands Sands</a:t>
            </a:r>
          </a:p>
          <a:p>
            <a:pPr lvl="1" hangingPunct="0">
              <a:buFont typeface="Wingdings" panose="05000000000000000000" pitchFamily="2" charset="2"/>
              <a:buChar char="Ø"/>
            </a:pPr>
            <a:r>
              <a:rPr lang="en-US" sz="20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Keith Olander, </a:t>
            </a:r>
            <a:r>
              <a:rPr lang="en-US" sz="2000" b="1" i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Central </a:t>
            </a:r>
            <a:r>
              <a:rPr lang="en-US" sz="20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Lakes College</a:t>
            </a:r>
          </a:p>
          <a:p>
            <a:pPr lvl="1" hangingPunct="0">
              <a:buFont typeface="Wingdings" panose="05000000000000000000" pitchFamily="2" charset="2"/>
              <a:buChar char="Ø"/>
            </a:pPr>
            <a:r>
              <a:rPr lang="en-US" sz="20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Tim Nolte, Farmer, Irrigator</a:t>
            </a:r>
          </a:p>
          <a:p>
            <a:pPr lvl="1" hangingPunct="0">
              <a:buFont typeface="Wingdings" panose="05000000000000000000" pitchFamily="2" charset="2"/>
              <a:buChar char="Ø"/>
            </a:pPr>
            <a:r>
              <a:rPr lang="en-US" sz="20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Brian Roth, Farmer, Irrigator</a:t>
            </a:r>
          </a:p>
          <a:p>
            <a:pPr lvl="0" hangingPunct="0">
              <a:buFont typeface="Wingdings" panose="05000000000000000000" pitchFamily="2" charset="2"/>
              <a:buChar char="Ø"/>
            </a:pPr>
            <a:r>
              <a:rPr lang="en-US" sz="2000" b="1" i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Director’s </a:t>
            </a:r>
            <a:r>
              <a:rPr lang="en-US" sz="20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Report: Subcommittee Legislative Priorities ~ Jim Stark</a:t>
            </a:r>
          </a:p>
          <a:p>
            <a:pPr lvl="0" hangingPunct="0">
              <a:buFont typeface="Wingdings" panose="05000000000000000000" pitchFamily="2" charset="2"/>
              <a:buChar char="Ø"/>
            </a:pPr>
            <a:r>
              <a:rPr lang="en-US" sz="2000" b="1" i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Keeping </a:t>
            </a:r>
            <a:r>
              <a:rPr lang="en-US" sz="20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Water on the Land, Water Storage ~ Dr. Karen Gran, UMD</a:t>
            </a:r>
          </a:p>
          <a:p>
            <a:pPr lvl="0" hangingPunct="0">
              <a:buFont typeface="Wingdings" panose="05000000000000000000" pitchFamily="2" charset="2"/>
              <a:buChar char="Ø"/>
            </a:pPr>
            <a:r>
              <a:rPr lang="en-US" sz="2000" b="1" i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Keeping </a:t>
            </a:r>
            <a:r>
              <a:rPr lang="en-US" sz="20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Water on the Land, Water Storage ~ Rob Sip, Red River Watershed Management Board</a:t>
            </a:r>
          </a:p>
          <a:p>
            <a:pPr lvl="0" hangingPunct="0">
              <a:buFont typeface="Wingdings" panose="05000000000000000000" pitchFamily="2" charset="2"/>
              <a:buChar char="Ø"/>
            </a:pPr>
            <a:r>
              <a:rPr lang="en-US" sz="20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Adjourn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000" b="1" i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11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533400"/>
            <a:ext cx="7467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Agenda 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764303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0189"/>
            <a:ext cx="8534400" cy="553998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931" y="1447800"/>
            <a:ext cx="8782832" cy="6897273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 smtClean="0">
                <a:solidFill>
                  <a:schemeClr val="bg1"/>
                </a:solidFill>
              </a:rPr>
              <a:t> </a:t>
            </a:r>
          </a:p>
          <a:p>
            <a:pPr marL="0" indent="0">
              <a:buNone/>
            </a:pPr>
            <a:r>
              <a:rPr lang="en-US" sz="4000" b="1" i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Irrigation- </a:t>
            </a:r>
            <a:r>
              <a:rPr lang="en-US" sz="40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Pinelands Sands </a:t>
            </a:r>
            <a:r>
              <a:rPr lang="en-US" sz="4000" b="1" i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(10 </a:t>
            </a:r>
            <a:r>
              <a:rPr lang="en-US" sz="40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minutes)</a:t>
            </a:r>
          </a:p>
          <a:p>
            <a:pPr marL="0" indent="0">
              <a:buNone/>
            </a:pPr>
            <a:endParaRPr lang="en-US" sz="4000" b="1" i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4000" b="1" i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Response </a:t>
            </a:r>
            <a:r>
              <a:rPr lang="en-US" sz="40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EAW petition, </a:t>
            </a:r>
            <a:r>
              <a:rPr lang="en-US" sz="4000" b="1" i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Pinelands </a:t>
            </a:r>
            <a:r>
              <a:rPr lang="en-US" sz="40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Sands, Randall Doneen-MN DNR</a:t>
            </a:r>
          </a:p>
          <a:p>
            <a:pPr lvl="0" eaLnBrk="0" hangingPunct="0">
              <a:buFont typeface="Wingdings" panose="05000000000000000000" pitchFamily="2" charset="2"/>
              <a:buChar char="Ø"/>
            </a:pPr>
            <a:endParaRPr lang="en-US" sz="40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2400" b="1" dirty="0" smtClean="0">
              <a:solidFill>
                <a:srgbClr val="FFFF00"/>
              </a:solidFill>
            </a:endParaRPr>
          </a:p>
          <a:p>
            <a:pPr marL="517525" lvl="1" indent="0">
              <a:buNone/>
            </a:pPr>
            <a:endParaRPr lang="en-US" sz="1200" dirty="0" smtClean="0"/>
          </a:p>
          <a:p>
            <a:pPr marL="517525" lvl="1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12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3931" y="533400"/>
            <a:ext cx="857906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solidFill>
                  <a:srgbClr val="002060"/>
                </a:solidFill>
              </a:rPr>
              <a:t>Presentation:</a:t>
            </a:r>
            <a:endParaRPr lang="en-US" sz="4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931763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0189"/>
            <a:ext cx="8534400" cy="553998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1947" y="1447800"/>
            <a:ext cx="8782832" cy="6884962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 smtClean="0">
                <a:solidFill>
                  <a:schemeClr val="bg1"/>
                </a:solidFill>
              </a:rPr>
              <a:t> </a:t>
            </a:r>
          </a:p>
          <a:p>
            <a:pPr marL="0" indent="0">
              <a:buNone/>
            </a:pPr>
            <a:r>
              <a:rPr lang="en-US" sz="4000" b="1" i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Irrigation- </a:t>
            </a:r>
            <a:r>
              <a:rPr lang="en-US" sz="40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Pinelands </a:t>
            </a:r>
            <a:r>
              <a:rPr lang="en-US" sz="4000" b="1" i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Sands (20 minutes)</a:t>
            </a:r>
            <a:endParaRPr lang="en-US" sz="4000" b="1" i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hangingPunct="0">
              <a:buFont typeface="Wingdings" panose="05000000000000000000" pitchFamily="2" charset="2"/>
              <a:buChar char="Ø"/>
            </a:pPr>
            <a:r>
              <a:rPr lang="en-US" sz="40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Keith Olander, Central Lakes College</a:t>
            </a:r>
          </a:p>
          <a:p>
            <a:pPr lvl="1" hangingPunct="0">
              <a:buFont typeface="Wingdings" panose="05000000000000000000" pitchFamily="2" charset="2"/>
              <a:buChar char="Ø"/>
            </a:pPr>
            <a:r>
              <a:rPr lang="en-US" sz="40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Tim Nolte, Farmer, Irrigator</a:t>
            </a:r>
          </a:p>
          <a:p>
            <a:pPr lvl="1" hangingPunct="0">
              <a:buFont typeface="Wingdings" panose="05000000000000000000" pitchFamily="2" charset="2"/>
              <a:buChar char="Ø"/>
            </a:pPr>
            <a:r>
              <a:rPr lang="en-US" sz="40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Brian Roth, Farmer, Irrigator</a:t>
            </a:r>
          </a:p>
          <a:p>
            <a:pPr lvl="0" eaLnBrk="0" hangingPunct="0">
              <a:buFont typeface="Wingdings" panose="05000000000000000000" pitchFamily="2" charset="2"/>
              <a:buChar char="Ø"/>
            </a:pPr>
            <a:endParaRPr lang="en-US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2400" b="1" dirty="0" smtClean="0">
              <a:solidFill>
                <a:srgbClr val="FFFF00"/>
              </a:solidFill>
            </a:endParaRPr>
          </a:p>
          <a:p>
            <a:pPr marL="517525" lvl="1" indent="0">
              <a:buNone/>
            </a:pPr>
            <a:endParaRPr lang="en-US" sz="1200" dirty="0" smtClean="0"/>
          </a:p>
          <a:p>
            <a:pPr marL="517525" lvl="1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12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3931" y="533400"/>
            <a:ext cx="857906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solidFill>
                  <a:srgbClr val="002060"/>
                </a:solidFill>
              </a:rPr>
              <a:t>Presentation:</a:t>
            </a:r>
            <a:endParaRPr lang="en-US" sz="4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69421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0189"/>
            <a:ext cx="8534400" cy="553998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931" y="1447800"/>
            <a:ext cx="8782832" cy="6389441"/>
          </a:xfrm>
        </p:spPr>
        <p:txBody>
          <a:bodyPr/>
          <a:lstStyle/>
          <a:p>
            <a:pPr lvl="0" hangingPunct="0">
              <a:buFont typeface="Wingdings" panose="05000000000000000000" pitchFamily="2" charset="2"/>
              <a:buChar char="Ø"/>
            </a:pPr>
            <a:endParaRPr lang="en-US" sz="4000" b="1" i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hangingPunct="0">
              <a:buFont typeface="Wingdings" panose="05000000000000000000" pitchFamily="2" charset="2"/>
              <a:buChar char="Ø"/>
            </a:pPr>
            <a:r>
              <a:rPr lang="en-US" sz="4000" b="1" i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Director’s </a:t>
            </a:r>
            <a:r>
              <a:rPr lang="en-US" sz="40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Report: Subcommittee Legislative Priorities ~ Jim </a:t>
            </a:r>
            <a:r>
              <a:rPr lang="en-US" sz="4000" b="1" i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Stark</a:t>
            </a:r>
          </a:p>
          <a:p>
            <a:pPr marL="0" lvl="0" indent="0" hangingPunct="0">
              <a:buNone/>
            </a:pPr>
            <a:r>
              <a:rPr lang="en-US" sz="4000" b="1" i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(30 Minutes)</a:t>
            </a:r>
            <a:endParaRPr lang="en-US" sz="4000" b="1" i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eaLnBrk="0" hangingPunct="0">
              <a:buFont typeface="Wingdings" panose="05000000000000000000" pitchFamily="2" charset="2"/>
              <a:buChar char="Ø"/>
            </a:pPr>
            <a:endParaRPr lang="en-US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2400" b="1" dirty="0" smtClean="0">
              <a:solidFill>
                <a:srgbClr val="FFFF00"/>
              </a:solidFill>
            </a:endParaRPr>
          </a:p>
          <a:p>
            <a:pPr marL="517525" lvl="1" indent="0">
              <a:buNone/>
            </a:pPr>
            <a:endParaRPr lang="en-US" sz="1200" dirty="0" smtClean="0"/>
          </a:p>
          <a:p>
            <a:pPr marL="517525" lvl="1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12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3931" y="533400"/>
            <a:ext cx="857906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solidFill>
                  <a:srgbClr val="002060"/>
                </a:solidFill>
              </a:rPr>
              <a:t>Presentation:</a:t>
            </a:r>
            <a:endParaRPr lang="en-US" sz="4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140692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38339"/>
            <a:ext cx="7620000" cy="886397"/>
          </a:xfrm>
        </p:spPr>
        <p:txBody>
          <a:bodyPr/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+mn-lt"/>
              </a:rPr>
              <a:t>  Director’s Report :</a:t>
            </a:r>
            <a:r>
              <a:rPr lang="en-US" sz="3200" b="1" dirty="0">
                <a:solidFill>
                  <a:schemeClr val="bg1"/>
                </a:solidFill>
                <a:latin typeface="+mn-lt"/>
              </a:rPr>
              <a:t/>
            </a:r>
            <a:br>
              <a:rPr lang="en-US" sz="3200" b="1" dirty="0">
                <a:solidFill>
                  <a:schemeClr val="bg1"/>
                </a:solidFill>
                <a:latin typeface="+mn-lt"/>
              </a:rPr>
            </a:br>
            <a:r>
              <a:rPr lang="en-US" sz="3200" b="1" dirty="0" smtClean="0">
                <a:solidFill>
                  <a:schemeClr val="bg1"/>
                </a:solidFill>
                <a:latin typeface="+mn-lt"/>
              </a:rPr>
              <a:t>Proposed Legislative Water Policy Topics for  2020</a:t>
            </a:r>
            <a:endParaRPr lang="en-US" sz="32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3609" y="1676400"/>
            <a:ext cx="7716253" cy="4924425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bg1"/>
                </a:solidFill>
              </a:rPr>
              <a:t>Legislative topics– Based on member suggestions, input from constituents, and stakeholders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bg1"/>
                </a:solidFill>
              </a:rPr>
              <a:t>Topics have been prioritized and refined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bg1"/>
                </a:solidFill>
              </a:rPr>
              <a:t>These represent pressing needs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bg1"/>
                </a:solidFill>
              </a:rPr>
              <a:t>Described during past meetings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u="sng" dirty="0" smtClean="0">
                <a:solidFill>
                  <a:schemeClr val="bg1"/>
                </a:solidFill>
              </a:rPr>
              <a:t>Today: Request your direction on moving forward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200" b="1" dirty="0" smtClean="0">
                <a:solidFill>
                  <a:schemeClr val="bg1"/>
                </a:solidFill>
              </a:rPr>
              <a:t>Next steps: bills, hearings or informational meetings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2134133"/>
            <a:ext cx="794485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US" sz="32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267396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131" y="228600"/>
            <a:ext cx="8534400" cy="1384995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4000" b="1" dirty="0">
                <a:solidFill>
                  <a:schemeClr val="bg1"/>
                </a:solidFill>
              </a:rPr>
              <a:t/>
            </a:r>
            <a:br>
              <a:rPr lang="en-US" sz="4000" b="1" dirty="0">
                <a:solidFill>
                  <a:schemeClr val="bg1"/>
                </a:solidFill>
              </a:rPr>
            </a:b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578" y="1143001"/>
            <a:ext cx="8794222" cy="2271391"/>
          </a:xfrm>
        </p:spPr>
        <p:txBody>
          <a:bodyPr/>
          <a:lstStyle/>
          <a:p>
            <a:pPr lvl="0"/>
            <a:endParaRPr lang="en-US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1200" dirty="0">
                <a:solidFill>
                  <a:schemeClr val="bg1"/>
                </a:solidFill>
              </a:rPr>
              <a:t>  </a:t>
            </a:r>
          </a:p>
          <a:p>
            <a:pPr marL="0" indent="0">
              <a:buNone/>
            </a:pPr>
            <a:r>
              <a:rPr lang="en-US" sz="1200" dirty="0">
                <a:solidFill>
                  <a:schemeClr val="bg1"/>
                </a:solidFill>
              </a:rPr>
              <a:t> </a:t>
            </a:r>
          </a:p>
          <a:p>
            <a:pPr marL="0" indent="0">
              <a:buNone/>
            </a:pPr>
            <a:r>
              <a:rPr lang="en-US" sz="1200" dirty="0">
                <a:solidFill>
                  <a:schemeClr val="bg1"/>
                </a:solidFill>
              </a:rPr>
              <a:t> </a:t>
            </a:r>
          </a:p>
          <a:p>
            <a:pPr marL="0" indent="0">
              <a:buNone/>
            </a:pPr>
            <a:r>
              <a:rPr lang="en-US" sz="1200" dirty="0">
                <a:solidFill>
                  <a:schemeClr val="bg1"/>
                </a:solidFill>
              </a:rPr>
              <a:t> </a:t>
            </a:r>
          </a:p>
          <a:p>
            <a:pPr marL="517525" lvl="1" indent="0">
              <a:buNone/>
            </a:pPr>
            <a:endParaRPr lang="en-US" sz="2400" b="1" dirty="0" smtClean="0">
              <a:solidFill>
                <a:schemeClr val="bg1"/>
              </a:solidFill>
            </a:endParaRPr>
          </a:p>
          <a:p>
            <a:pPr marL="517525" lvl="1" indent="0">
              <a:buNone/>
            </a:pPr>
            <a:endParaRPr lang="en-US" sz="1200" dirty="0" smtClean="0">
              <a:solidFill>
                <a:schemeClr val="bg1"/>
              </a:solidFill>
            </a:endParaRPr>
          </a:p>
          <a:p>
            <a:pPr marL="517525" lvl="1" indent="0">
              <a:buNone/>
            </a:pPr>
            <a:r>
              <a:rPr lang="en-US" sz="1200" dirty="0">
                <a:solidFill>
                  <a:schemeClr val="bg1"/>
                </a:solidFill>
              </a:rPr>
              <a:t> </a:t>
            </a:r>
          </a:p>
          <a:p>
            <a:pPr marL="517525" lvl="1" indent="0">
              <a:buNone/>
            </a:pPr>
            <a:endParaRPr lang="en-US" sz="12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73578" y="196869"/>
            <a:ext cx="8260822" cy="7335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sz="3600" b="1" dirty="0" smtClean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Details</a:t>
            </a:r>
            <a:endParaRPr lang="en-US" sz="3600" b="1" dirty="0">
              <a:solidFill>
                <a:schemeClr val="bg1"/>
              </a:solidFill>
              <a:latin typeface="+mj-lt"/>
              <a:ea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600" y="1152993"/>
            <a:ext cx="7467600" cy="5082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2400" b="1" dirty="0" smtClean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Summary handout </a:t>
            </a:r>
          </a:p>
          <a:p>
            <a:pPr>
              <a:lnSpc>
                <a:spcPct val="115000"/>
              </a:lnSpc>
            </a:pPr>
            <a:r>
              <a:rPr lang="en-US" sz="2400" b="1" dirty="0" smtClean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Detailed position papers are available:</a:t>
            </a:r>
            <a:r>
              <a:rPr lang="en-US" sz="2400" b="1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15000"/>
              </a:lnSpc>
            </a:pPr>
            <a:endParaRPr lang="en-US" sz="2400" b="1" dirty="0" smtClean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sz="2400" b="1" dirty="0" smtClean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FTP </a:t>
            </a:r>
            <a:r>
              <a:rPr lang="en-US" sz="2400" b="1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site:</a:t>
            </a:r>
          </a:p>
          <a:p>
            <a:pPr marL="457200" marR="0" indent="-228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400" b="1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-57150">
              <a:lnSpc>
                <a:spcPct val="115000"/>
              </a:lnSpc>
            </a:pPr>
            <a:r>
              <a:rPr lang="en-US" sz="2400" b="1" u="sng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ftp://ftp.commissions.leg.state.mn.us/pub/lwc</a:t>
            </a:r>
            <a:endParaRPr lang="en-US" sz="2400" b="1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-57150">
              <a:lnSpc>
                <a:spcPct val="115000"/>
              </a:lnSpc>
            </a:pPr>
            <a:r>
              <a:rPr lang="en-US" sz="2400" b="1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indent="-57150">
              <a:lnSpc>
                <a:spcPct val="115000"/>
              </a:lnSpc>
            </a:pPr>
            <a:r>
              <a:rPr lang="en-US" sz="2400" b="1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Google doc site:</a:t>
            </a:r>
          </a:p>
          <a:p>
            <a:pPr indent="-57150">
              <a:lnSpc>
                <a:spcPct val="115000"/>
              </a:lnSpc>
            </a:pPr>
            <a:r>
              <a:rPr lang="en-US" sz="2400" b="1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228600" marR="0" indent="-228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u="sng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https://drive.google.com/open?id=1fJRbtthWFKc4bOClv-tcflHUJbcmP4XI</a:t>
            </a:r>
            <a:endParaRPr lang="en-US" sz="2400" b="1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 indent="-228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02833340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38339"/>
            <a:ext cx="7620000" cy="498598"/>
          </a:xfrm>
        </p:spPr>
        <p:txBody>
          <a:bodyPr/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  </a:t>
            </a:r>
            <a:r>
              <a:rPr lang="en-US" sz="3200" b="1" dirty="0" smtClean="0">
                <a:solidFill>
                  <a:schemeClr val="bg1"/>
                </a:solidFill>
              </a:rPr>
              <a:t> Legislative Priorities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92453" cy="5029069"/>
          </a:xfrm>
        </p:spPr>
        <p:txBody>
          <a:bodyPr/>
          <a:lstStyle/>
          <a:p>
            <a:pPr marL="0" lvl="0" indent="0">
              <a:buNone/>
            </a:pPr>
            <a:r>
              <a:rPr lang="en-US" sz="1600" b="1" dirty="0" smtClean="0">
                <a:solidFill>
                  <a:schemeClr val="bg1"/>
                </a:solidFill>
              </a:rPr>
              <a:t>Topic </a:t>
            </a:r>
            <a:r>
              <a:rPr lang="en-US" sz="1600" b="1" dirty="0">
                <a:solidFill>
                  <a:schemeClr val="bg1"/>
                </a:solidFill>
              </a:rPr>
              <a:t>1A: </a:t>
            </a:r>
            <a:r>
              <a:rPr lang="en-US" sz="1600" b="1" dirty="0" smtClean="0">
                <a:solidFill>
                  <a:schemeClr val="bg1"/>
                </a:solidFill>
              </a:rPr>
              <a:t>Water-Quality </a:t>
            </a:r>
            <a:r>
              <a:rPr lang="en-US" sz="1600" b="1" dirty="0">
                <a:solidFill>
                  <a:schemeClr val="bg1"/>
                </a:solidFill>
              </a:rPr>
              <a:t>Standards Review and Revision Process</a:t>
            </a:r>
          </a:p>
          <a:p>
            <a:pPr marL="0" lvl="0" indent="0">
              <a:buNone/>
            </a:pPr>
            <a:r>
              <a:rPr lang="en-US" sz="1600" b="1" dirty="0">
                <a:solidFill>
                  <a:schemeClr val="bg1"/>
                </a:solidFill>
              </a:rPr>
              <a:t>Topic 1B:  </a:t>
            </a:r>
            <a:r>
              <a:rPr lang="en-US" sz="1600" b="1" dirty="0" smtClean="0">
                <a:solidFill>
                  <a:schemeClr val="bg1"/>
                </a:solidFill>
              </a:rPr>
              <a:t>Simplifying </a:t>
            </a:r>
            <a:r>
              <a:rPr lang="en-US" sz="1600" b="1" dirty="0">
                <a:solidFill>
                  <a:schemeClr val="bg1"/>
                </a:solidFill>
              </a:rPr>
              <a:t>the Irrigation Water appropriation process</a:t>
            </a:r>
          </a:p>
          <a:p>
            <a:pPr marL="0" lvl="0" indent="0">
              <a:buNone/>
            </a:pPr>
            <a:r>
              <a:rPr lang="en-US" sz="1600" b="1" dirty="0">
                <a:solidFill>
                  <a:schemeClr val="bg1"/>
                </a:solidFill>
              </a:rPr>
              <a:t>Topic 1C: </a:t>
            </a:r>
            <a:r>
              <a:rPr lang="en-US" sz="1600" b="1" dirty="0" smtClean="0">
                <a:solidFill>
                  <a:schemeClr val="bg1"/>
                </a:solidFill>
              </a:rPr>
              <a:t>Assumption </a:t>
            </a:r>
            <a:r>
              <a:rPr lang="en-US" sz="1600" b="1" dirty="0">
                <a:solidFill>
                  <a:schemeClr val="bg1"/>
                </a:solidFill>
              </a:rPr>
              <a:t>of Federal Wetlands Permits (Section 404)</a:t>
            </a:r>
          </a:p>
          <a:p>
            <a:pPr marL="0" lvl="0" indent="0">
              <a:buNone/>
            </a:pPr>
            <a:r>
              <a:rPr lang="en-US" sz="1600" b="1" dirty="0" smtClean="0">
                <a:solidFill>
                  <a:schemeClr val="bg1"/>
                </a:solidFill>
              </a:rPr>
              <a:t>Topic </a:t>
            </a:r>
            <a:r>
              <a:rPr lang="en-US" sz="1600" b="1" dirty="0">
                <a:solidFill>
                  <a:schemeClr val="bg1"/>
                </a:solidFill>
              </a:rPr>
              <a:t>1X:  </a:t>
            </a:r>
            <a:r>
              <a:rPr lang="en-US" sz="1600" b="1" dirty="0" smtClean="0">
                <a:solidFill>
                  <a:schemeClr val="bg1"/>
                </a:solidFill>
              </a:rPr>
              <a:t>Address </a:t>
            </a:r>
            <a:r>
              <a:rPr lang="en-US" sz="1600" b="1" dirty="0">
                <a:solidFill>
                  <a:schemeClr val="bg1"/>
                </a:solidFill>
              </a:rPr>
              <a:t>Soil and Water Conservation District Funding: </a:t>
            </a:r>
          </a:p>
          <a:p>
            <a:pPr marL="0" lvl="0" indent="0">
              <a:buNone/>
            </a:pPr>
            <a:r>
              <a:rPr lang="en-US" sz="1600" b="1" dirty="0">
                <a:solidFill>
                  <a:schemeClr val="bg1"/>
                </a:solidFill>
              </a:rPr>
              <a:t>Topic 2A: </a:t>
            </a:r>
            <a:r>
              <a:rPr lang="en-US" sz="1600" b="1" dirty="0" smtClean="0">
                <a:solidFill>
                  <a:schemeClr val="bg1"/>
                </a:solidFill>
              </a:rPr>
              <a:t>Prioritizing </a:t>
            </a:r>
            <a:r>
              <a:rPr lang="en-US" sz="1600" b="1" dirty="0">
                <a:solidFill>
                  <a:schemeClr val="bg1"/>
                </a:solidFill>
              </a:rPr>
              <a:t>Outcomes for Clean Water Programs</a:t>
            </a:r>
          </a:p>
          <a:p>
            <a:pPr marL="0" lvl="0" indent="0">
              <a:buNone/>
            </a:pPr>
            <a:r>
              <a:rPr lang="en-US" sz="1600" b="1" dirty="0">
                <a:solidFill>
                  <a:schemeClr val="bg1"/>
                </a:solidFill>
              </a:rPr>
              <a:t>Topic 2C: </a:t>
            </a:r>
            <a:r>
              <a:rPr lang="en-US" sz="1600" b="1" dirty="0" smtClean="0">
                <a:solidFill>
                  <a:schemeClr val="bg1"/>
                </a:solidFill>
              </a:rPr>
              <a:t> Incentives </a:t>
            </a:r>
            <a:r>
              <a:rPr lang="en-US" sz="1600" b="1" dirty="0">
                <a:solidFill>
                  <a:schemeClr val="bg1"/>
                </a:solidFill>
              </a:rPr>
              <a:t>for Healthy Soil</a:t>
            </a:r>
          </a:p>
          <a:p>
            <a:pPr marL="0" lvl="0" indent="0">
              <a:buNone/>
            </a:pPr>
            <a:r>
              <a:rPr lang="en-US" sz="1600" b="1" dirty="0" smtClean="0">
                <a:solidFill>
                  <a:schemeClr val="bg1"/>
                </a:solidFill>
              </a:rPr>
              <a:t>Topic </a:t>
            </a:r>
            <a:r>
              <a:rPr lang="en-US" sz="1600" b="1" dirty="0">
                <a:solidFill>
                  <a:schemeClr val="bg1"/>
                </a:solidFill>
              </a:rPr>
              <a:t>3A: 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r>
              <a:rPr lang="en-US" sz="1600" b="1" dirty="0">
                <a:solidFill>
                  <a:schemeClr val="bg1"/>
                </a:solidFill>
              </a:rPr>
              <a:t>Prioritizing our Environmental Spending:</a:t>
            </a:r>
          </a:p>
          <a:p>
            <a:pPr marL="0" lvl="0" indent="0">
              <a:buNone/>
            </a:pPr>
            <a:r>
              <a:rPr lang="en-US" sz="1600" b="1" dirty="0">
                <a:solidFill>
                  <a:schemeClr val="bg1"/>
                </a:solidFill>
              </a:rPr>
              <a:t>Topic 3D: </a:t>
            </a:r>
            <a:r>
              <a:rPr lang="en-US" sz="1600" b="1" dirty="0" smtClean="0">
                <a:solidFill>
                  <a:schemeClr val="bg1"/>
                </a:solidFill>
              </a:rPr>
              <a:t>Safe </a:t>
            </a:r>
            <a:r>
              <a:rPr lang="en-US" sz="1600" b="1" dirty="0">
                <a:solidFill>
                  <a:schemeClr val="bg1"/>
                </a:solidFill>
              </a:rPr>
              <a:t>and Sustainable Drinking Water for the future </a:t>
            </a:r>
          </a:p>
          <a:p>
            <a:pPr marL="0" lvl="0" indent="0">
              <a:buNone/>
            </a:pPr>
            <a:r>
              <a:rPr lang="en-US" sz="1600" b="1" dirty="0">
                <a:solidFill>
                  <a:schemeClr val="bg1"/>
                </a:solidFill>
              </a:rPr>
              <a:t>Topic 4A </a:t>
            </a:r>
            <a:r>
              <a:rPr lang="en-US" sz="1600" b="1" dirty="0" smtClean="0">
                <a:solidFill>
                  <a:schemeClr val="bg1"/>
                </a:solidFill>
              </a:rPr>
              <a:t>Keeping </a:t>
            </a:r>
            <a:r>
              <a:rPr lang="en-US" sz="1600" b="1" dirty="0">
                <a:solidFill>
                  <a:schemeClr val="bg1"/>
                </a:solidFill>
              </a:rPr>
              <a:t>Water on the </a:t>
            </a:r>
            <a:r>
              <a:rPr lang="en-US" sz="1600" b="1" dirty="0" smtClean="0">
                <a:solidFill>
                  <a:schemeClr val="bg1"/>
                </a:solidFill>
              </a:rPr>
              <a:t>Land-Water </a:t>
            </a:r>
            <a:r>
              <a:rPr lang="en-US" sz="1600" b="1" dirty="0">
                <a:solidFill>
                  <a:schemeClr val="bg1"/>
                </a:solidFill>
              </a:rPr>
              <a:t>Storage and Flood </a:t>
            </a:r>
            <a:r>
              <a:rPr lang="en-US" sz="1600" b="1" dirty="0" smtClean="0">
                <a:solidFill>
                  <a:schemeClr val="bg1"/>
                </a:solidFill>
              </a:rPr>
              <a:t>Retention </a:t>
            </a:r>
            <a:endParaRPr lang="en-US" sz="1600" b="1" dirty="0">
              <a:solidFill>
                <a:schemeClr val="bg1"/>
              </a:solidFill>
            </a:endParaRPr>
          </a:p>
          <a:p>
            <a:pPr marL="0" lvl="0" indent="0">
              <a:buNone/>
            </a:pPr>
            <a:r>
              <a:rPr lang="en-US" sz="1600" b="1" dirty="0" smtClean="0">
                <a:solidFill>
                  <a:schemeClr val="bg1"/>
                </a:solidFill>
              </a:rPr>
              <a:t>Topic </a:t>
            </a:r>
            <a:r>
              <a:rPr lang="en-US" sz="1600" b="1" dirty="0">
                <a:solidFill>
                  <a:schemeClr val="bg1"/>
                </a:solidFill>
              </a:rPr>
              <a:t>4C: </a:t>
            </a:r>
            <a:r>
              <a:rPr lang="en-US" sz="1600" b="1" dirty="0" smtClean="0">
                <a:solidFill>
                  <a:schemeClr val="bg1"/>
                </a:solidFill>
              </a:rPr>
              <a:t>Research </a:t>
            </a:r>
            <a:r>
              <a:rPr lang="en-US" sz="1600" b="1" dirty="0">
                <a:solidFill>
                  <a:schemeClr val="bg1"/>
                </a:solidFill>
              </a:rPr>
              <a:t>and outreach that promotes precision agriculture. </a:t>
            </a:r>
          </a:p>
          <a:p>
            <a:pPr marL="0" lvl="0" indent="0">
              <a:buNone/>
            </a:pPr>
            <a:r>
              <a:rPr lang="en-US" sz="1600" b="1" dirty="0">
                <a:solidFill>
                  <a:schemeClr val="bg1"/>
                </a:solidFill>
              </a:rPr>
              <a:t>Topic 5D: </a:t>
            </a:r>
            <a:r>
              <a:rPr lang="en-US" sz="1600" b="1" dirty="0" smtClean="0">
                <a:solidFill>
                  <a:schemeClr val="bg1"/>
                </a:solidFill>
              </a:rPr>
              <a:t>Reduce </a:t>
            </a:r>
            <a:r>
              <a:rPr lang="en-US" sz="1600" b="1" dirty="0">
                <a:solidFill>
                  <a:schemeClr val="bg1"/>
                </a:solidFill>
              </a:rPr>
              <a:t>the over-use of salt: protect our lakes, rivers and groundwater</a:t>
            </a:r>
          </a:p>
          <a:p>
            <a:pPr marL="0" lvl="0" indent="0">
              <a:buNone/>
            </a:pPr>
            <a:r>
              <a:rPr lang="en-US" sz="1600" b="1" dirty="0">
                <a:solidFill>
                  <a:schemeClr val="bg1"/>
                </a:solidFill>
              </a:rPr>
              <a:t>Topic 5E: </a:t>
            </a:r>
            <a:r>
              <a:rPr lang="en-US" sz="1600" b="1" dirty="0" smtClean="0">
                <a:solidFill>
                  <a:schemeClr val="bg1"/>
                </a:solidFill>
              </a:rPr>
              <a:t> Encourage </a:t>
            </a:r>
            <a:r>
              <a:rPr lang="en-US" sz="1600" b="1" dirty="0">
                <a:solidFill>
                  <a:schemeClr val="bg1"/>
                </a:solidFill>
              </a:rPr>
              <a:t>efficient wastewater and storm water technology and </a:t>
            </a:r>
            <a:r>
              <a:rPr lang="en-US" sz="1600" b="1" dirty="0" smtClean="0">
                <a:solidFill>
                  <a:schemeClr val="bg1"/>
                </a:solidFill>
              </a:rPr>
              <a:t>treatment </a:t>
            </a:r>
            <a:endParaRPr lang="en-US" sz="1600" b="1" dirty="0">
              <a:solidFill>
                <a:schemeClr val="bg1"/>
              </a:solidFill>
            </a:endParaRPr>
          </a:p>
          <a:p>
            <a:pPr marL="0" lvl="0" indent="0">
              <a:buNone/>
            </a:pPr>
            <a:r>
              <a:rPr lang="en-US" sz="1600" b="1" dirty="0" smtClean="0">
                <a:solidFill>
                  <a:schemeClr val="bg1"/>
                </a:solidFill>
              </a:rPr>
              <a:t>Topic </a:t>
            </a:r>
            <a:r>
              <a:rPr lang="en-US" sz="1600" b="1" dirty="0">
                <a:solidFill>
                  <a:schemeClr val="bg1"/>
                </a:solidFill>
              </a:rPr>
              <a:t>6C: </a:t>
            </a:r>
            <a:r>
              <a:rPr lang="en-US" sz="1600" b="1" dirty="0" smtClean="0">
                <a:solidFill>
                  <a:schemeClr val="bg1"/>
                </a:solidFill>
              </a:rPr>
              <a:t>Improve </a:t>
            </a:r>
            <a:r>
              <a:rPr lang="en-US" sz="1600" b="1" dirty="0">
                <a:solidFill>
                  <a:schemeClr val="bg1"/>
                </a:solidFill>
              </a:rPr>
              <a:t>Minnesota’s Water Infrastructure</a:t>
            </a:r>
          </a:p>
          <a:p>
            <a:pPr marL="0" lvl="0" indent="0">
              <a:buNone/>
            </a:pPr>
            <a:r>
              <a:rPr lang="en-US" sz="1600" b="1" dirty="0">
                <a:solidFill>
                  <a:schemeClr val="bg1"/>
                </a:solidFill>
              </a:rPr>
              <a:t>Topic 7A:  Creation of a Department of Water </a:t>
            </a:r>
            <a:r>
              <a:rPr lang="en-US" sz="1600" b="1" dirty="0" smtClean="0">
                <a:solidFill>
                  <a:schemeClr val="bg1"/>
                </a:solidFill>
              </a:rPr>
              <a:t>Resources </a:t>
            </a:r>
            <a:endParaRPr lang="en-US" sz="1600" b="1" dirty="0">
              <a:solidFill>
                <a:schemeClr val="bg1"/>
              </a:solidFill>
            </a:endParaRPr>
          </a:p>
          <a:p>
            <a:pPr marL="0" lvl="0" indent="0">
              <a:buNone/>
            </a:pPr>
            <a:r>
              <a:rPr lang="en-US" sz="1600" b="1" dirty="0">
                <a:solidFill>
                  <a:schemeClr val="bg1"/>
                </a:solidFill>
              </a:rPr>
              <a:t>Topic </a:t>
            </a:r>
            <a:r>
              <a:rPr lang="en-US" sz="1600" b="1" dirty="0" smtClean="0">
                <a:solidFill>
                  <a:schemeClr val="bg1"/>
                </a:solidFill>
              </a:rPr>
              <a:t>7B: Changing the structure of </a:t>
            </a:r>
            <a:r>
              <a:rPr lang="en-US" sz="1600" b="1" dirty="0">
                <a:solidFill>
                  <a:schemeClr val="bg1"/>
                </a:solidFill>
              </a:rPr>
              <a:t>the Clean Water Council, </a:t>
            </a:r>
            <a:r>
              <a:rPr lang="en-US" sz="1600" b="1" dirty="0" smtClean="0">
                <a:solidFill>
                  <a:schemeClr val="bg1"/>
                </a:solidFill>
              </a:rPr>
              <a:t>LCC </a:t>
            </a:r>
            <a:r>
              <a:rPr lang="en-US" sz="1600" b="1" dirty="0">
                <a:solidFill>
                  <a:schemeClr val="bg1"/>
                </a:solidFill>
              </a:rPr>
              <a:t>Water </a:t>
            </a:r>
            <a:r>
              <a:rPr lang="en-US" sz="1600" b="1" dirty="0" smtClean="0">
                <a:solidFill>
                  <a:schemeClr val="bg1"/>
                </a:solidFill>
              </a:rPr>
              <a:t>Policy Committee</a:t>
            </a:r>
            <a:endParaRPr lang="en-US" sz="1600" b="1" dirty="0">
              <a:solidFill>
                <a:schemeClr val="bg1"/>
              </a:solidFill>
            </a:endParaRPr>
          </a:p>
          <a:p>
            <a:pPr marL="0" lvl="0" indent="0">
              <a:buNone/>
            </a:pPr>
            <a:r>
              <a:rPr lang="en-US" sz="1600" b="1" dirty="0">
                <a:solidFill>
                  <a:schemeClr val="bg1"/>
                </a:solidFill>
              </a:rPr>
              <a:t>Topic 7D: </a:t>
            </a:r>
            <a:r>
              <a:rPr lang="en-US" sz="1600" b="1" dirty="0" smtClean="0">
                <a:solidFill>
                  <a:schemeClr val="bg1"/>
                </a:solidFill>
              </a:rPr>
              <a:t>Dedicated </a:t>
            </a:r>
            <a:r>
              <a:rPr lang="en-US" sz="1600" b="1" dirty="0">
                <a:solidFill>
                  <a:schemeClr val="bg1"/>
                </a:solidFill>
              </a:rPr>
              <a:t>Funding Programs to Maximize Conservation </a:t>
            </a:r>
            <a:r>
              <a:rPr lang="en-US" sz="1600" b="1" dirty="0" smtClean="0">
                <a:solidFill>
                  <a:schemeClr val="bg1"/>
                </a:solidFill>
              </a:rPr>
              <a:t>Outcomes</a:t>
            </a:r>
          </a:p>
          <a:p>
            <a:pPr marL="0" lvl="0" indent="0">
              <a:buNone/>
            </a:pPr>
            <a:r>
              <a:rPr lang="en-US" sz="1600" b="1" dirty="0" smtClean="0">
                <a:solidFill>
                  <a:schemeClr val="bg1"/>
                </a:solidFill>
              </a:rPr>
              <a:t>Topic 2X: Changes to Water Appropriation Priorities for Golf Courses</a:t>
            </a:r>
            <a:endParaRPr lang="en-US" sz="16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12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800" b="1" dirty="0" smtClean="0">
              <a:solidFill>
                <a:srgbClr val="FF0000"/>
              </a:solidFill>
            </a:endParaRPr>
          </a:p>
          <a:p>
            <a:pPr marL="517525" lvl="1" indent="0">
              <a:buNone/>
            </a:pPr>
            <a:endParaRPr lang="en-US" sz="800" dirty="0">
              <a:solidFill>
                <a:srgbClr val="FF0000"/>
              </a:solidFill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2134133"/>
            <a:ext cx="794485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US" sz="32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961781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131" y="228600"/>
            <a:ext cx="8534400" cy="1384995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4000" b="1" dirty="0">
                <a:solidFill>
                  <a:schemeClr val="bg1"/>
                </a:solidFill>
              </a:rPr>
              <a:t/>
            </a:r>
            <a:br>
              <a:rPr lang="en-US" sz="4000" b="1" dirty="0">
                <a:solidFill>
                  <a:schemeClr val="bg1"/>
                </a:solidFill>
              </a:rPr>
            </a:b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578" y="1143001"/>
            <a:ext cx="8794222" cy="2982355"/>
          </a:xfrm>
        </p:spPr>
        <p:txBody>
          <a:bodyPr/>
          <a:lstStyle/>
          <a:p>
            <a:pPr lvl="0"/>
            <a:endParaRPr lang="en-US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1200" dirty="0">
                <a:solidFill>
                  <a:schemeClr val="bg1"/>
                </a:solidFill>
              </a:rPr>
              <a:t>  </a:t>
            </a:r>
            <a:r>
              <a:rPr lang="en-US" sz="5400" b="1" dirty="0" smtClean="0">
                <a:solidFill>
                  <a:schemeClr val="bg1"/>
                </a:solidFill>
              </a:rPr>
              <a:t>Three categories:</a:t>
            </a:r>
            <a:endParaRPr lang="en-US" sz="54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1200" dirty="0">
                <a:solidFill>
                  <a:schemeClr val="bg1"/>
                </a:solidFill>
              </a:rPr>
              <a:t> </a:t>
            </a:r>
          </a:p>
          <a:p>
            <a:pPr marL="0" indent="0">
              <a:buNone/>
            </a:pPr>
            <a:r>
              <a:rPr lang="en-US" sz="1200" dirty="0">
                <a:solidFill>
                  <a:schemeClr val="bg1"/>
                </a:solidFill>
              </a:rPr>
              <a:t> </a:t>
            </a:r>
          </a:p>
          <a:p>
            <a:pPr marL="0" indent="0">
              <a:buNone/>
            </a:pPr>
            <a:r>
              <a:rPr lang="en-US" sz="1200" dirty="0">
                <a:solidFill>
                  <a:schemeClr val="bg1"/>
                </a:solidFill>
              </a:rPr>
              <a:t> </a:t>
            </a:r>
          </a:p>
          <a:p>
            <a:pPr marL="517525" lvl="1" indent="0">
              <a:buNone/>
            </a:pPr>
            <a:endParaRPr lang="en-US" sz="2400" b="1" dirty="0" smtClean="0">
              <a:solidFill>
                <a:schemeClr val="bg1"/>
              </a:solidFill>
            </a:endParaRPr>
          </a:p>
          <a:p>
            <a:pPr marL="517525" lvl="1" indent="0">
              <a:buNone/>
            </a:pPr>
            <a:endParaRPr lang="en-US" sz="1200" dirty="0" smtClean="0">
              <a:solidFill>
                <a:schemeClr val="bg1"/>
              </a:solidFill>
            </a:endParaRPr>
          </a:p>
          <a:p>
            <a:pPr marL="517525" lvl="1" indent="0">
              <a:buNone/>
            </a:pPr>
            <a:r>
              <a:rPr lang="en-US" sz="1200" dirty="0">
                <a:solidFill>
                  <a:schemeClr val="bg1"/>
                </a:solidFill>
              </a:rPr>
              <a:t> </a:t>
            </a:r>
          </a:p>
          <a:p>
            <a:pPr marL="517525" lvl="1" indent="0">
              <a:buNone/>
            </a:pPr>
            <a:endParaRPr lang="en-US" sz="12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73578" y="196869"/>
            <a:ext cx="8260822" cy="7335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sz="3600" b="1" dirty="0" smtClean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Process</a:t>
            </a:r>
            <a:endParaRPr lang="en-US" sz="3600" b="1" dirty="0">
              <a:solidFill>
                <a:schemeClr val="bg1"/>
              </a:solidFill>
              <a:latin typeface="+mj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9672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-00134_MS_Qwest_template_Segoe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99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White with Courier font for code slides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8D45093-9C65-46FB-9332-B88902DC522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Sample presentation slides (Blue with white cloud border design)</Template>
  <TotalTime>12246</TotalTime>
  <Words>933</Words>
  <Application>Microsoft Office PowerPoint</Application>
  <PresentationFormat>On-screen Show (4:3)</PresentationFormat>
  <Paragraphs>304</Paragraphs>
  <Slides>19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Courier New</vt:lpstr>
      <vt:lpstr>Times New Roman</vt:lpstr>
      <vt:lpstr>Wingdings</vt:lpstr>
      <vt:lpstr>7-00134_MS_Qwest_template_Segoe</vt:lpstr>
      <vt:lpstr>White with Courier font for code slides</vt:lpstr>
      <vt:lpstr>  </vt:lpstr>
      <vt:lpstr>  </vt:lpstr>
      <vt:lpstr>  </vt:lpstr>
      <vt:lpstr>  </vt:lpstr>
      <vt:lpstr>  </vt:lpstr>
      <vt:lpstr>  Director’s Report : Proposed Legislative Water Policy Topics for  2020</vt:lpstr>
      <vt:lpstr>  </vt:lpstr>
      <vt:lpstr>   Legislative Priorities</vt:lpstr>
      <vt:lpstr>  </vt:lpstr>
      <vt:lpstr>  Discussion and Next  Steps: Legislative Priorities</vt:lpstr>
      <vt:lpstr>  Discussion and Next  Steps: Legislative Priorities</vt:lpstr>
      <vt:lpstr>  Discussion and Next  Steps: Legislative Priorities</vt:lpstr>
      <vt:lpstr>  Discussion and Next  Steps: Legislative Priorities</vt:lpstr>
      <vt:lpstr>  </vt:lpstr>
      <vt:lpstr>  </vt:lpstr>
      <vt:lpstr>  </vt:lpstr>
      <vt:lpstr>  </vt:lpstr>
      <vt:lpstr>  </vt:lpstr>
      <vt:lpstr>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Minnesota’s  Legislative Water Commission</dc:title>
  <dc:creator>Barb Huberty</dc:creator>
  <cp:keywords/>
  <cp:lastModifiedBy>Kasey Gerkovich</cp:lastModifiedBy>
  <cp:revision>955</cp:revision>
  <cp:lastPrinted>2019-12-17T14:29:06Z</cp:lastPrinted>
  <dcterms:created xsi:type="dcterms:W3CDTF">2015-03-10T18:36:30Z</dcterms:created>
  <dcterms:modified xsi:type="dcterms:W3CDTF">2019-12-17T14:29:47Z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TC102867179990</vt:lpwstr>
  </property>
</Properties>
</file>