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0"/>
  </p:notesMasterIdLst>
  <p:handoutMasterIdLst>
    <p:handoutMasterId r:id="rId21"/>
  </p:handoutMasterIdLst>
  <p:sldIdLst>
    <p:sldId id="904" r:id="rId4"/>
    <p:sldId id="947" r:id="rId5"/>
    <p:sldId id="1061" r:id="rId6"/>
    <p:sldId id="1062" r:id="rId7"/>
    <p:sldId id="1063" r:id="rId8"/>
    <p:sldId id="1055" r:id="rId9"/>
    <p:sldId id="1056" r:id="rId10"/>
    <p:sldId id="1057" r:id="rId11"/>
    <p:sldId id="1058" r:id="rId12"/>
    <p:sldId id="1059" r:id="rId13"/>
    <p:sldId id="1064" r:id="rId14"/>
    <p:sldId id="1054" r:id="rId15"/>
    <p:sldId id="1032" r:id="rId16"/>
    <p:sldId id="1036" r:id="rId17"/>
    <p:sldId id="1030" r:id="rId18"/>
    <p:sldId id="976" r:id="rId1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385" autoAdjust="0"/>
    <p:restoredTop sz="77830" autoAdjust="0"/>
  </p:normalViewPr>
  <p:slideViewPr>
    <p:cSldViewPr>
      <p:cViewPr varScale="1">
        <p:scale>
          <a:sx n="86" d="100"/>
          <a:sy n="86" d="100"/>
        </p:scale>
        <p:origin x="18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47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31258-A360-4ACC-9661-2E29C56685C1}" type="datetimeFigureOut">
              <a:rPr lang="en-US" smtClean="0"/>
              <a:t>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5527E-8EAE-45E6-B359-CC2596746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48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CA30-2ED5-41C4-A072-F195EC56C9D7}" type="datetimeFigureOut">
              <a:rPr lang="en-US" smtClean="0"/>
              <a:t>1/10/2020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7E218-9473-4E4E-BA13-22C19D9987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05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4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4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11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22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38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62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714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31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86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footer_graphic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5435827"/>
            <a:ext cx="9144000" cy="142058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tp://ftp.commissions.leg.state.mn.us/pub/lw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rive.google.com/open?id=1fJRbtthWFKc4bOClv-tcflHUJbcmP4X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2197525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LCC </a:t>
            </a:r>
            <a:r>
              <a:rPr lang="en-US" sz="4000" b="1" dirty="0" smtClean="0">
                <a:solidFill>
                  <a:schemeClr val="bg1"/>
                </a:solidFill>
              </a:rPr>
              <a:t>Subcommittee </a:t>
            </a:r>
            <a:r>
              <a:rPr lang="en-US" sz="4000" b="1" dirty="0" smtClean="0">
                <a:solidFill>
                  <a:schemeClr val="bg1"/>
                </a:solidFill>
              </a:rPr>
              <a:t>on Minnesota Water Policy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160050"/>
            <a:ext cx="7924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cs typeface="Arial" pitchFamily="34" charset="0"/>
              </a:rPr>
              <a:t>January 15, 2020 @ 12:30 pm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Co-chairs</a:t>
            </a:r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Senator </a:t>
            </a: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Bill Weber *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Representative Peter Fischer </a:t>
            </a:r>
          </a:p>
        </p:txBody>
      </p:sp>
    </p:spTree>
    <p:extLst>
      <p:ext uri="{BB962C8B-B14F-4D97-AF65-F5344CB8AC3E}">
        <p14:creationId xmlns:p14="http://schemas.microsoft.com/office/powerpoint/2010/main" val="1334146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Group 3:</a:t>
            </a:r>
            <a:r>
              <a:rPr lang="en-US" sz="3200" b="1" dirty="0" smtClean="0">
                <a:solidFill>
                  <a:schemeClr val="bg1"/>
                </a:solidFill>
              </a:rPr>
              <a:t>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4764381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Topics that are new this session: Draft bills prepared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Issue </a:t>
            </a:r>
            <a:r>
              <a:rPr lang="en-US" sz="2800" b="1" dirty="0">
                <a:solidFill>
                  <a:schemeClr val="bg1"/>
                </a:solidFill>
              </a:rPr>
              <a:t>4A: Keeping Water on the Land-Quantifying Water Storage and Retention: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Issue 4C: Encourage and Funding Research and Outreach that Promotes Precision Agriculture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Issue 2X: Changes to the Water Appropriation Priorities for Golf </a:t>
            </a:r>
            <a:r>
              <a:rPr lang="en-US" sz="2800" b="1" dirty="0" smtClean="0">
                <a:solidFill>
                  <a:schemeClr val="bg1"/>
                </a:solidFill>
              </a:rPr>
              <a:t>Courses</a:t>
            </a:r>
          </a:p>
          <a:p>
            <a:pPr marL="0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6512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756207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 smtClean="0">
                <a:solidFill>
                  <a:schemeClr val="bg1"/>
                </a:solidFill>
              </a:rPr>
              <a:t>Need </a:t>
            </a:r>
            <a:r>
              <a:rPr lang="en-US" sz="1800" b="1" dirty="0">
                <a:solidFill>
                  <a:schemeClr val="bg1"/>
                </a:solidFill>
              </a:rPr>
              <a:t>for an Emerging Contaminants Monitoring Program?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Policy regarding support of increases to the Ag BMP Loan Program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Policy to encourage, or to ban, enhanced groundwater recharge?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Policy on buffer compensation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Disposable wipes: Is policy on labeling or banning non- disposable wipes needed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Organic Composting and PFAS in food packaging, Is there needed policy?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Generic </a:t>
            </a:r>
            <a:r>
              <a:rPr lang="en-US" sz="1800" b="1" dirty="0" smtClean="0">
                <a:solidFill>
                  <a:schemeClr val="bg1"/>
                </a:solidFill>
              </a:rPr>
              <a:t>EIS: </a:t>
            </a:r>
            <a:r>
              <a:rPr lang="en-US" sz="1800" b="1" dirty="0">
                <a:solidFill>
                  <a:schemeClr val="bg1"/>
                </a:solidFill>
              </a:rPr>
              <a:t>Are there issues that should require their use?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Emerging </a:t>
            </a:r>
            <a:r>
              <a:rPr lang="en-US" sz="1800" b="1" dirty="0" smtClean="0">
                <a:solidFill>
                  <a:schemeClr val="bg1"/>
                </a:solidFill>
              </a:rPr>
              <a:t>contaminants-State policy </a:t>
            </a:r>
            <a:r>
              <a:rPr lang="en-US" sz="1800" b="1" dirty="0">
                <a:solidFill>
                  <a:schemeClr val="bg1"/>
                </a:solidFill>
              </a:rPr>
              <a:t>and a Program needed?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Is storm water retention degrading groundwater quality?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Can we reach consensus using appropriate models for BMP prioritization?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Beach Health- Should there be a state monitoring program?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Should the water appropriation priority for golf courses be amended?</a:t>
            </a:r>
          </a:p>
          <a:p>
            <a:pPr lvl="0" hangingPunct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Is policy needed to address changes to WOTUS?</a:t>
            </a:r>
          </a:p>
          <a:p>
            <a:pPr lvl="0" hangingPunct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Is a program needed to ensure water safety for private well owners? </a:t>
            </a:r>
          </a:p>
          <a:p>
            <a:pPr lvl="0" hangingPunct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Water Train Issue: is legislation needed?</a:t>
            </a:r>
          </a:p>
          <a:p>
            <a:pPr lvl="0" hangingPunct="0"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Water quality trading: Need for state policy on third party brokers</a:t>
            </a:r>
            <a:r>
              <a:rPr lang="en-US" sz="1800" b="1" dirty="0" smtClean="0">
                <a:solidFill>
                  <a:schemeClr val="bg1"/>
                </a:solidFill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 Issue 2X: 1989 Groundwater Act: Review and Revise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50" b="1" dirty="0">
                <a:solidFill>
                  <a:schemeClr val="bg1"/>
                </a:solidFill>
              </a:rPr>
              <a:t> </a:t>
            </a:r>
          </a:p>
          <a:p>
            <a:pPr lvl="0" hangingPunct="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100" dirty="0"/>
              <a:t> </a:t>
            </a:r>
          </a:p>
          <a:p>
            <a:pPr marL="0" indent="0">
              <a:buNone/>
            </a:pPr>
            <a:r>
              <a:rPr lang="en-US" sz="1100" dirty="0"/>
              <a:t> </a:t>
            </a:r>
          </a:p>
          <a:p>
            <a:pPr marL="0" indent="0">
              <a:buNone/>
            </a:pPr>
            <a:r>
              <a:rPr lang="en-US" sz="1100" dirty="0"/>
              <a:t> </a:t>
            </a:r>
          </a:p>
          <a:p>
            <a:pPr marL="517525" lvl="1" indent="0">
              <a:buNone/>
            </a:pPr>
            <a:endParaRPr lang="en-US" sz="11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100" dirty="0" smtClean="0"/>
          </a:p>
          <a:p>
            <a:pPr marL="517525" lvl="1" indent="0">
              <a:buNone/>
            </a:pPr>
            <a:r>
              <a:rPr lang="en-US" sz="1100" dirty="0"/>
              <a:t> </a:t>
            </a:r>
          </a:p>
          <a:p>
            <a:pPr marL="517525" lvl="1" indent="0">
              <a:buNone/>
            </a:pPr>
            <a:endParaRPr lang="en-US" sz="11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</a:rPr>
              <a:t>Additional Legislative Topics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3800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097054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dirty="0" smtClean="0">
                <a:solidFill>
                  <a:schemeClr val="bg1"/>
                </a:solidFill>
              </a:rPr>
              <a:t> Water-quality </a:t>
            </a:r>
            <a:r>
              <a:rPr lang="en-US" sz="4000" b="1" dirty="0">
                <a:solidFill>
                  <a:schemeClr val="bg1"/>
                </a:solidFill>
              </a:rPr>
              <a:t>standards review and revision and permit </a:t>
            </a:r>
            <a:r>
              <a:rPr lang="en-US" sz="4000" b="1" dirty="0" smtClean="0">
                <a:solidFill>
                  <a:schemeClr val="bg1"/>
                </a:solidFill>
              </a:rPr>
              <a:t>process (Catherine </a:t>
            </a:r>
            <a:r>
              <a:rPr lang="en-US" sz="4000" b="1" dirty="0">
                <a:solidFill>
                  <a:schemeClr val="bg1"/>
                </a:solidFill>
              </a:rPr>
              <a:t>Neuschler,  </a:t>
            </a:r>
            <a:r>
              <a:rPr lang="en-US" sz="4000" b="1" dirty="0" smtClean="0">
                <a:solidFill>
                  <a:schemeClr val="bg1"/>
                </a:solidFill>
              </a:rPr>
              <a:t>MPCA) </a:t>
            </a:r>
            <a:endParaRPr lang="en-US" sz="4000" b="1" dirty="0">
              <a:solidFill>
                <a:schemeClr val="bg1"/>
              </a:solidFill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sz="4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546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47" y="1447800"/>
            <a:ext cx="8782832" cy="6146298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bg1"/>
                </a:solidFill>
              </a:rPr>
              <a:t>Soil and Water Conservation District, Exploring </a:t>
            </a:r>
            <a:r>
              <a:rPr lang="en-US" b="1" dirty="0" smtClean="0">
                <a:solidFill>
                  <a:schemeClr val="bg1"/>
                </a:solidFill>
              </a:rPr>
              <a:t>Solutions for Long-Term Funding</a:t>
            </a:r>
          </a:p>
          <a:p>
            <a:pPr marL="0" indent="0" algn="ctr" eaLnBrk="0" hangingPunc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(Sheila </a:t>
            </a:r>
            <a:r>
              <a:rPr lang="en-US" b="1" dirty="0">
                <a:solidFill>
                  <a:schemeClr val="bg1"/>
                </a:solidFill>
              </a:rPr>
              <a:t>Vanney, Leanne Buck; Minnesota Assoc., Soil &amp; Water Conservation </a:t>
            </a:r>
            <a:r>
              <a:rPr lang="en-US" b="1" dirty="0" smtClean="0">
                <a:solidFill>
                  <a:schemeClr val="bg1"/>
                </a:solidFill>
              </a:rPr>
              <a:t>Districts)</a:t>
            </a:r>
            <a:endParaRPr lang="en-US" b="1" dirty="0">
              <a:solidFill>
                <a:schemeClr val="bg1"/>
              </a:solidFill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942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7485126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hangingPunct="0"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chemeClr val="bg1"/>
                </a:solidFill>
              </a:rPr>
              <a:t>Environmental Review, Assessment and Petition Process: Randall Doneen-DNR, EQB Staff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 minutes)</a:t>
            </a: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8394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48177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Next meeting?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Water Safety for private wells (MDH, USGS)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Nitrate analysis in groundwater </a:t>
            </a:r>
            <a:endParaRPr lang="en-US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Thanks!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Announcements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869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271391"/>
          </a:xfrm>
        </p:spPr>
        <p:txBody>
          <a:bodyPr/>
          <a:lstStyle/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Thanks</a:t>
            </a:r>
            <a:endParaRPr lang="en-US" sz="3600" b="1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691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826431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53400" cy="465819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Call to Order</a:t>
            </a:r>
            <a:endParaRPr lang="en-US" sz="2400" b="1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Approve minutes</a:t>
            </a:r>
            <a:r>
              <a:rPr lang="en-US" sz="2400" b="1" dirty="0">
                <a:solidFill>
                  <a:schemeClr val="bg1"/>
                </a:solidFill>
                <a:cs typeface="Calibri" panose="020F0502020204030204" pitchFamily="34" charset="0"/>
              </a:rPr>
              <a:t>: </a:t>
            </a:r>
            <a:r>
              <a:rPr lang="en-US" sz="2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December 18</a:t>
            </a:r>
          </a:p>
          <a:p>
            <a:pPr lvl="0" eaLnBrk="0" hangingPunct="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Director’s </a:t>
            </a:r>
            <a:r>
              <a:rPr lang="en-US" sz="2400" b="1" dirty="0">
                <a:solidFill>
                  <a:schemeClr val="bg1"/>
                </a:solidFill>
              </a:rPr>
              <a:t>Report: </a:t>
            </a:r>
            <a:r>
              <a:rPr lang="en-US" sz="2400" b="1" dirty="0" smtClean="0">
                <a:solidFill>
                  <a:schemeClr val="bg1"/>
                </a:solidFill>
              </a:rPr>
              <a:t>Committee Priorities: Jim Stark</a:t>
            </a:r>
            <a:endParaRPr lang="en-US" sz="2400" b="1" dirty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</a:rPr>
              <a:t>Water-quality standards review and revision and permit process- Catherine Neuschler, 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MPCA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</a:rPr>
              <a:t>Soil and Water Conservation District, Exploring Options for Long-Term Funding: Sheila Vanney, Leanne Buck; Minnesota </a:t>
            </a:r>
            <a:r>
              <a:rPr lang="en-US" sz="2400" b="1" dirty="0" smtClean="0">
                <a:solidFill>
                  <a:schemeClr val="bg1"/>
                </a:solidFill>
              </a:rPr>
              <a:t>Assoc., Soil </a:t>
            </a:r>
            <a:r>
              <a:rPr lang="en-US" sz="2400" b="1" dirty="0">
                <a:solidFill>
                  <a:schemeClr val="bg1"/>
                </a:solidFill>
              </a:rPr>
              <a:t>&amp; Water Conservation Districts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</a:rPr>
              <a:t>Environmental Review, Assessment and Petition Process: Randall </a:t>
            </a:r>
            <a:r>
              <a:rPr lang="en-US" sz="2400" b="1" dirty="0" smtClean="0">
                <a:solidFill>
                  <a:schemeClr val="bg1"/>
                </a:solidFill>
              </a:rPr>
              <a:t>Doneen-DNR</a:t>
            </a:r>
            <a:r>
              <a:rPr lang="en-US" sz="2400" b="1" dirty="0">
                <a:solidFill>
                  <a:schemeClr val="bg1"/>
                </a:solidFill>
              </a:rPr>
              <a:t>, EQB Staff</a:t>
            </a:r>
          </a:p>
          <a:p>
            <a:pPr lvl="0" eaLnBrk="0" hangingPunct="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</a:rPr>
              <a:t>Adjourn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b="1" i="1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900" b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Agenda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43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38944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Director’s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Report: Subcommittee Legislative Priorities ~ Jim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</a:p>
          <a:p>
            <a:pPr marL="0" lvl="0" indent="0" hangingPunct="0"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(30 Minutes)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043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886397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  Director’s Report :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Proposed Legislative Water Policy Topics for  2020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609" y="1676400"/>
            <a:ext cx="7716253" cy="448122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Legislative topics– Based on member suggestions, input from constituents, and stakeholders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Topics have been prioritized and refined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These represent most important needs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Described during past meetings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Today: Request direction on bills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</a:rPr>
              <a:t>Next steps: Introductions and hearings or informational meetings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32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271391"/>
          </a:xfrm>
        </p:spPr>
        <p:txBody>
          <a:bodyPr/>
          <a:lstStyle/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Details</a:t>
            </a:r>
            <a:endParaRPr lang="en-US" sz="3600" b="1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52993"/>
            <a:ext cx="7467600" cy="5082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Summary handout </a:t>
            </a:r>
          </a:p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Detailed position papers are available:</a:t>
            </a: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</a:pPr>
            <a:endParaRPr lang="en-US" sz="2400" b="1" dirty="0" smtClean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FTP </a:t>
            </a: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site:</a:t>
            </a:r>
          </a:p>
          <a:p>
            <a:pPr marL="4572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57150">
              <a:lnSpc>
                <a:spcPct val="115000"/>
              </a:lnSpc>
            </a:pPr>
            <a:r>
              <a:rPr lang="en-US" sz="2400" b="1" u="sng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ftp://ftp.commissions.leg.state.mn.us/pub/lwc</a:t>
            </a:r>
            <a:endParaRPr lang="en-US" sz="24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57150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-57150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Google doc site:</a:t>
            </a:r>
          </a:p>
          <a:p>
            <a:pPr indent="-57150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u="sng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https://drive.google.com/open?id=1fJRbtthWFKc4bOClv-tcflHUJbcmP4XI</a:t>
            </a:r>
            <a:endParaRPr lang="en-US" sz="24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45734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5029069"/>
          </a:xfrm>
        </p:spPr>
        <p:txBody>
          <a:bodyPr/>
          <a:lstStyle/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1A: </a:t>
            </a:r>
            <a:r>
              <a:rPr lang="en-US" sz="1600" b="1" dirty="0" smtClean="0">
                <a:solidFill>
                  <a:schemeClr val="bg1"/>
                </a:solidFill>
              </a:rPr>
              <a:t>Water-Quality </a:t>
            </a:r>
            <a:r>
              <a:rPr lang="en-US" sz="1600" b="1" dirty="0">
                <a:solidFill>
                  <a:schemeClr val="bg1"/>
                </a:solidFill>
              </a:rPr>
              <a:t>Standards Review and Revision Process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1B:  </a:t>
            </a:r>
            <a:r>
              <a:rPr lang="en-US" sz="1600" b="1" dirty="0" smtClean="0">
                <a:solidFill>
                  <a:schemeClr val="bg1"/>
                </a:solidFill>
              </a:rPr>
              <a:t>Simplifying </a:t>
            </a:r>
            <a:r>
              <a:rPr lang="en-US" sz="1600" b="1" dirty="0">
                <a:solidFill>
                  <a:schemeClr val="bg1"/>
                </a:solidFill>
              </a:rPr>
              <a:t>the Irrigation Water appropriation process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1C: </a:t>
            </a:r>
            <a:r>
              <a:rPr lang="en-US" sz="1600" b="1" dirty="0" smtClean="0">
                <a:solidFill>
                  <a:schemeClr val="bg1"/>
                </a:solidFill>
              </a:rPr>
              <a:t>Assumption </a:t>
            </a:r>
            <a:r>
              <a:rPr lang="en-US" sz="1600" b="1" dirty="0">
                <a:solidFill>
                  <a:schemeClr val="bg1"/>
                </a:solidFill>
              </a:rPr>
              <a:t>of Federal Wetlands Permits (Section 404)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1X:  </a:t>
            </a:r>
            <a:r>
              <a:rPr lang="en-US" sz="1600" b="1" dirty="0" smtClean="0">
                <a:solidFill>
                  <a:schemeClr val="bg1"/>
                </a:solidFill>
              </a:rPr>
              <a:t>Address </a:t>
            </a:r>
            <a:r>
              <a:rPr lang="en-US" sz="1600" b="1" dirty="0">
                <a:solidFill>
                  <a:schemeClr val="bg1"/>
                </a:solidFill>
              </a:rPr>
              <a:t>Soil and Water Conservation District Funding: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2A: </a:t>
            </a:r>
            <a:r>
              <a:rPr lang="en-US" sz="1600" b="1" dirty="0" smtClean="0">
                <a:solidFill>
                  <a:schemeClr val="bg1"/>
                </a:solidFill>
              </a:rPr>
              <a:t>Prioritizing </a:t>
            </a:r>
            <a:r>
              <a:rPr lang="en-US" sz="1600" b="1" dirty="0">
                <a:solidFill>
                  <a:schemeClr val="bg1"/>
                </a:solidFill>
              </a:rPr>
              <a:t>Outcomes for Clean Water Programs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2C: </a:t>
            </a:r>
            <a:r>
              <a:rPr lang="en-US" sz="1600" b="1" dirty="0" smtClean="0">
                <a:solidFill>
                  <a:schemeClr val="bg1"/>
                </a:solidFill>
              </a:rPr>
              <a:t> Incentives </a:t>
            </a:r>
            <a:r>
              <a:rPr lang="en-US" sz="1600" b="1" dirty="0">
                <a:solidFill>
                  <a:schemeClr val="bg1"/>
                </a:solidFill>
              </a:rPr>
              <a:t>for Healthy Soil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3A: 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Prioritizing our Environmental Spending: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3D: </a:t>
            </a:r>
            <a:r>
              <a:rPr lang="en-US" sz="1600" b="1" dirty="0" smtClean="0">
                <a:solidFill>
                  <a:schemeClr val="bg1"/>
                </a:solidFill>
              </a:rPr>
              <a:t>Safe </a:t>
            </a:r>
            <a:r>
              <a:rPr lang="en-US" sz="1600" b="1" dirty="0">
                <a:solidFill>
                  <a:schemeClr val="bg1"/>
                </a:solidFill>
              </a:rPr>
              <a:t>and Sustainable Drinking Water for the future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4A </a:t>
            </a:r>
            <a:r>
              <a:rPr lang="en-US" sz="1600" b="1" dirty="0" smtClean="0">
                <a:solidFill>
                  <a:schemeClr val="bg1"/>
                </a:solidFill>
              </a:rPr>
              <a:t>Keeping </a:t>
            </a:r>
            <a:r>
              <a:rPr lang="en-US" sz="1600" b="1" dirty="0">
                <a:solidFill>
                  <a:schemeClr val="bg1"/>
                </a:solidFill>
              </a:rPr>
              <a:t>Water on the </a:t>
            </a:r>
            <a:r>
              <a:rPr lang="en-US" sz="1600" b="1" dirty="0" smtClean="0">
                <a:solidFill>
                  <a:schemeClr val="bg1"/>
                </a:solidFill>
              </a:rPr>
              <a:t>Land-Water </a:t>
            </a:r>
            <a:r>
              <a:rPr lang="en-US" sz="1600" b="1" dirty="0">
                <a:solidFill>
                  <a:schemeClr val="bg1"/>
                </a:solidFill>
              </a:rPr>
              <a:t>Storage and Flood </a:t>
            </a:r>
            <a:r>
              <a:rPr lang="en-US" sz="1600" b="1" dirty="0" smtClean="0">
                <a:solidFill>
                  <a:schemeClr val="bg1"/>
                </a:solidFill>
              </a:rPr>
              <a:t>Retention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4C: </a:t>
            </a:r>
            <a:r>
              <a:rPr lang="en-US" sz="1600" b="1" dirty="0" smtClean="0">
                <a:solidFill>
                  <a:schemeClr val="bg1"/>
                </a:solidFill>
              </a:rPr>
              <a:t>Research </a:t>
            </a:r>
            <a:r>
              <a:rPr lang="en-US" sz="1600" b="1" dirty="0">
                <a:solidFill>
                  <a:schemeClr val="bg1"/>
                </a:solidFill>
              </a:rPr>
              <a:t>and outreach that promotes precision agriculture.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5D: </a:t>
            </a:r>
            <a:r>
              <a:rPr lang="en-US" sz="1600" b="1" dirty="0" smtClean="0">
                <a:solidFill>
                  <a:schemeClr val="bg1"/>
                </a:solidFill>
              </a:rPr>
              <a:t>Reduce </a:t>
            </a:r>
            <a:r>
              <a:rPr lang="en-US" sz="1600" b="1" dirty="0">
                <a:solidFill>
                  <a:schemeClr val="bg1"/>
                </a:solidFill>
              </a:rPr>
              <a:t>the over-use of salt: protect our lakes, rivers and groundwater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5E: </a:t>
            </a:r>
            <a:r>
              <a:rPr lang="en-US" sz="1600" b="1" dirty="0" smtClean="0">
                <a:solidFill>
                  <a:schemeClr val="bg1"/>
                </a:solidFill>
              </a:rPr>
              <a:t> Encourage </a:t>
            </a:r>
            <a:r>
              <a:rPr lang="en-US" sz="1600" b="1" dirty="0">
                <a:solidFill>
                  <a:schemeClr val="bg1"/>
                </a:solidFill>
              </a:rPr>
              <a:t>efficient wastewater and storm water technology and </a:t>
            </a:r>
            <a:r>
              <a:rPr lang="en-US" sz="1600" b="1" dirty="0" smtClean="0">
                <a:solidFill>
                  <a:schemeClr val="bg1"/>
                </a:solidFill>
              </a:rPr>
              <a:t>treatment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6C: </a:t>
            </a:r>
            <a:r>
              <a:rPr lang="en-US" sz="1600" b="1" dirty="0" smtClean="0">
                <a:solidFill>
                  <a:schemeClr val="bg1"/>
                </a:solidFill>
              </a:rPr>
              <a:t>Improve </a:t>
            </a:r>
            <a:r>
              <a:rPr lang="en-US" sz="1600" b="1" dirty="0">
                <a:solidFill>
                  <a:schemeClr val="bg1"/>
                </a:solidFill>
              </a:rPr>
              <a:t>Minnesota’s Water Infrastructure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7A:  Creation of a Department of Water </a:t>
            </a:r>
            <a:r>
              <a:rPr lang="en-US" sz="1600" b="1" dirty="0" smtClean="0">
                <a:solidFill>
                  <a:schemeClr val="bg1"/>
                </a:solidFill>
              </a:rPr>
              <a:t>Resources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</a:t>
            </a:r>
            <a:r>
              <a:rPr lang="en-US" sz="1600" b="1" dirty="0" smtClean="0">
                <a:solidFill>
                  <a:schemeClr val="bg1"/>
                </a:solidFill>
              </a:rPr>
              <a:t>7B: Changing the structure of </a:t>
            </a:r>
            <a:r>
              <a:rPr lang="en-US" sz="1600" b="1" dirty="0">
                <a:solidFill>
                  <a:schemeClr val="bg1"/>
                </a:solidFill>
              </a:rPr>
              <a:t>the Clean Water Council, </a:t>
            </a:r>
            <a:r>
              <a:rPr lang="en-US" sz="1600" b="1" dirty="0" smtClean="0">
                <a:solidFill>
                  <a:schemeClr val="bg1"/>
                </a:solidFill>
              </a:rPr>
              <a:t>LCC </a:t>
            </a:r>
            <a:r>
              <a:rPr lang="en-US" sz="1600" b="1" dirty="0">
                <a:solidFill>
                  <a:schemeClr val="bg1"/>
                </a:solidFill>
              </a:rPr>
              <a:t>Water </a:t>
            </a:r>
            <a:r>
              <a:rPr lang="en-US" sz="1600" b="1" dirty="0" smtClean="0">
                <a:solidFill>
                  <a:schemeClr val="bg1"/>
                </a:solidFill>
              </a:rPr>
              <a:t>Policy Committee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7D: </a:t>
            </a:r>
            <a:r>
              <a:rPr lang="en-US" sz="1600" b="1" dirty="0" smtClean="0">
                <a:solidFill>
                  <a:schemeClr val="bg1"/>
                </a:solidFill>
              </a:rPr>
              <a:t>Dedicated </a:t>
            </a:r>
            <a:r>
              <a:rPr lang="en-US" sz="1600" b="1" dirty="0">
                <a:solidFill>
                  <a:schemeClr val="bg1"/>
                </a:solidFill>
              </a:rPr>
              <a:t>Funding Programs to Maximize Conservation </a:t>
            </a:r>
            <a:r>
              <a:rPr lang="en-US" sz="1600" b="1" dirty="0" smtClean="0">
                <a:solidFill>
                  <a:schemeClr val="bg1"/>
                </a:solidFill>
              </a:rPr>
              <a:t>Outcomes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2X: Changes to Water Appropriation Priorities for Golf Courses</a:t>
            </a:r>
            <a:endParaRPr lang="en-US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990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982355"/>
          </a:xfrm>
        </p:spPr>
        <p:txBody>
          <a:bodyPr/>
          <a:lstStyle/>
          <a:p>
            <a:pPr marL="0" lv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  <a:r>
              <a:rPr lang="en-US" sz="5400" b="1" dirty="0" smtClean="0">
                <a:solidFill>
                  <a:schemeClr val="bg1"/>
                </a:solidFill>
              </a:rPr>
              <a:t>Three categories</a:t>
            </a:r>
            <a:endParaRPr lang="en-US" sz="5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591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Process</a:t>
            </a:r>
            <a:endParaRPr lang="en-US" sz="28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0908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Group 1:</a:t>
            </a:r>
            <a:r>
              <a:rPr lang="en-US" sz="3200" b="1" dirty="0" smtClean="0">
                <a:solidFill>
                  <a:schemeClr val="bg1"/>
                </a:solidFill>
              </a:rPr>
              <a:t>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62870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Similar to bills </a:t>
            </a:r>
            <a:r>
              <a:rPr lang="en-US" sz="3600" b="1" dirty="0">
                <a:solidFill>
                  <a:schemeClr val="bg1"/>
                </a:solidFill>
              </a:rPr>
              <a:t>introduced in </a:t>
            </a:r>
            <a:r>
              <a:rPr lang="en-US" sz="3600" b="1" dirty="0" smtClean="0">
                <a:solidFill>
                  <a:schemeClr val="bg1"/>
                </a:solidFill>
              </a:rPr>
              <a:t>2019– Draft bills prepared</a:t>
            </a:r>
            <a:endParaRPr lang="en-US" sz="2400" b="1" u="sng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2C: Provide Incentives for Healthy Soil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3D: Ensuring Safe and Sustainable Drinking </a:t>
            </a:r>
            <a:r>
              <a:rPr lang="en-US" sz="2400" b="1" dirty="0" smtClean="0">
                <a:solidFill>
                  <a:schemeClr val="bg1"/>
                </a:solidFill>
              </a:rPr>
              <a:t>Water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Issue </a:t>
            </a:r>
            <a:r>
              <a:rPr lang="en-US" sz="2400" b="1" dirty="0">
                <a:solidFill>
                  <a:schemeClr val="bg1"/>
                </a:solidFill>
              </a:rPr>
              <a:t>5D: Reduce the over-use of salt to protect </a:t>
            </a:r>
            <a:r>
              <a:rPr lang="en-US" sz="2400" b="1" dirty="0" smtClean="0">
                <a:solidFill>
                  <a:schemeClr val="bg1"/>
                </a:solidFill>
              </a:rPr>
              <a:t>water</a:t>
            </a:r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5Eand 6B: Encourage efficient wastewater and storm-water technology and treatment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6C: Legislative </a:t>
            </a:r>
            <a:r>
              <a:rPr lang="en-US" sz="2400" b="1" dirty="0" smtClean="0">
                <a:solidFill>
                  <a:schemeClr val="bg1"/>
                </a:solidFill>
              </a:rPr>
              <a:t>support </a:t>
            </a:r>
            <a:r>
              <a:rPr lang="en-US" sz="2400" b="1" dirty="0">
                <a:solidFill>
                  <a:schemeClr val="bg1"/>
                </a:solidFill>
              </a:rPr>
              <a:t>to Improve Minnesota’s Drinking Water Infrastructure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672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Group 2: </a:t>
            </a:r>
            <a:r>
              <a:rPr lang="en-US" sz="3200" b="1" dirty="0" smtClean="0">
                <a:solidFill>
                  <a:schemeClr val="bg1"/>
                </a:solidFill>
              </a:rPr>
              <a:t>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4585871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Topics that need informational meetings to </a:t>
            </a:r>
            <a:r>
              <a:rPr lang="en-US" sz="2400" b="1" dirty="0">
                <a:solidFill>
                  <a:schemeClr val="bg1"/>
                </a:solidFill>
              </a:rPr>
              <a:t>determine </a:t>
            </a:r>
            <a:r>
              <a:rPr lang="en-US" sz="2400" b="1" dirty="0" smtClean="0">
                <a:solidFill>
                  <a:schemeClr val="bg1"/>
                </a:solidFill>
              </a:rPr>
              <a:t>next </a:t>
            </a:r>
            <a:r>
              <a:rPr lang="en-US" sz="2400" b="1" dirty="0">
                <a:solidFill>
                  <a:schemeClr val="bg1"/>
                </a:solidFill>
              </a:rPr>
              <a:t>steps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Issue </a:t>
            </a:r>
            <a:r>
              <a:rPr lang="en-US" sz="2000" b="1" dirty="0">
                <a:solidFill>
                  <a:schemeClr val="bg1"/>
                </a:solidFill>
              </a:rPr>
              <a:t>1A: Simplifying the Water-Quality Standards </a:t>
            </a:r>
            <a:r>
              <a:rPr lang="en-US" sz="2000" b="1" dirty="0" smtClean="0">
                <a:solidFill>
                  <a:schemeClr val="bg1"/>
                </a:solidFill>
              </a:rPr>
              <a:t>Process</a:t>
            </a:r>
            <a:endParaRPr lang="en-US" sz="2000" b="1" dirty="0">
              <a:solidFill>
                <a:schemeClr val="bg1"/>
              </a:solidFill>
            </a:endParaRPr>
          </a:p>
          <a:p>
            <a:pPr marL="0" indent="0" hangingPunc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1X:  Addressing Soil and Water Conservation District Funding</a:t>
            </a:r>
          </a:p>
          <a:p>
            <a:pPr marL="0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Issue 1B: Simplifying the Irrigation Water Appropriation Process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Issue 1C: State Assumption of Federal Wetlands Permit Responsibilities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Issue 7A: Creation of a Department of Water Resources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Issue 7B: Change the structure and Function of the Clean Water Council and the LCC Subcommittee on Water Policy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Issue 7D: Leveraging Dedicated Funding Programs to Maximize Conservation Outcomes: </a:t>
            </a:r>
          </a:p>
          <a:p>
            <a:pPr marL="0" indent="0" hangingPunct="0">
              <a:buNone/>
            </a:pPr>
            <a:r>
              <a:rPr lang="en-US" sz="2000" dirty="0">
                <a:solidFill>
                  <a:schemeClr val="bg1"/>
                </a:solidFill>
              </a:rPr>
              <a:t>Issue 2A: Prioritizing Outcomes for Clean Water Programs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Issue 3A: Preparing for an Uncertain </a:t>
            </a:r>
            <a:r>
              <a:rPr lang="en-US" sz="2000" dirty="0" smtClean="0">
                <a:solidFill>
                  <a:schemeClr val="bg1"/>
                </a:solidFill>
              </a:rPr>
              <a:t>Future</a:t>
            </a: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4966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D45093-9C65-46FB-9332-B88902DC5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(Blue with white cloud border design)</Template>
  <TotalTime>12378</TotalTime>
  <Words>761</Words>
  <Application>Microsoft Office PowerPoint</Application>
  <PresentationFormat>On-screen Show (4:3)</PresentationFormat>
  <Paragraphs>250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Wingdings</vt:lpstr>
      <vt:lpstr>7-00134_MS_Qwest_template_Segoe</vt:lpstr>
      <vt:lpstr>White with Courier font for code slides</vt:lpstr>
      <vt:lpstr>  </vt:lpstr>
      <vt:lpstr>  </vt:lpstr>
      <vt:lpstr>  </vt:lpstr>
      <vt:lpstr>  Director’s Report : Proposed Legislative Water Policy Topics for  2020</vt:lpstr>
      <vt:lpstr>  </vt:lpstr>
      <vt:lpstr>   Legislative Priorities</vt:lpstr>
      <vt:lpstr>  </vt:lpstr>
      <vt:lpstr>  Group 1: Legislative Priorities</vt:lpstr>
      <vt:lpstr>  Group 2: Legislative Priorities</vt:lpstr>
      <vt:lpstr>  Group 3: Legislative Priorities</vt:lpstr>
      <vt:lpstr>  </vt:lpstr>
      <vt:lpstr> 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Minnesota’s  Legislative Water Commission</dc:title>
  <dc:creator>Barb Huberty</dc:creator>
  <cp:keywords/>
  <cp:lastModifiedBy>Kasey Gerkovich</cp:lastModifiedBy>
  <cp:revision>963</cp:revision>
  <cp:lastPrinted>2019-05-30T18:45:00Z</cp:lastPrinted>
  <dcterms:created xsi:type="dcterms:W3CDTF">2015-03-10T18:36:30Z</dcterms:created>
  <dcterms:modified xsi:type="dcterms:W3CDTF">2020-01-10T14:19:25Z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