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2" r:id="rId5"/>
  </p:sldMasterIdLst>
  <p:notesMasterIdLst>
    <p:notesMasterId r:id="rId27"/>
  </p:notesMasterIdLst>
  <p:handoutMasterIdLst>
    <p:handoutMasterId r:id="rId28"/>
  </p:handoutMasterIdLst>
  <p:sldIdLst>
    <p:sldId id="259" r:id="rId6"/>
    <p:sldId id="293" r:id="rId7"/>
    <p:sldId id="294" r:id="rId8"/>
    <p:sldId id="295" r:id="rId9"/>
    <p:sldId id="298" r:id="rId10"/>
    <p:sldId id="296" r:id="rId11"/>
    <p:sldId id="299" r:id="rId12"/>
    <p:sldId id="270" r:id="rId13"/>
    <p:sldId id="291" r:id="rId14"/>
    <p:sldId id="271" r:id="rId15"/>
    <p:sldId id="292" r:id="rId16"/>
    <p:sldId id="263" r:id="rId17"/>
    <p:sldId id="275" r:id="rId18"/>
    <p:sldId id="277" r:id="rId19"/>
    <p:sldId id="278" r:id="rId20"/>
    <p:sldId id="288" r:id="rId21"/>
    <p:sldId id="287" r:id="rId22"/>
    <p:sldId id="285" r:id="rId23"/>
    <p:sldId id="300" r:id="rId24"/>
    <p:sldId id="290" r:id="rId25"/>
    <p:sldId id="283"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nQualen, Frieda (MDH)" initials="vF(" lastIdx="1" clrIdx="0">
    <p:extLst>
      <p:ext uri="{19B8F6BF-5375-455C-9EA6-DF929625EA0E}">
        <p15:presenceInfo xmlns:p15="http://schemas.microsoft.com/office/powerpoint/2012/main" userId="S-1-5-21-1314793539-288207475-437156019-33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3865"/>
    <a:srgbClr val="008EAA"/>
    <a:srgbClr val="E6E6E6"/>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16A64-F0B4-C926-4B09-014D3B537BFA}" v="1" dt="2020-02-11T21:04:06.232"/>
    <p1510:client id="{51791240-EEE9-912E-3B8C-ED96116E36FA}" v="7" dt="2020-02-12T15:06:07.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926" autoAdjust="0"/>
  </p:normalViewPr>
  <p:slideViewPr>
    <p:cSldViewPr snapToGrid="0">
      <p:cViewPr varScale="1">
        <p:scale>
          <a:sx n="73" d="100"/>
          <a:sy n="73" d="100"/>
        </p:scale>
        <p:origin x="78" y="672"/>
      </p:cViewPr>
      <p:guideLst/>
    </p:cSldViewPr>
  </p:slideViewPr>
  <p:outlineViewPr>
    <p:cViewPr>
      <p:scale>
        <a:sx n="33" d="100"/>
        <a:sy n="33" d="100"/>
      </p:scale>
      <p:origin x="0" y="-248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BE16A64-F0B4-C926-4B09-014D3B537BFA}"/>
    <pc:docChg chg="modSld">
      <pc:chgData name="" userId="" providerId="" clId="Web-{4BE16A64-F0B4-C926-4B09-014D3B537BFA}" dt="2020-02-11T21:04:06.232" v="0" actId="14100"/>
      <pc:docMkLst>
        <pc:docMk/>
      </pc:docMkLst>
      <pc:sldChg chg="modSp">
        <pc:chgData name="" userId="" providerId="" clId="Web-{4BE16A64-F0B4-C926-4B09-014D3B537BFA}" dt="2020-02-11T21:04:06.232" v="0" actId="14100"/>
        <pc:sldMkLst>
          <pc:docMk/>
          <pc:sldMk cId="2594844007" sldId="270"/>
        </pc:sldMkLst>
        <pc:picChg chg="mod">
          <ac:chgData name="" userId="" providerId="" clId="Web-{4BE16A64-F0B4-C926-4B09-014D3B537BFA}" dt="2020-02-11T21:04:06.232" v="0" actId="14100"/>
          <ac:picMkLst>
            <pc:docMk/>
            <pc:sldMk cId="2594844007" sldId="270"/>
            <ac:picMk id="15" creationId="{00000000-0000-0000-0000-000000000000}"/>
          </ac:picMkLst>
        </pc:picChg>
      </pc:sldChg>
    </pc:docChg>
  </pc:docChgLst>
  <pc:docChgLst>
    <pc:chgData clId="Web-{51791240-EEE9-912E-3B8C-ED96116E36FA}"/>
    <pc:docChg chg="modSld">
      <pc:chgData name="" userId="" providerId="" clId="Web-{51791240-EEE9-912E-3B8C-ED96116E36FA}" dt="2020-02-12T15:06:07.590" v="6" actId="14100"/>
      <pc:docMkLst>
        <pc:docMk/>
      </pc:docMkLst>
      <pc:sldChg chg="modSp">
        <pc:chgData name="" userId="" providerId="" clId="Web-{51791240-EEE9-912E-3B8C-ED96116E36FA}" dt="2020-02-12T15:06:07.590" v="6" actId="14100"/>
        <pc:sldMkLst>
          <pc:docMk/>
          <pc:sldMk cId="3331954361" sldId="285"/>
        </pc:sldMkLst>
        <pc:spChg chg="mod">
          <ac:chgData name="" userId="" providerId="" clId="Web-{51791240-EEE9-912E-3B8C-ED96116E36FA}" dt="2020-02-12T15:06:07.590" v="6" actId="14100"/>
          <ac:spMkLst>
            <pc:docMk/>
            <pc:sldMk cId="3331954361" sldId="285"/>
            <ac:spMk id="6" creationId="{00000000-0000-0000-0000-000000000000}"/>
          </ac:spMkLst>
        </pc:spChg>
        <pc:picChg chg="mod">
          <ac:chgData name="" userId="" providerId="" clId="Web-{51791240-EEE9-912E-3B8C-ED96116E36FA}" dt="2020-02-12T15:05:53.403" v="4" actId="1076"/>
          <ac:picMkLst>
            <pc:docMk/>
            <pc:sldMk cId="3331954361" sldId="285"/>
            <ac:picMk id="1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F2A04DE5-F1A9-4D45-BF54-BEFDBA739CA2}" type="datetimeFigureOut">
              <a:rPr lang="en-US" smtClean="0">
                <a:latin typeface="Calibri" panose="020F0502020204030204" pitchFamily="34" charset="0"/>
              </a:rPr>
              <a:t>2/13/2020</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atin typeface="Calibri" panose="020F0502020204030204" pitchFamily="34" charset="0"/>
              </a:defRPr>
            </a:lvl1pPr>
          </a:lstStyle>
          <a:p>
            <a:fld id="{A50CD39D-89B0-4C68-805A-35C75A7C20C8}" type="datetimeFigureOut">
              <a:rPr lang="en-US" smtClean="0"/>
              <a:pPr/>
              <a:t>2/13/2020</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13E25A-33F3-495A-A636-C01768CB7A35}" type="slidenum">
              <a:rPr lang="en-US" smtClean="0"/>
              <a:t>4</a:t>
            </a:fld>
            <a:endParaRPr lang="en-US"/>
          </a:p>
        </p:txBody>
      </p:sp>
    </p:spTree>
    <p:extLst>
      <p:ext uri="{BB962C8B-B14F-4D97-AF65-F5344CB8AC3E}">
        <p14:creationId xmlns:p14="http://schemas.microsoft.com/office/powerpoint/2010/main" val="58353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sources</a:t>
            </a:r>
          </a:p>
          <a:p>
            <a:pPr marL="170181" indent="-170181">
              <a:buFont typeface="Arial" panose="020B0604020202020204" pitchFamily="34" charset="0"/>
              <a:buChar char="•"/>
            </a:pPr>
            <a:r>
              <a:rPr lang="en-US" dirty="0"/>
              <a:t>Water treatment company=22%</a:t>
            </a:r>
          </a:p>
          <a:p>
            <a:pPr marL="170181" indent="-170181">
              <a:buFont typeface="Arial" panose="020B0604020202020204" pitchFamily="34" charset="0"/>
              <a:buChar char="•"/>
            </a:pPr>
            <a:r>
              <a:rPr lang="en-US" dirty="0"/>
              <a:t>Friend, relative, neighbor=13%</a:t>
            </a:r>
          </a:p>
          <a:p>
            <a:pPr marL="170181" indent="-170181">
              <a:buFont typeface="Arial" panose="020B0604020202020204" pitchFamily="34" charset="0"/>
              <a:buChar char="•"/>
            </a:pPr>
            <a:r>
              <a:rPr lang="en-US" dirty="0"/>
              <a:t>Health clinic=8%</a:t>
            </a:r>
          </a:p>
          <a:p>
            <a:pPr marL="170181" indent="-170181">
              <a:buFont typeface="Arial" panose="020B0604020202020204" pitchFamily="34" charset="0"/>
              <a:buChar char="•"/>
            </a:pPr>
            <a:r>
              <a:rPr lang="en-US" dirty="0"/>
              <a:t>Federal government website=5%</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82376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00" dirty="0"/>
              <a:t>Where would you look for info to help manage the safety &amp; quality of your well water? </a:t>
            </a:r>
            <a:r>
              <a:rPr lang="en-US" sz="2600" dirty="0"/>
              <a:t>(select top 3 of 11 choices)</a:t>
            </a:r>
          </a:p>
          <a:p>
            <a:r>
              <a:rPr lang="en-US" sz="3400" dirty="0"/>
              <a:t>Most commonly selected info source (excluding MDH website):</a:t>
            </a:r>
          </a:p>
          <a:p>
            <a:endParaRPr lang="en-US" sz="3400" dirty="0"/>
          </a:p>
          <a:p>
            <a:pPr>
              <a:spcBef>
                <a:spcPts val="596"/>
              </a:spcBef>
              <a:spcAft>
                <a:spcPts val="596"/>
              </a:spcAft>
            </a:pPr>
            <a:r>
              <a:rPr lang="en-US" sz="3400" dirty="0">
                <a:ea typeface="Times New Roman" panose="02020603050405020304" pitchFamily="18" charset="0"/>
                <a:cs typeface="Times New Roman" panose="02020603050405020304" pitchFamily="18" charset="0"/>
              </a:rPr>
              <a:t>Local govt. ranked 2nd or 3rd for most age, education, and income groups</a:t>
            </a:r>
          </a:p>
          <a:p>
            <a:pPr lvl="1">
              <a:spcBef>
                <a:spcPts val="596"/>
              </a:spcBef>
              <a:spcAft>
                <a:spcPts val="596"/>
              </a:spcAft>
            </a:pPr>
            <a:r>
              <a:rPr lang="en-US" sz="3000" dirty="0">
                <a:ea typeface="Times New Roman" panose="02020603050405020304" pitchFamily="18" charset="0"/>
                <a:cs typeface="Times New Roman" panose="02020603050405020304" pitchFamily="18" charset="0"/>
              </a:rPr>
              <a:t>Oldest age group, lowest education group, and lower income groups selected well driller more often than local govt.</a:t>
            </a:r>
          </a:p>
          <a:p>
            <a:endParaRPr lang="en-US" sz="340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2401682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30999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12228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413914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1B936-7322-4C32-9528-E963C52AF11C}" type="slidenum">
              <a:rPr lang="en-US" smtClean="0"/>
              <a:t>8</a:t>
            </a:fld>
            <a:endParaRPr lang="en-US"/>
          </a:p>
        </p:txBody>
      </p:sp>
    </p:spTree>
    <p:extLst>
      <p:ext uri="{BB962C8B-B14F-4D97-AF65-F5344CB8AC3E}">
        <p14:creationId xmlns:p14="http://schemas.microsoft.com/office/powerpoint/2010/main" val="179604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1B936-7322-4C32-9528-E963C52AF11C}" type="slidenum">
              <a:rPr lang="en-US" smtClean="0"/>
              <a:t>9</a:t>
            </a:fld>
            <a:endParaRPr lang="en-US"/>
          </a:p>
        </p:txBody>
      </p:sp>
    </p:spTree>
    <p:extLst>
      <p:ext uri="{BB962C8B-B14F-4D97-AF65-F5344CB8AC3E}">
        <p14:creationId xmlns:p14="http://schemas.microsoft.com/office/powerpoint/2010/main" val="171041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11% of new wells exceeds 10 </a:t>
            </a:r>
            <a:r>
              <a:rPr lang="en-US" dirty="0" err="1"/>
              <a:t>ug</a:t>
            </a:r>
            <a:r>
              <a:rPr lang="en-US" dirty="0"/>
              <a:t>/L (similar for all wells)</a:t>
            </a:r>
          </a:p>
          <a:p>
            <a:r>
              <a:rPr lang="en-US" dirty="0"/>
              <a:t>Increased cancer risk affects everyone, early life exposure increases risk</a:t>
            </a:r>
          </a:p>
          <a:p>
            <a:r>
              <a:rPr lang="en-US" dirty="0"/>
              <a:t>132,000 people with increased cancer risk &gt;10 </a:t>
            </a:r>
            <a:r>
              <a:rPr lang="en-US" dirty="0" err="1"/>
              <a:t>ug</a:t>
            </a:r>
            <a:r>
              <a:rPr lang="en-US" dirty="0"/>
              <a:t>/L</a:t>
            </a:r>
          </a:p>
          <a:p>
            <a:r>
              <a:rPr lang="en-US" dirty="0"/>
              <a:t>Risk exists below 10 </a:t>
            </a:r>
            <a:r>
              <a:rPr lang="en-US" dirty="0" err="1"/>
              <a:t>ug</a:t>
            </a:r>
            <a:r>
              <a:rPr lang="en-US" dirty="0"/>
              <a:t>/L</a:t>
            </a:r>
          </a:p>
          <a:p>
            <a:r>
              <a:rPr lang="en-US" dirty="0"/>
              <a:t>Estimated number of lifetime cancer (bladder and lung) cases from As in private wells = 2,400</a:t>
            </a:r>
          </a:p>
          <a:p>
            <a:r>
              <a:rPr lang="en-US" dirty="0"/>
              <a:t>Neurological, cardiovascular, pulmonary, liver, endocrine and reproductive affects from As </a:t>
            </a:r>
            <a:r>
              <a:rPr lang="en-US" dirty="0" err="1"/>
              <a:t>as</a:t>
            </a:r>
            <a:r>
              <a:rPr lang="en-US" dirty="0"/>
              <a:t> well</a:t>
            </a:r>
          </a:p>
          <a:p>
            <a:endParaRPr lang="en-US" dirty="0"/>
          </a:p>
        </p:txBody>
      </p:sp>
      <p:sp>
        <p:nvSpPr>
          <p:cNvPr id="4" name="Slide Number Placeholder 3"/>
          <p:cNvSpPr>
            <a:spLocks noGrp="1"/>
          </p:cNvSpPr>
          <p:nvPr>
            <p:ph type="sldNum" sz="quarter" idx="10"/>
          </p:nvPr>
        </p:nvSpPr>
        <p:spPr/>
        <p:txBody>
          <a:bodyPr/>
          <a:lstStyle/>
          <a:p>
            <a:fld id="{6CB1B936-7322-4C32-9528-E963C52AF11C}" type="slidenum">
              <a:rPr lang="en-US" smtClean="0"/>
              <a:t>10</a:t>
            </a:fld>
            <a:endParaRPr lang="en-US"/>
          </a:p>
        </p:txBody>
      </p:sp>
    </p:spTree>
    <p:extLst>
      <p:ext uri="{BB962C8B-B14F-4D97-AF65-F5344CB8AC3E}">
        <p14:creationId xmlns:p14="http://schemas.microsoft.com/office/powerpoint/2010/main" val="333169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1B936-7322-4C32-9528-E963C52AF11C}" type="slidenum">
              <a:rPr lang="en-US" smtClean="0"/>
              <a:t>11</a:t>
            </a:fld>
            <a:endParaRPr lang="en-US"/>
          </a:p>
        </p:txBody>
      </p:sp>
    </p:spTree>
    <p:extLst>
      <p:ext uri="{BB962C8B-B14F-4D97-AF65-F5344CB8AC3E}">
        <p14:creationId xmlns:p14="http://schemas.microsoft.com/office/powerpoint/2010/main" val="54966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r>
              <a:rPr lang="en-US" dirty="0"/>
              <a:t>We</a:t>
            </a:r>
            <a:r>
              <a:rPr lang="en-US" baseline="0" dirty="0"/>
              <a:t> did not have a clear understanding of whether people are taking action to ensure their well water is safe to drink.</a:t>
            </a:r>
          </a:p>
          <a:p>
            <a:pPr marL="170181" indent="-170181">
              <a:buFont typeface="Arial" panose="020B0604020202020204" pitchFamily="34" charset="0"/>
              <a:buChar char="•"/>
            </a:pPr>
            <a:r>
              <a:rPr lang="en-US" baseline="0" dirty="0"/>
              <a:t>In 2016, we sent a survey to nearly 4,000 households that get their drinking water from private wells that have levels of arsenic above the level allowed in public drinking water systems.</a:t>
            </a:r>
          </a:p>
          <a:p>
            <a:pPr marL="170181" indent="-170181">
              <a:buFont typeface="Arial" panose="020B0604020202020204" pitchFamily="34" charset="0"/>
              <a:buChar char="•"/>
            </a:pPr>
            <a:r>
              <a:rPr lang="en-US" baseline="0" dirty="0"/>
              <a:t>798 households participated in the survey and answered questions about demographic information, actions they’ve taken to reduce their exposure to arsenic, and general well stewardship practices.</a:t>
            </a:r>
          </a:p>
          <a:p>
            <a:pPr marL="170181" indent="-170181">
              <a:buFont typeface="Arial" panose="020B0604020202020204" pitchFamily="34" charset="0"/>
              <a:buChar char="•"/>
            </a:pPr>
            <a:r>
              <a:rPr lang="en-US" baseline="0" dirty="0"/>
              <a:t>Survey results showed that while 36 percent installed a water treatment system and 25 percent switched to drinking bottled water, there were still 34 percent of respondents who did not take any form of action to reduce their exposure to unsafe levels of arsenic in their drinking water.</a:t>
            </a:r>
          </a:p>
          <a:p>
            <a:pPr marL="170181" indent="-170181">
              <a:buFont typeface="Arial" panose="020B0604020202020204" pitchFamily="34" charset="0"/>
              <a:buChar char="•"/>
            </a:pPr>
            <a:r>
              <a:rPr lang="en-US" baseline="0" dirty="0"/>
              <a:t>Survey results also showed that less than 20 percent of the respondents had tested their well water within the past two years. MDH recommends well users test their well water every year for coliform bacteria, every other year for nitrate, and at least once for arsenic and lead.</a:t>
            </a:r>
          </a:p>
          <a:p>
            <a:pPr marL="170181" indent="-170181">
              <a:buFont typeface="Arial" panose="020B0604020202020204" pitchFamily="34" charset="0"/>
              <a:buChar char="•"/>
            </a:pPr>
            <a:r>
              <a:rPr lang="en-US" b="1" baseline="0" dirty="0"/>
              <a:t>[CLICK] </a:t>
            </a:r>
            <a:r>
              <a:rPr lang="en-US" b="0" baseline="0" dirty="0"/>
              <a:t>We are now working to develop and implement evidence-based strategies to address the issues identified in the survey as impeding people from testing their well water and reducing their exposure to unsafe contaminants.</a:t>
            </a:r>
          </a:p>
          <a:p>
            <a:endParaRPr lang="en-US" b="1"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38640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Top reason for no action</a:t>
            </a:r>
            <a:r>
              <a:rPr lang="en-US" dirty="0"/>
              <a:t> was lack of concern about arsenic (risk perception) </a:t>
            </a:r>
          </a:p>
          <a:p>
            <a:r>
              <a:rPr lang="en-US" dirty="0"/>
              <a:t>Other studies have found that perceived lack of risk was an important factor in not </a:t>
            </a:r>
            <a:r>
              <a:rPr lang="en-US" u="sng" dirty="0"/>
              <a:t>testing</a:t>
            </a:r>
            <a:r>
              <a:rPr lang="en-US" dirty="0"/>
              <a:t> one’s well as well. </a:t>
            </a:r>
          </a:p>
          <a:p>
            <a:r>
              <a:rPr lang="en-US" dirty="0"/>
              <a:t>Wasn’t sure….health literacy barrier.</a:t>
            </a:r>
          </a:p>
          <a:p>
            <a:r>
              <a:rPr lang="en-US" dirty="0"/>
              <a:t>Treatment…perceived</a:t>
            </a:r>
            <a:r>
              <a:rPr lang="en-US" baseline="0" dirty="0"/>
              <a:t> barriers to treatment</a:t>
            </a:r>
            <a:endParaRPr lang="en-US" dirty="0"/>
          </a:p>
          <a:p>
            <a:r>
              <a:rPr lang="en-US" dirty="0"/>
              <a:t>“Other”: Some respondents took no action because </a:t>
            </a:r>
            <a:r>
              <a:rPr lang="en-US" b="1" dirty="0"/>
              <a:t>well or home contractor said not to worry because arsenic level was</a:t>
            </a:r>
            <a:r>
              <a:rPr lang="en-US" dirty="0"/>
              <a:t>:</a:t>
            </a:r>
          </a:p>
          <a:p>
            <a:pPr lvl="0"/>
            <a:r>
              <a:rPr lang="en-US" dirty="0"/>
              <a:t>Typical for the area</a:t>
            </a:r>
          </a:p>
          <a:p>
            <a:pPr lvl="0"/>
            <a:r>
              <a:rPr lang="en-US" dirty="0"/>
              <a:t>Too low to be dangerous</a:t>
            </a:r>
          </a:p>
          <a:p>
            <a:pPr lvl="0"/>
            <a:r>
              <a:rPr lang="en-US" dirty="0"/>
              <a:t>Would decrease with time</a:t>
            </a:r>
          </a:p>
          <a:p>
            <a:endParaRPr lang="en-US" dirty="0"/>
          </a:p>
          <a:p>
            <a:pPr defTabSz="907633">
              <a:defRPr/>
            </a:pP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19313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eueHaasGroteskText Std" panose="020B0504020202020204" pitchFamily="34" charset="0"/>
              </a:rPr>
              <a:t>We asked participants how important ten factors would be in prompting them to test their well water (“very important”, “somewhat important”, “not important”. Assume prompts that are “Very important” would be most likely to result in testing. Aside from change in taste/smell/appearance of water, the top ranking “very important” prompt was “Recommendation of a doctor”</a:t>
            </a:r>
            <a:r>
              <a:rPr lang="en-US" dirty="0"/>
              <a:t>. </a:t>
            </a:r>
            <a:r>
              <a:rPr lang="en-US" dirty="0">
                <a:latin typeface="NeueHaasGroteskText Std" panose="020B0504020202020204" pitchFamily="34" charset="0"/>
              </a:rPr>
              <a:t>Traditional outreach strategies (news articles, public official recommendations) had the lowest “Very important” ranking. </a:t>
            </a:r>
          </a:p>
          <a:p>
            <a:endParaRPr lang="en-US" dirty="0">
              <a:latin typeface="NeueHaasGroteskText Std" panose="020B0504020202020204" pitchFamily="34" charset="0"/>
            </a:endParaRPr>
          </a:p>
          <a:p>
            <a:r>
              <a:rPr lang="en-US" dirty="0">
                <a:latin typeface="NeueHaasGroteskText Std" panose="020B0504020202020204" pitchFamily="34" charset="0"/>
              </a:rPr>
              <a:t>Doctor result not surprising: Recent Pew Research Center survey asked U.S. adults how much they trust a variety of information sources. Health care providers ranked higher than family and friends, local new organizations, and government sources. </a:t>
            </a:r>
            <a:r>
              <a:rPr lang="en-US" dirty="0"/>
              <a:t>Survey result supports role of health care providers as valuable advocates. We have not taken advantage of the fact that health care providers are trusted messengers of EH information.</a:t>
            </a:r>
          </a:p>
          <a:p>
            <a:endParaRPr lang="en-US" dirty="0"/>
          </a:p>
          <a:p>
            <a:r>
              <a:rPr lang="en-US" dirty="0"/>
              <a:t>Some differences between groups:</a:t>
            </a:r>
          </a:p>
          <a:p>
            <a:r>
              <a:rPr lang="en-US" dirty="0"/>
              <a:t>Hearing from a neighbor:  Higher income/education; younger age</a:t>
            </a:r>
          </a:p>
          <a:p>
            <a:r>
              <a:rPr lang="en-US" dirty="0"/>
              <a:t>Coupon: Lowest income group; younger age</a:t>
            </a:r>
          </a:p>
          <a:p>
            <a:r>
              <a:rPr lang="en-US" dirty="0"/>
              <a:t>   More likely to rate these as “very important”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732180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19598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spTree>
    <p:extLst>
      <p:ext uri="{BB962C8B-B14F-4D97-AF65-F5344CB8AC3E}">
        <p14:creationId xmlns:p14="http://schemas.microsoft.com/office/powerpoint/2010/main" val="360648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a:prstGeom prst="rect">
            <a:avLst/>
          </a:prstGeo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51447426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2/13/2020</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a:xfrm>
            <a:off x="10100682" y="6324600"/>
            <a:ext cx="1462668" cy="365125"/>
          </a:xfrm>
          <a:prstGeom prst="rect">
            <a:avLst/>
          </a:prstGeom>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8598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eneral 2 col">
    <p:spTree>
      <p:nvGrpSpPr>
        <p:cNvPr id="1" name=""/>
        <p:cNvGrpSpPr/>
        <p:nvPr/>
      </p:nvGrpSpPr>
      <p:grpSpPr>
        <a:xfrm>
          <a:off x="0" y="0"/>
          <a:ext cx="0" cy="0"/>
          <a:chOff x="0" y="0"/>
          <a:chExt cx="0" cy="0"/>
        </a:xfrm>
      </p:grpSpPr>
      <p:sp>
        <p:nvSpPr>
          <p:cNvPr id="11" name="Content Placeholder 3"/>
          <p:cNvSpPr>
            <a:spLocks noGrp="1"/>
          </p:cNvSpPr>
          <p:nvPr>
            <p:ph sz="half" idx="23" hasCustomPrompt="1"/>
          </p:nvPr>
        </p:nvSpPr>
        <p:spPr bwMode="gray">
          <a:xfrm>
            <a:off x="0" y="0"/>
            <a:ext cx="5867400" cy="6362701"/>
          </a:xfrm>
          <a:solidFill>
            <a:schemeClr val="bg1">
              <a:lumMod val="85000"/>
            </a:schemeClr>
          </a:solidFill>
        </p:spPr>
        <p:txBody>
          <a:bodyPr anchor="ctr">
            <a:normAutofit/>
          </a:bodyPr>
          <a:lstStyle>
            <a:lvl1pPr marL="0" indent="0" algn="ctr">
              <a:buClr>
                <a:schemeClr val="accent2"/>
              </a:buClr>
              <a:buFontTx/>
              <a:buNone/>
              <a:defRPr sz="1200">
                <a:solidFill>
                  <a:schemeClr val="accent1"/>
                </a:solidFill>
              </a:defRPr>
            </a:lvl1pPr>
            <a:lvl2pPr marL="396875" indent="0">
              <a:buClr>
                <a:schemeClr val="accent2"/>
              </a:buClr>
              <a:buFontTx/>
              <a:buNone/>
              <a:defRPr>
                <a:solidFill>
                  <a:schemeClr val="accent1"/>
                </a:solidFill>
              </a:defRPr>
            </a:lvl2pPr>
            <a:lvl3pPr marL="741363" indent="0">
              <a:buClr>
                <a:schemeClr val="accent2"/>
              </a:buClr>
              <a:buFontTx/>
              <a:buNone/>
              <a:defRPr>
                <a:solidFill>
                  <a:schemeClr val="accent1"/>
                </a:solidFill>
              </a:defRPr>
            </a:lvl3pPr>
            <a:lvl4pPr marL="1087437" indent="0">
              <a:buClr>
                <a:schemeClr val="accent2"/>
              </a:buClr>
              <a:buFontTx/>
              <a:buNone/>
              <a:defRPr>
                <a:solidFill>
                  <a:schemeClr val="accent1"/>
                </a:solidFill>
              </a:defRPr>
            </a:lvl4pPr>
            <a:lvl5pPr marL="1431925" indent="0">
              <a:buClr>
                <a:schemeClr val="accent2"/>
              </a:buClr>
              <a:buFontTx/>
              <a:buNone/>
              <a:defRPr>
                <a:solidFill>
                  <a:schemeClr val="accent1"/>
                </a:solidFill>
              </a:defRPr>
            </a:lvl5pPr>
          </a:lstStyle>
          <a:p>
            <a:pPr lvl="0"/>
            <a:r>
              <a:rPr lang="en-US"/>
              <a:t>CLICK CENTER TO AD OBJECT</a:t>
            </a:r>
          </a:p>
        </p:txBody>
      </p:sp>
      <p:sp>
        <p:nvSpPr>
          <p:cNvPr id="12" name="Number"/>
          <p:cNvSpPr>
            <a:spLocks noGrp="1"/>
          </p:cNvSpPr>
          <p:nvPr>
            <p:ph type="sldNum" sz="quarter" idx="12"/>
          </p:nvPr>
        </p:nvSpPr>
        <p:spPr bwMode="black">
          <a:xfrm>
            <a:off x="10532854" y="6418454"/>
            <a:ext cx="592346" cy="439545"/>
          </a:xfrm>
          <a:prstGeom prst="rect">
            <a:avLst/>
          </a:prstGeom>
        </p:spPr>
        <p:txBody>
          <a:bodyPr/>
          <a:lstStyle/>
          <a:p>
            <a:endParaRPr lang="en-US" dirty="0"/>
          </a:p>
        </p:txBody>
      </p:sp>
      <p:sp>
        <p:nvSpPr>
          <p:cNvPr id="19" name="Header"/>
          <p:cNvSpPr>
            <a:spLocks noGrp="1"/>
          </p:cNvSpPr>
          <p:nvPr>
            <p:ph type="body" sz="quarter" idx="22" hasCustomPrompt="1"/>
          </p:nvPr>
        </p:nvSpPr>
        <p:spPr>
          <a:xfrm>
            <a:off x="5867400" y="1"/>
            <a:ext cx="6324600" cy="685800"/>
          </a:xfrm>
        </p:spPr>
        <p:txBody>
          <a:bodyPr anchor="ctr">
            <a:normAutofit/>
          </a:bodyPr>
          <a:lstStyle>
            <a:lvl1pPr marL="0" indent="0" algn="ctr">
              <a:buNone/>
              <a:defRPr sz="1800" b="1" cap="all" spc="1000" baseline="0"/>
            </a:lvl1pPr>
          </a:lstStyle>
          <a:p>
            <a:pPr lvl="0"/>
            <a:r>
              <a:rPr lang="en-US"/>
              <a:t>CLICK TO Edit HEADER</a:t>
            </a:r>
          </a:p>
        </p:txBody>
      </p:sp>
      <p:sp>
        <p:nvSpPr>
          <p:cNvPr id="18" name="Content Placeholder 3"/>
          <p:cNvSpPr>
            <a:spLocks noGrp="1"/>
          </p:cNvSpPr>
          <p:nvPr>
            <p:ph sz="half" idx="13" hasCustomPrompt="1"/>
          </p:nvPr>
        </p:nvSpPr>
        <p:spPr bwMode="gray">
          <a:xfrm>
            <a:off x="6324600" y="2019300"/>
            <a:ext cx="5600700" cy="4343400"/>
          </a:xfrm>
        </p:spPr>
        <p:txBody>
          <a:bodyPr anchor="ctr"/>
          <a:lstStyle>
            <a:lvl1pPr marL="0" indent="0">
              <a:buClr>
                <a:schemeClr val="accent2"/>
              </a:buClr>
              <a:buFontTx/>
              <a:buNone/>
              <a:defRPr>
                <a:solidFill>
                  <a:schemeClr val="accent1"/>
                </a:solidFill>
              </a:defRPr>
            </a:lvl1pPr>
            <a:lvl2pPr marL="396875" indent="0">
              <a:buClr>
                <a:schemeClr val="accent2"/>
              </a:buClr>
              <a:buFontTx/>
              <a:buNone/>
              <a:defRPr>
                <a:solidFill>
                  <a:schemeClr val="accent1"/>
                </a:solidFill>
              </a:defRPr>
            </a:lvl2pPr>
            <a:lvl3pPr marL="741363" indent="0">
              <a:buClr>
                <a:schemeClr val="accent2"/>
              </a:buClr>
              <a:buFontTx/>
              <a:buNone/>
              <a:defRPr>
                <a:solidFill>
                  <a:schemeClr val="accent1"/>
                </a:solidFill>
              </a:defRPr>
            </a:lvl3pPr>
            <a:lvl4pPr marL="1087437" indent="0">
              <a:buClr>
                <a:schemeClr val="accent2"/>
              </a:buClr>
              <a:buFontTx/>
              <a:buNone/>
              <a:defRPr>
                <a:solidFill>
                  <a:schemeClr val="accent1"/>
                </a:solidFill>
              </a:defRPr>
            </a:lvl4pPr>
            <a:lvl5pPr marL="1431925" indent="0">
              <a:buClr>
                <a:schemeClr val="accent2"/>
              </a:buClr>
              <a:buFontTx/>
              <a:buNone/>
              <a:defRPr>
                <a:solidFill>
                  <a:schemeClr val="accent1"/>
                </a:solidFill>
              </a:defRPr>
            </a:lvl5pPr>
          </a:lstStyle>
          <a:p>
            <a:pPr lvl="0"/>
            <a:r>
              <a:rPr lang="en-US"/>
              <a:t>Text</a:t>
            </a:r>
          </a:p>
        </p:txBody>
      </p:sp>
      <p:sp>
        <p:nvSpPr>
          <p:cNvPr id="21" name="Title 4"/>
          <p:cNvSpPr>
            <a:spLocks noGrp="1"/>
          </p:cNvSpPr>
          <p:nvPr>
            <p:ph type="title" hasCustomPrompt="1"/>
          </p:nvPr>
        </p:nvSpPr>
        <p:spPr bwMode="gray">
          <a:xfrm>
            <a:off x="6324600" y="685800"/>
            <a:ext cx="5600700" cy="1142999"/>
          </a:xfrm>
        </p:spPr>
        <p:txBody>
          <a:bodyPr anchor="ctr">
            <a:normAutofit/>
          </a:bodyPr>
          <a:lstStyle>
            <a:lvl1pPr algn="l">
              <a:defRPr sz="3600">
                <a:solidFill>
                  <a:schemeClr val="accent1"/>
                </a:solidFill>
              </a:defRPr>
            </a:lvl1pPr>
          </a:lstStyle>
          <a:p>
            <a:r>
              <a:rPr lang="en-US"/>
              <a:t>Title - 2 column B</a:t>
            </a:r>
          </a:p>
        </p:txBody>
      </p:sp>
    </p:spTree>
    <p:extLst>
      <p:ext uri="{BB962C8B-B14F-4D97-AF65-F5344CB8AC3E}">
        <p14:creationId xmlns:p14="http://schemas.microsoft.com/office/powerpoint/2010/main" val="181442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2/13/2020</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270218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59872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a:prstGeom prst="rect">
            <a:avLst/>
          </a:prstGeo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5633149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6114150"/>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a:prstGeom prst="rect">
            <a:avLst/>
          </a:prstGeo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394248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sp>
        <p:nvSpPr>
          <p:cNvPr id="12" name="Content Placeholder 4"/>
          <p:cNvSpPr>
            <a:spLocks noGrp="1"/>
          </p:cNvSpPr>
          <p:nvPr>
            <p:ph idx="14" hasCustomPrompt="1"/>
          </p:nvPr>
        </p:nvSpPr>
        <p:spPr bwMode="gray">
          <a:xfrm>
            <a:off x="304800" y="1610466"/>
            <a:ext cx="5638800" cy="4561734"/>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65328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0" name="Content Placeholder 4"/>
          <p:cNvSpPr>
            <a:spLocks noGrp="1"/>
          </p:cNvSpPr>
          <p:nvPr>
            <p:ph idx="15" hasCustomPrompt="1"/>
          </p:nvPr>
        </p:nvSpPr>
        <p:spPr bwMode="gray">
          <a:xfrm>
            <a:off x="3048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90439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a:prstGeom prst="rect">
            <a:avLst/>
          </a:prstGeo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421425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a:prstGeom prst="rect">
            <a:avLst/>
          </a:prstGeo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6919662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a:prstGeom prst="rect">
            <a:avLst/>
          </a:prstGeo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355201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Tree>
    <p:extLst>
      <p:ext uri="{BB962C8B-B14F-4D97-AF65-F5344CB8AC3E}">
        <p14:creationId xmlns:p14="http://schemas.microsoft.com/office/powerpoint/2010/main" val="395183634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75eoKdabbQ&amp;t"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8.xml"/><Relationship Id="rId5" Type="http://schemas.openxmlformats.org/officeDocument/2006/relationships/image" Target="../media/image26.tmp"/><Relationship Id="rId4" Type="http://schemas.openxmlformats.org/officeDocument/2006/relationships/image" Target="../media/image25.tmp"/></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715000"/>
            <a:ext cx="11582400" cy="609600"/>
          </a:xfrm>
        </p:spPr>
        <p:txBody>
          <a:bodyPr/>
          <a:lstStyle/>
          <a:p>
            <a:r>
              <a:rPr lang="en-US" dirty="0"/>
              <a:t>Chris Elvrum, Manager Well Management Section</a:t>
            </a:r>
          </a:p>
        </p:txBody>
      </p:sp>
      <p:pic>
        <p:nvPicPr>
          <p:cNvPr id="1030" name="Picture 6" descr="Minnesota Department of Health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117" y="5666014"/>
            <a:ext cx="1462486"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ean Water, Land and LEgacy Amendmen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8379" y="5682342"/>
            <a:ext cx="526389"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hoto of a well in front of a house"/>
          <p:cNvPicPr>
            <a:picLocks noChangeAspect="1"/>
          </p:cNvPicPr>
          <p:nvPr/>
        </p:nvPicPr>
        <p:blipFill rotWithShape="1">
          <a:blip r:embed="rId4" cstate="print">
            <a:extLst>
              <a:ext uri="{28A0092B-C50C-407E-A947-70E740481C1C}">
                <a14:useLocalDpi xmlns:a14="http://schemas.microsoft.com/office/drawing/2010/main" val="0"/>
              </a:ext>
            </a:extLst>
          </a:blip>
          <a:srcRect b="14169"/>
          <a:stretch/>
        </p:blipFill>
        <p:spPr>
          <a:xfrm>
            <a:off x="0" y="-2711804"/>
            <a:ext cx="12192000" cy="6957232"/>
          </a:xfrm>
          <a:prstGeom prst="rect">
            <a:avLst/>
          </a:prstGeom>
        </p:spPr>
      </p:pic>
      <p:sp>
        <p:nvSpPr>
          <p:cNvPr id="2" name="Title 1" descr="&quot;&quot;"/>
          <p:cNvSpPr>
            <a:spLocks noGrp="1"/>
          </p:cNvSpPr>
          <p:nvPr>
            <p:ph type="ctrTitle"/>
          </p:nvPr>
        </p:nvSpPr>
        <p:spPr/>
        <p:txBody>
          <a:bodyPr/>
          <a:lstStyle/>
          <a:p>
            <a:r>
              <a:rPr lang="en-US" dirty="0"/>
              <a:t>Private Well Protection</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Arsenic in Newly Constructed Wells</a:t>
            </a:r>
          </a:p>
        </p:txBody>
      </p:sp>
      <p:sp>
        <p:nvSpPr>
          <p:cNvPr id="4" name="Content Placeholder 6"/>
          <p:cNvSpPr>
            <a:spLocks noGrp="1"/>
          </p:cNvSpPr>
          <p:nvPr>
            <p:ph sz="half" idx="1"/>
          </p:nvPr>
        </p:nvSpPr>
        <p:spPr>
          <a:xfrm>
            <a:off x="563880" y="1553227"/>
            <a:ext cx="6517640" cy="5193013"/>
          </a:xfrm>
          <a:prstGeom prst="rect">
            <a:avLst/>
          </a:prstGeom>
        </p:spPr>
        <p:txBody>
          <a:bodyPr>
            <a:normAutofit fontScale="77500" lnSpcReduction="20000"/>
          </a:bodyPr>
          <a:lstStyle/>
          <a:p>
            <a:r>
              <a:rPr lang="en-US" sz="3300" dirty="0"/>
              <a:t>11% of new wells are above 10 µg/L </a:t>
            </a:r>
          </a:p>
          <a:p>
            <a:r>
              <a:rPr lang="en-US" sz="3300" dirty="0"/>
              <a:t>Increased cancer risk affects everyone, early life exposure increases risk</a:t>
            </a:r>
          </a:p>
          <a:p>
            <a:r>
              <a:rPr lang="en-US" sz="3300" dirty="0"/>
              <a:t>132,000 people with concentrations above 10 µg/L </a:t>
            </a:r>
          </a:p>
          <a:p>
            <a:r>
              <a:rPr lang="en-US" sz="3200" dirty="0"/>
              <a:t>Risk exists below 10 µg/L</a:t>
            </a:r>
          </a:p>
          <a:p>
            <a:r>
              <a:rPr lang="en-US" sz="3200" dirty="0"/>
              <a:t>Estimated number of lifetime cancer (bladder and lung) cases from arsenic in private wells: 2,400</a:t>
            </a:r>
          </a:p>
          <a:p>
            <a:r>
              <a:rPr lang="en-US" sz="3200" dirty="0"/>
              <a:t>Neurological, cardiovascular, pulmonary, liver, endocrine, and reproductive affects from arsenic as well</a:t>
            </a:r>
          </a:p>
        </p:txBody>
      </p:sp>
      <p:pic>
        <p:nvPicPr>
          <p:cNvPr id="5" name="Content Placeholder 4" descr="Map of arsenic concentrations. Most of western Minnesota has arsenic concentrations higher than 10 ug/L"/>
          <p:cNvPicPr>
            <a:picLocks noGrp="1" noChangeAspect="1"/>
          </p:cNvPicPr>
          <p:nvPr>
            <p:ph sz="half" idx="2"/>
          </p:nvPr>
        </p:nvPicPr>
        <p:blipFill>
          <a:blip r:embed="rId3"/>
          <a:stretch>
            <a:fillRect/>
          </a:stretch>
        </p:blipFill>
        <p:spPr>
          <a:xfrm>
            <a:off x="6936384" y="1553227"/>
            <a:ext cx="5039306" cy="4836343"/>
          </a:xfrm>
          <a:prstGeom prst="rect">
            <a:avLst/>
          </a:prstGeom>
        </p:spPr>
      </p:pic>
    </p:spTree>
    <p:extLst>
      <p:ext uri="{BB962C8B-B14F-4D97-AF65-F5344CB8AC3E}">
        <p14:creationId xmlns:p14="http://schemas.microsoft.com/office/powerpoint/2010/main" val="377624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Arsenic in Newly Constructed </a:t>
            </a:r>
            <a:r>
              <a:rPr lang="en-US" dirty="0" smtClean="0"/>
              <a:t>Wells </a:t>
            </a:r>
            <a:r>
              <a:rPr lang="en-US" sz="1100" dirty="0" smtClean="0"/>
              <a:t>(continued)</a:t>
            </a:r>
            <a:endParaRPr lang="en-US" sz="1100" dirty="0"/>
          </a:p>
        </p:txBody>
      </p:sp>
      <p:sp>
        <p:nvSpPr>
          <p:cNvPr id="4" name="Content Placeholder 6"/>
          <p:cNvSpPr>
            <a:spLocks noGrp="1"/>
          </p:cNvSpPr>
          <p:nvPr>
            <p:ph sz="half" idx="1"/>
          </p:nvPr>
        </p:nvSpPr>
        <p:spPr>
          <a:xfrm>
            <a:off x="769962" y="1758397"/>
            <a:ext cx="5181600" cy="4582339"/>
          </a:xfrm>
          <a:prstGeom prst="rect">
            <a:avLst/>
          </a:prstGeom>
        </p:spPr>
        <p:txBody>
          <a:bodyPr>
            <a:normAutofit lnSpcReduction="10000"/>
          </a:bodyPr>
          <a:lstStyle/>
          <a:p>
            <a:r>
              <a:rPr lang="en-US" sz="2800" dirty="0"/>
              <a:t>Arsenic occurrence loosely correlated with the Des Moines Lobe Till</a:t>
            </a:r>
          </a:p>
          <a:p>
            <a:r>
              <a:rPr lang="en-US" sz="2800" dirty="0"/>
              <a:t>Occurs more in the clayey confining layers</a:t>
            </a:r>
          </a:p>
          <a:p>
            <a:r>
              <a:rPr lang="en-US" sz="2800" dirty="0"/>
              <a:t>Difficult to predict based on location and neighboring wells</a:t>
            </a:r>
          </a:p>
          <a:p>
            <a:r>
              <a:rPr lang="en-US" sz="2800" dirty="0"/>
              <a:t>The well code does little prevent arsenic</a:t>
            </a:r>
          </a:p>
        </p:txBody>
      </p:sp>
      <p:pic>
        <p:nvPicPr>
          <p:cNvPr id="8" name="Content Placeholder 7" descr="Map of percent of arsenic concentrations higher than 10 ug/L with the Des Moines Lobe Till overlay. The counties with the highest percentage above 10 ug/L are in western Minnesota. The Des moines Lobe covers most of the wester two-thirds of the state."/>
          <p:cNvPicPr>
            <a:picLocks noGrp="1" noChangeAspect="1"/>
          </p:cNvPicPr>
          <p:nvPr>
            <p:ph sz="half" idx="2"/>
          </p:nvPr>
        </p:nvPicPr>
        <p:blipFill>
          <a:blip r:embed="rId3"/>
          <a:stretch>
            <a:fillRect/>
          </a:stretch>
        </p:blipFill>
        <p:spPr>
          <a:xfrm>
            <a:off x="6483927" y="1832270"/>
            <a:ext cx="5181600" cy="4542691"/>
          </a:xfrm>
          <a:prstGeom prst="rect">
            <a:avLst/>
          </a:prstGeom>
        </p:spPr>
      </p:pic>
    </p:spTree>
    <p:extLst>
      <p:ext uri="{BB962C8B-B14F-4D97-AF65-F5344CB8AC3E}">
        <p14:creationId xmlns:p14="http://schemas.microsoft.com/office/powerpoint/2010/main" val="294631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Arsenic</a:t>
            </a:r>
          </a:p>
        </p:txBody>
      </p:sp>
      <p:sp>
        <p:nvSpPr>
          <p:cNvPr id="10" name="Content Placeholder 9"/>
          <p:cNvSpPr>
            <a:spLocks noGrp="1"/>
          </p:cNvSpPr>
          <p:nvPr>
            <p:ph idx="13"/>
          </p:nvPr>
        </p:nvSpPr>
        <p:spPr>
          <a:xfrm>
            <a:off x="318448" y="3468237"/>
            <a:ext cx="11582400" cy="2171700"/>
          </a:xfrm>
          <a:ln w="79375" cmpd="thickThin">
            <a:solidFill>
              <a:srgbClr val="78BE21"/>
            </a:solidFill>
          </a:ln>
        </p:spPr>
        <p:txBody>
          <a:bodyPr>
            <a:normAutofit/>
          </a:bodyPr>
          <a:lstStyle/>
          <a:p>
            <a:pPr marL="0" indent="0">
              <a:buNone/>
            </a:pPr>
            <a:r>
              <a:rPr lang="en-US" sz="3000" dirty="0"/>
              <a:t>National Health and Nutrition Examination Survey (NHANES) concluded that between 2003 and 2014 arsenic in urine decreased 17% for those on public water supplies but </a:t>
            </a:r>
            <a:r>
              <a:rPr lang="en-US" sz="3000" b="1" dirty="0"/>
              <a:t>no change for private well users.</a:t>
            </a:r>
            <a:r>
              <a:rPr lang="en-US" sz="3000" dirty="0"/>
              <a:t> </a:t>
            </a:r>
          </a:p>
          <a:p>
            <a:endParaRPr lang="en-US" dirty="0"/>
          </a:p>
        </p:txBody>
      </p:sp>
      <p:sp>
        <p:nvSpPr>
          <p:cNvPr id="11" name="Content Placeholder 10"/>
          <p:cNvSpPr>
            <a:spLocks noGrp="1"/>
          </p:cNvSpPr>
          <p:nvPr>
            <p:ph idx="14"/>
          </p:nvPr>
        </p:nvSpPr>
        <p:spPr>
          <a:xfrm>
            <a:off x="1219200" y="1651409"/>
            <a:ext cx="9644418" cy="1296507"/>
          </a:xfrm>
        </p:spPr>
        <p:txBody>
          <a:bodyPr>
            <a:normAutofit/>
          </a:bodyPr>
          <a:lstStyle/>
          <a:p>
            <a:r>
              <a:rPr lang="en-US" sz="2800" b="1" dirty="0"/>
              <a:t>In 2003, the U.S. EPA lowered the arsenic Maximum Contaminant Level (MCL) from 50 to 10 µg/L.</a:t>
            </a:r>
          </a:p>
        </p:txBody>
      </p:sp>
    </p:spTree>
    <p:extLst>
      <p:ext uri="{BB962C8B-B14F-4D97-AF65-F5344CB8AC3E}">
        <p14:creationId xmlns:p14="http://schemas.microsoft.com/office/powerpoint/2010/main" val="74513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people taking action to ensure safe drinking water?</a:t>
            </a:r>
            <a:endParaRPr lang="en-US" b="1" dirty="0"/>
          </a:p>
        </p:txBody>
      </p:sp>
      <p:pic>
        <p:nvPicPr>
          <p:cNvPr id="9" name="Content Placeholder 8" descr="34% did not take any action. Less than 20% tested at the recommended frequency."/>
          <p:cNvPicPr>
            <a:picLocks noGrp="1" noChangeAspect="1"/>
          </p:cNvPicPr>
          <p:nvPr>
            <p:ph sz="half" idx="2"/>
          </p:nvPr>
        </p:nvPicPr>
        <p:blipFill>
          <a:blip r:embed="rId3"/>
          <a:stretch>
            <a:fillRect/>
          </a:stretch>
        </p:blipFill>
        <p:spPr>
          <a:xfrm>
            <a:off x="624043" y="2896755"/>
            <a:ext cx="5260385" cy="3047683"/>
          </a:xfrm>
          <a:prstGeom prst="rect">
            <a:avLst/>
          </a:prstGeom>
        </p:spPr>
      </p:pic>
      <p:pic>
        <p:nvPicPr>
          <p:cNvPr id="14" name="Content Placeholder 13" descr="Postcard about the survey asking &quot;Do you have what you need to keep your drinking water safe?&quot;"/>
          <p:cNvPicPr>
            <a:picLocks noGrp="1" noChangeAspect="1"/>
          </p:cNvPicPr>
          <p:nvPr>
            <p:ph sz="half" idx="14"/>
          </p:nvPr>
        </p:nvPicPr>
        <p:blipFill>
          <a:blip r:embed="rId4">
            <a:lum bright="-1000"/>
          </a:blip>
          <a:stretch>
            <a:fillRect/>
          </a:stretch>
        </p:blipFill>
        <p:spPr>
          <a:xfrm>
            <a:off x="7100380" y="2963717"/>
            <a:ext cx="4201927" cy="2847159"/>
          </a:xfrm>
          <a:prstGeom prst="rect">
            <a:avLst/>
          </a:prstGeom>
          <a:ln w="139700" cap="sq" cmpd="thickThin">
            <a:solidFill>
              <a:srgbClr val="003865"/>
            </a:solidFill>
            <a:prstDash val="solid"/>
            <a:miter lim="800000"/>
          </a:ln>
          <a:effectLst>
            <a:innerShdw blurRad="76200">
              <a:srgbClr val="000000"/>
            </a:innerShdw>
          </a:effectLst>
        </p:spPr>
      </p:pic>
      <p:sp>
        <p:nvSpPr>
          <p:cNvPr id="6" name="Content Placeholder 5"/>
          <p:cNvSpPr>
            <a:spLocks noGrp="1"/>
          </p:cNvSpPr>
          <p:nvPr>
            <p:ph idx="15"/>
          </p:nvPr>
        </p:nvSpPr>
        <p:spPr>
          <a:xfrm>
            <a:off x="304800" y="1610466"/>
            <a:ext cx="11663680" cy="929534"/>
          </a:xfrm>
        </p:spPr>
        <p:txBody>
          <a:bodyPr>
            <a:normAutofit/>
          </a:bodyPr>
          <a:lstStyle/>
          <a:p>
            <a:r>
              <a:rPr lang="en-US" sz="2400" dirty="0"/>
              <a:t>2016 survey of 798 well owners who had arsenic above 10 µg/L in their new well sample</a:t>
            </a:r>
          </a:p>
          <a:p>
            <a:endParaRPr lang="en-US" dirty="0"/>
          </a:p>
        </p:txBody>
      </p:sp>
    </p:spTree>
    <p:extLst>
      <p:ext uri="{BB962C8B-B14F-4D97-AF65-F5344CB8AC3E}">
        <p14:creationId xmlns:p14="http://schemas.microsoft.com/office/powerpoint/2010/main" val="298583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a:t>
            </a:r>
            <a:r>
              <a:rPr lang="en-US" b="1" dirty="0"/>
              <a:t>Why Actions Were Not Taken</a:t>
            </a:r>
          </a:p>
        </p:txBody>
      </p:sp>
      <p:sp>
        <p:nvSpPr>
          <p:cNvPr id="3" name="Content Placeholder 2"/>
          <p:cNvSpPr>
            <a:spLocks noGrp="1"/>
          </p:cNvSpPr>
          <p:nvPr>
            <p:ph sz="half" idx="1"/>
          </p:nvPr>
        </p:nvSpPr>
        <p:spPr>
          <a:xfrm>
            <a:off x="6963317" y="2090057"/>
            <a:ext cx="4545840" cy="4402182"/>
          </a:xfrm>
        </p:spPr>
        <p:txBody>
          <a:bodyPr>
            <a:normAutofit fontScale="77500" lnSpcReduction="20000"/>
          </a:bodyPr>
          <a:lstStyle/>
          <a:p>
            <a:pPr marL="0" indent="0">
              <a:buNone/>
            </a:pPr>
            <a:r>
              <a:rPr lang="en-US" sz="4400" dirty="0">
                <a:solidFill>
                  <a:srgbClr val="003865"/>
                </a:solidFill>
              </a:rPr>
              <a:t>Arsenic level is…</a:t>
            </a:r>
          </a:p>
          <a:p>
            <a:pPr marL="341313" lvl="0" indent="-231775"/>
            <a:r>
              <a:rPr lang="en-US" sz="3500" dirty="0">
                <a:solidFill>
                  <a:srgbClr val="003865"/>
                </a:solidFill>
              </a:rPr>
              <a:t>Typical for the area</a:t>
            </a:r>
          </a:p>
          <a:p>
            <a:pPr marL="341313" lvl="0" indent="-231775"/>
            <a:r>
              <a:rPr lang="en-US" sz="3500" dirty="0">
                <a:solidFill>
                  <a:srgbClr val="003865"/>
                </a:solidFill>
              </a:rPr>
              <a:t>Too low to be dangerous</a:t>
            </a:r>
          </a:p>
          <a:p>
            <a:pPr marL="341313" lvl="0" indent="-231775"/>
            <a:r>
              <a:rPr lang="en-US" sz="3500" dirty="0">
                <a:solidFill>
                  <a:srgbClr val="003865"/>
                </a:solidFill>
              </a:rPr>
              <a:t>Would decrease with time</a:t>
            </a:r>
          </a:p>
          <a:p>
            <a:pPr marL="109538" indent="0">
              <a:buNone/>
            </a:pPr>
            <a:endParaRPr lang="en-US" sz="3500" b="1" dirty="0">
              <a:solidFill>
                <a:srgbClr val="003865"/>
              </a:solidFill>
            </a:endParaRPr>
          </a:p>
          <a:p>
            <a:pPr marL="109538" indent="0">
              <a:buNone/>
            </a:pPr>
            <a:r>
              <a:rPr lang="en-US" sz="3500" b="1" dirty="0">
                <a:solidFill>
                  <a:srgbClr val="003865"/>
                </a:solidFill>
              </a:rPr>
              <a:t/>
            </a:r>
            <a:br>
              <a:rPr lang="en-US" sz="3500" b="1" dirty="0">
                <a:solidFill>
                  <a:srgbClr val="003865"/>
                </a:solidFill>
              </a:rPr>
            </a:br>
            <a:r>
              <a:rPr lang="en-US" sz="3500" b="1" dirty="0">
                <a:solidFill>
                  <a:srgbClr val="003865"/>
                </a:solidFill>
              </a:rPr>
              <a:t>Some did not take action because of misinformation</a:t>
            </a:r>
          </a:p>
          <a:p>
            <a:pPr marL="109538" lvl="0" indent="0">
              <a:buNone/>
            </a:pPr>
            <a:endParaRPr lang="en-US" dirty="0">
              <a:solidFill>
                <a:srgbClr val="003865"/>
              </a:solidFill>
            </a:endParaRPr>
          </a:p>
          <a:p>
            <a:pPr marL="0" indent="0">
              <a:buNone/>
            </a:pPr>
            <a:endParaRPr lang="en-US" dirty="0"/>
          </a:p>
        </p:txBody>
      </p:sp>
      <p:graphicFrame>
        <p:nvGraphicFramePr>
          <p:cNvPr id="14" name="Table 13" descr="Table lists reasons why people did not take action: 50% were not concerned about the arsenic level; 21% weren't sure what to do or who to contact; 15% said treatment options were too expensive; 15% said treatment systems were too difficult to use and maintain; 11% said they hadn't gotten around to it, but plan to." title="Table of Reason People Took Action"/>
          <p:cNvGraphicFramePr>
            <a:graphicFrameLocks noGrp="1"/>
          </p:cNvGraphicFramePr>
          <p:nvPr>
            <p:extLst>
              <p:ext uri="{D42A27DB-BD31-4B8C-83A1-F6EECF244321}">
                <p14:modId xmlns:p14="http://schemas.microsoft.com/office/powerpoint/2010/main" val="1830264263"/>
              </p:ext>
            </p:extLst>
          </p:nvPr>
        </p:nvGraphicFramePr>
        <p:xfrm>
          <a:off x="708168" y="1694835"/>
          <a:ext cx="5651690" cy="4334724"/>
        </p:xfrm>
        <a:graphic>
          <a:graphicData uri="http://schemas.openxmlformats.org/drawingml/2006/table">
            <a:tbl>
              <a:tblPr firstRow="1" bandRow="1">
                <a:tableStyleId>{69012ECD-51FC-41F1-AA8D-1B2483CD663E}</a:tableStyleId>
              </a:tblPr>
              <a:tblGrid>
                <a:gridCol w="4031939">
                  <a:extLst>
                    <a:ext uri="{9D8B030D-6E8A-4147-A177-3AD203B41FA5}">
                      <a16:colId xmlns:a16="http://schemas.microsoft.com/office/drawing/2014/main" val="1322595194"/>
                    </a:ext>
                  </a:extLst>
                </a:gridCol>
                <a:gridCol w="1619751">
                  <a:extLst>
                    <a:ext uri="{9D8B030D-6E8A-4147-A177-3AD203B41FA5}">
                      <a16:colId xmlns:a16="http://schemas.microsoft.com/office/drawing/2014/main" val="2799449721"/>
                    </a:ext>
                  </a:extLst>
                </a:gridCol>
              </a:tblGrid>
              <a:tr h="428908">
                <a:tc>
                  <a:txBody>
                    <a:bodyPr/>
                    <a:lstStyle/>
                    <a:p>
                      <a:r>
                        <a:rPr lang="en-US" sz="2200" dirty="0"/>
                        <a:t>Reason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861338"/>
                  </a:ext>
                </a:extLst>
              </a:tr>
              <a:tr h="428908">
                <a:tc>
                  <a:txBody>
                    <a:bodyPr/>
                    <a:lstStyle/>
                    <a:p>
                      <a:r>
                        <a:rPr lang="en-US" sz="2200" dirty="0"/>
                        <a:t>Not concerned</a:t>
                      </a:r>
                      <a:r>
                        <a:rPr lang="en-US" sz="2200" baseline="0" dirty="0"/>
                        <a:t> about arsenic level</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708658"/>
                  </a:ext>
                </a:extLst>
              </a:tr>
              <a:tr h="428908">
                <a:tc>
                  <a:txBody>
                    <a:bodyPr/>
                    <a:lstStyle/>
                    <a:p>
                      <a:r>
                        <a:rPr lang="en-US" sz="2200" dirty="0"/>
                        <a:t>Was not sure what to do or whom to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473308"/>
                  </a:ext>
                </a:extLst>
              </a:tr>
              <a:tr h="428908">
                <a:tc>
                  <a:txBody>
                    <a:bodyPr/>
                    <a:lstStyle/>
                    <a:p>
                      <a:r>
                        <a:rPr lang="en-US" sz="2200" dirty="0"/>
                        <a:t>Treatment options too</a:t>
                      </a:r>
                      <a:r>
                        <a:rPr lang="en-US" sz="2200" baseline="0" dirty="0"/>
                        <a:t> expensive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630176"/>
                  </a:ext>
                </a:extLst>
              </a:tr>
              <a:tr h="428908">
                <a:tc>
                  <a:txBody>
                    <a:bodyPr/>
                    <a:lstStyle/>
                    <a:p>
                      <a:r>
                        <a:rPr lang="en-US" sz="2200" dirty="0"/>
                        <a:t>Treatment systems too difficult to use and maintain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398496"/>
                  </a:ext>
                </a:extLst>
              </a:tr>
              <a:tr h="428908">
                <a:tc>
                  <a:txBody>
                    <a:bodyPr/>
                    <a:lstStyle/>
                    <a:p>
                      <a:r>
                        <a:rPr lang="en-US" sz="2200" dirty="0"/>
                        <a:t>Haven’t gotten around to it, but plan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865025"/>
                  </a:ext>
                </a:extLst>
              </a:tr>
              <a:tr h="428908">
                <a:tc>
                  <a:txBody>
                    <a:bodyPr/>
                    <a:lstStyle/>
                    <a:p>
                      <a:r>
                        <a:rPr lang="en-US" sz="2200" dirty="0"/>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53517"/>
                  </a:ext>
                </a:extLst>
              </a:tr>
            </a:tbl>
          </a:graphicData>
        </a:graphic>
      </p:graphicFrame>
      <p:sp>
        <p:nvSpPr>
          <p:cNvPr id="4" name="Rectangle 3"/>
          <p:cNvSpPr/>
          <p:nvPr/>
        </p:nvSpPr>
        <p:spPr>
          <a:xfrm>
            <a:off x="721231" y="6052332"/>
            <a:ext cx="2754537" cy="369332"/>
          </a:xfrm>
          <a:prstGeom prst="rect">
            <a:avLst/>
          </a:prstGeom>
        </p:spPr>
        <p:txBody>
          <a:bodyPr wrap="none">
            <a:spAutoFit/>
          </a:bodyPr>
          <a:lstStyle/>
          <a:p>
            <a:pPr lvl="0">
              <a:defRPr/>
            </a:pPr>
            <a:r>
              <a:rPr lang="en-US" dirty="0"/>
              <a:t>Multiple selections allowed</a:t>
            </a:r>
          </a:p>
        </p:txBody>
      </p:sp>
      <p:sp>
        <p:nvSpPr>
          <p:cNvPr id="16" name="Rounded Rectangular Callout 15" descr="Green callout box surrounding text that says &quot;Arsenic level is typical for the area; too low to be dangers; would decrease with time.&quot;" title="CallOut Box"/>
          <p:cNvSpPr/>
          <p:nvPr/>
        </p:nvSpPr>
        <p:spPr>
          <a:xfrm>
            <a:off x="6746673" y="1675977"/>
            <a:ext cx="4612943" cy="2906973"/>
          </a:xfrm>
          <a:prstGeom prst="wedgeRoundRectCallout">
            <a:avLst/>
          </a:prstGeom>
          <a:solidFill>
            <a:srgbClr val="5498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184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a:t>
            </a:r>
            <a:r>
              <a:rPr lang="en-US" b="1" dirty="0"/>
              <a:t>Prompts for Well Testing</a:t>
            </a:r>
          </a:p>
        </p:txBody>
      </p:sp>
      <p:graphicFrame>
        <p:nvGraphicFramePr>
          <p:cNvPr id="10" name="Content Placeholder 9" descr="Table of what prompts people to test. The most common response is a change in tatse, smell, or appearance of water"/>
          <p:cNvGraphicFramePr>
            <a:graphicFrameLocks noGrp="1"/>
          </p:cNvGraphicFramePr>
          <p:nvPr>
            <p:ph sz="half" idx="2"/>
            <p:extLst>
              <p:ext uri="{D42A27DB-BD31-4B8C-83A1-F6EECF244321}">
                <p14:modId xmlns:p14="http://schemas.microsoft.com/office/powerpoint/2010/main" val="1765446595"/>
              </p:ext>
            </p:extLst>
          </p:nvPr>
        </p:nvGraphicFramePr>
        <p:xfrm>
          <a:off x="892626" y="2229635"/>
          <a:ext cx="10432870" cy="4033377"/>
        </p:xfrm>
        <a:graphic>
          <a:graphicData uri="http://schemas.openxmlformats.org/drawingml/2006/table">
            <a:tbl>
              <a:tblPr firstRow="1" bandRow="1">
                <a:tableStyleId>{72833802-FEF1-4C79-8D5D-14CF1EAF98D9}</a:tableStyleId>
              </a:tblPr>
              <a:tblGrid>
                <a:gridCol w="7167156">
                  <a:extLst>
                    <a:ext uri="{9D8B030D-6E8A-4147-A177-3AD203B41FA5}">
                      <a16:colId xmlns:a16="http://schemas.microsoft.com/office/drawing/2014/main" val="232274076"/>
                    </a:ext>
                  </a:extLst>
                </a:gridCol>
                <a:gridCol w="3265714">
                  <a:extLst>
                    <a:ext uri="{9D8B030D-6E8A-4147-A177-3AD203B41FA5}">
                      <a16:colId xmlns:a16="http://schemas.microsoft.com/office/drawing/2014/main" val="2683238709"/>
                    </a:ext>
                  </a:extLst>
                </a:gridCol>
              </a:tblGrid>
              <a:tr h="408258">
                <a:tc>
                  <a:txBody>
                    <a:bodyPr/>
                    <a:lstStyle/>
                    <a:p>
                      <a:pPr algn="l" fontAlgn="b"/>
                      <a:r>
                        <a:rPr lang="en-US" sz="2400" u="none" strike="noStrike" dirty="0">
                          <a:solidFill>
                            <a:srgbClr val="003865"/>
                          </a:solidFill>
                          <a:effectLst/>
                        </a:rPr>
                        <a:t>Prompt</a:t>
                      </a:r>
                      <a:endParaRPr lang="en-US" sz="2400" b="1" i="0" u="none" strike="noStrike" dirty="0">
                        <a:solidFill>
                          <a:srgbClr val="003865"/>
                        </a:solidFill>
                        <a:effectLst/>
                        <a:latin typeface="Calibri" panose="020F0502020204030204" pitchFamily="34" charset="0"/>
                      </a:endParaRPr>
                    </a:p>
                  </a:txBody>
                  <a:tcPr marL="4366" marR="4366" marT="4366" marB="0" anchor="b"/>
                </a:tc>
                <a:tc>
                  <a:txBody>
                    <a:bodyPr/>
                    <a:lstStyle/>
                    <a:p>
                      <a:pPr algn="ctr" fontAlgn="b"/>
                      <a:r>
                        <a:rPr lang="en-US" sz="2300" u="none" strike="noStrike" dirty="0">
                          <a:solidFill>
                            <a:srgbClr val="003865"/>
                          </a:solidFill>
                          <a:effectLst/>
                        </a:rPr>
                        <a:t>% ‘Very</a:t>
                      </a:r>
                      <a:r>
                        <a:rPr lang="en-US" sz="2300" u="none" strike="noStrike" baseline="0" dirty="0">
                          <a:solidFill>
                            <a:srgbClr val="003865"/>
                          </a:solidFill>
                          <a:effectLst/>
                        </a:rPr>
                        <a:t> Important’</a:t>
                      </a:r>
                      <a:endParaRPr lang="en-US" sz="2300" b="0" i="0" u="none" strike="noStrike" dirty="0">
                        <a:solidFill>
                          <a:srgbClr val="003865"/>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1814871489"/>
                  </a:ext>
                </a:extLst>
              </a:tr>
              <a:tr h="402791">
                <a:tc>
                  <a:txBody>
                    <a:bodyPr/>
                    <a:lstStyle/>
                    <a:p>
                      <a:pPr algn="l" fontAlgn="b"/>
                      <a:r>
                        <a:rPr lang="en-US" sz="2000" u="none" strike="noStrike" dirty="0">
                          <a:effectLst/>
                        </a:rPr>
                        <a:t>Change in taste, smell, appearance of water </a:t>
                      </a:r>
                      <a:endParaRPr lang="en-US" sz="2000" b="0" i="0" u="none" strike="noStrike" dirty="0">
                        <a:solidFill>
                          <a:srgbClr val="000000"/>
                        </a:solidFill>
                        <a:effectLst/>
                        <a:latin typeface="Calibri" panose="020F0502020204030204" pitchFamily="34" charset="0"/>
                      </a:endParaRPr>
                    </a:p>
                  </a:txBody>
                  <a:tcPr marL="4366" marR="4366" marT="4366" marB="0" anchor="b"/>
                </a:tc>
                <a:tc>
                  <a:txBody>
                    <a:bodyPr/>
                    <a:lstStyle/>
                    <a:p>
                      <a:pPr algn="ctr" fontAlgn="b"/>
                      <a:r>
                        <a:rPr lang="en-US" sz="2000" u="none" strike="noStrike" dirty="0">
                          <a:effectLst/>
                        </a:rPr>
                        <a:t>80</a:t>
                      </a:r>
                      <a:endParaRPr lang="en-US" sz="2000" b="0" i="0" u="none" strike="noStrike" dirty="0">
                        <a:solidFill>
                          <a:srgbClr val="000000"/>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951527305"/>
                  </a:ext>
                </a:extLst>
              </a:tr>
              <a:tr h="402791">
                <a:tc>
                  <a:txBody>
                    <a:bodyPr/>
                    <a:lstStyle/>
                    <a:p>
                      <a:pPr algn="l" fontAlgn="b"/>
                      <a:r>
                        <a:rPr lang="en-US" sz="2000" u="none" strike="noStrike" dirty="0">
                          <a:effectLst/>
                        </a:rPr>
                        <a:t>Recommendation of a doctor</a:t>
                      </a:r>
                      <a:endParaRPr lang="en-US" sz="2000" b="0" i="0" u="none" strike="noStrike" dirty="0">
                        <a:solidFill>
                          <a:srgbClr val="000000"/>
                        </a:solidFill>
                        <a:effectLst/>
                        <a:latin typeface="Calibri" panose="020F0502020204030204" pitchFamily="34" charset="0"/>
                      </a:endParaRPr>
                    </a:p>
                  </a:txBody>
                  <a:tcPr marL="4366" marR="4366" marT="4366" marB="0" anchor="b"/>
                </a:tc>
                <a:tc>
                  <a:txBody>
                    <a:bodyPr/>
                    <a:lstStyle/>
                    <a:p>
                      <a:pPr algn="ctr" fontAlgn="b"/>
                      <a:r>
                        <a:rPr lang="en-US" sz="2000" u="none" strike="noStrike" dirty="0">
                          <a:effectLst/>
                        </a:rPr>
                        <a:t>59</a:t>
                      </a:r>
                      <a:endParaRPr lang="en-US" sz="2000" b="0" i="0" u="none" strike="noStrike" dirty="0">
                        <a:solidFill>
                          <a:srgbClr val="000000"/>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3968256895"/>
                  </a:ext>
                </a:extLst>
              </a:tr>
              <a:tr h="402791">
                <a:tc>
                  <a:txBody>
                    <a:bodyPr/>
                    <a:lstStyle/>
                    <a:p>
                      <a:pPr algn="l" fontAlgn="b"/>
                      <a:r>
                        <a:rPr lang="en-US" sz="2000" u="none" strike="noStrike">
                          <a:effectLst/>
                        </a:rPr>
                        <a:t>Unexplained health problems</a:t>
                      </a:r>
                      <a:endParaRPr lang="en-US" sz="2000" b="0" i="0" u="none" strike="noStrike">
                        <a:solidFill>
                          <a:srgbClr val="000000"/>
                        </a:solidFill>
                        <a:effectLst/>
                        <a:latin typeface="Calibri" panose="020F0502020204030204" pitchFamily="34" charset="0"/>
                      </a:endParaRPr>
                    </a:p>
                  </a:txBody>
                  <a:tcPr marL="4366" marR="4366" marT="4366"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976507617"/>
                  </a:ext>
                </a:extLst>
              </a:tr>
              <a:tr h="402791">
                <a:tc>
                  <a:txBody>
                    <a:bodyPr/>
                    <a:lstStyle/>
                    <a:p>
                      <a:pPr algn="l" fontAlgn="b"/>
                      <a:r>
                        <a:rPr lang="en-US" sz="2000" u="none" strike="noStrike">
                          <a:effectLst/>
                        </a:rPr>
                        <a:t>Infant or young child living in/visiting home</a:t>
                      </a:r>
                      <a:endParaRPr lang="en-US" sz="2000" b="0" i="0" u="none" strike="noStrike">
                        <a:solidFill>
                          <a:srgbClr val="000000"/>
                        </a:solidFill>
                        <a:effectLst/>
                        <a:latin typeface="Calibri" panose="020F0502020204030204" pitchFamily="34" charset="0"/>
                      </a:endParaRPr>
                    </a:p>
                  </a:txBody>
                  <a:tcPr marL="4366" marR="4366" marT="4366" marB="0" anchor="b"/>
                </a:tc>
                <a:tc>
                  <a:txBody>
                    <a:bodyPr/>
                    <a:lstStyle/>
                    <a:p>
                      <a:pPr algn="ctr" fontAlgn="b"/>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1351658600"/>
                  </a:ext>
                </a:extLst>
              </a:tr>
              <a:tr h="402791">
                <a:tc>
                  <a:txBody>
                    <a:bodyPr/>
                    <a:lstStyle/>
                    <a:p>
                      <a:pPr algn="l" fontAlgn="b"/>
                      <a:r>
                        <a:rPr lang="en-US" sz="2000" u="none" strike="noStrike" dirty="0">
                          <a:effectLst/>
                        </a:rPr>
                        <a:t>Well testing event occurring in township/county</a:t>
                      </a:r>
                      <a:endParaRPr lang="en-US" sz="2000" b="0" i="0" u="none" strike="noStrike" dirty="0">
                        <a:solidFill>
                          <a:srgbClr val="000000"/>
                        </a:solidFill>
                        <a:effectLst/>
                        <a:latin typeface="Calibri" panose="020F0502020204030204" pitchFamily="34" charset="0"/>
                      </a:endParaRPr>
                    </a:p>
                  </a:txBody>
                  <a:tcPr marL="4366" marR="4366" marT="4366" marB="0" anchor="b"/>
                </a:tc>
                <a:tc>
                  <a:txBody>
                    <a:bodyPr/>
                    <a:lstStyle/>
                    <a:p>
                      <a:pPr algn="ctr" fontAlgn="b"/>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1098537405"/>
                  </a:ext>
                </a:extLst>
              </a:tr>
              <a:tr h="402791">
                <a:tc>
                  <a:txBody>
                    <a:bodyPr/>
                    <a:lstStyle/>
                    <a:p>
                      <a:pPr algn="l" fontAlgn="b"/>
                      <a:r>
                        <a:rPr lang="en-US" sz="2000" u="none" strike="noStrike" dirty="0">
                          <a:effectLst/>
                        </a:rPr>
                        <a:t>Hearing from a neighbor about a water quality problem in my area</a:t>
                      </a:r>
                      <a:endParaRPr lang="en-US" sz="2000" b="0" i="0" u="none" strike="noStrike" dirty="0">
                        <a:solidFill>
                          <a:srgbClr val="000000"/>
                        </a:solidFill>
                        <a:effectLst/>
                        <a:latin typeface="Calibri" panose="020F0502020204030204" pitchFamily="34" charset="0"/>
                      </a:endParaRPr>
                    </a:p>
                  </a:txBody>
                  <a:tcPr marL="4366" marR="4366" marT="4366" marB="0" anchor="b"/>
                </a:tc>
                <a:tc>
                  <a:txBody>
                    <a:bodyPr/>
                    <a:lstStyle/>
                    <a:p>
                      <a:pPr algn="ctr" fontAlgn="b"/>
                      <a:r>
                        <a:rPr lang="en-US" sz="2000" u="none" strike="noStrike" dirty="0">
                          <a:effectLst/>
                        </a:rPr>
                        <a:t>49</a:t>
                      </a:r>
                      <a:endParaRPr lang="en-US" sz="2000" b="0" i="0" u="none" strike="noStrike" dirty="0">
                        <a:solidFill>
                          <a:srgbClr val="000000"/>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1754087897"/>
                  </a:ext>
                </a:extLst>
              </a:tr>
              <a:tr h="402791">
                <a:tc>
                  <a:txBody>
                    <a:bodyPr/>
                    <a:lstStyle/>
                    <a:p>
                      <a:pPr algn="l" fontAlgn="b"/>
                      <a:r>
                        <a:rPr lang="en-US" sz="2000" u="none" strike="noStrike">
                          <a:effectLst/>
                        </a:rPr>
                        <a:t>Coupon for a discount on a well water test</a:t>
                      </a:r>
                      <a:endParaRPr lang="en-US" sz="2000" b="0" i="0" u="none" strike="noStrike">
                        <a:solidFill>
                          <a:srgbClr val="000000"/>
                        </a:solidFill>
                        <a:effectLst/>
                        <a:latin typeface="Calibri" panose="020F0502020204030204" pitchFamily="34" charset="0"/>
                      </a:endParaRPr>
                    </a:p>
                  </a:txBody>
                  <a:tcPr marL="4366" marR="4366" marT="4366" marB="0" anchor="b"/>
                </a:tc>
                <a:tc>
                  <a:txBody>
                    <a:bodyPr/>
                    <a:lstStyle/>
                    <a:p>
                      <a:pPr algn="ctr" fontAlgn="b"/>
                      <a:r>
                        <a:rPr lang="en-US" sz="2000" u="none" strike="noStrike" dirty="0">
                          <a:effectLst/>
                        </a:rPr>
                        <a:t>47</a:t>
                      </a:r>
                      <a:endParaRPr lang="en-US" sz="2000" b="0" i="0" u="none" strike="noStrike" dirty="0">
                        <a:solidFill>
                          <a:srgbClr val="000000"/>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2756791184"/>
                  </a:ext>
                </a:extLst>
              </a:tr>
              <a:tr h="402791">
                <a:tc>
                  <a:txBody>
                    <a:bodyPr/>
                    <a:lstStyle/>
                    <a:p>
                      <a:pPr algn="l" fontAlgn="b"/>
                      <a:r>
                        <a:rPr lang="en-US" sz="2000" u="none" strike="noStrike" dirty="0">
                          <a:effectLst/>
                        </a:rPr>
                        <a:t>Selling my home</a:t>
                      </a:r>
                      <a:endParaRPr lang="en-US" sz="2000" b="0" i="0" u="none" strike="noStrike" dirty="0">
                        <a:solidFill>
                          <a:srgbClr val="000000"/>
                        </a:solidFill>
                        <a:effectLst/>
                        <a:latin typeface="Calibri" panose="020F0502020204030204" pitchFamily="34" charset="0"/>
                      </a:endParaRPr>
                    </a:p>
                  </a:txBody>
                  <a:tcPr marL="4366" marR="4366" marT="4366" marB="0" anchor="b"/>
                </a:tc>
                <a:tc>
                  <a:txBody>
                    <a:bodyPr/>
                    <a:lstStyle/>
                    <a:p>
                      <a:pPr algn="ctr" fontAlgn="b"/>
                      <a:r>
                        <a:rPr lang="en-US" sz="2000" u="none" strike="noStrike" dirty="0">
                          <a:effectLst/>
                        </a:rPr>
                        <a:t>35</a:t>
                      </a:r>
                      <a:endParaRPr lang="en-US" sz="2000" b="0" i="0" u="none" strike="noStrike" dirty="0">
                        <a:solidFill>
                          <a:srgbClr val="000000"/>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3902395455"/>
                  </a:ext>
                </a:extLst>
              </a:tr>
              <a:tr h="402791">
                <a:tc>
                  <a:txBody>
                    <a:bodyPr/>
                    <a:lstStyle/>
                    <a:p>
                      <a:pPr algn="l" fontAlgn="b"/>
                      <a:r>
                        <a:rPr lang="en-US" sz="2000" u="none" strike="noStrike" dirty="0">
                          <a:effectLst/>
                        </a:rPr>
                        <a:t>Recommendation of a town official</a:t>
                      </a:r>
                      <a:endParaRPr lang="en-US" sz="2000" b="0" i="0" u="none" strike="noStrike" dirty="0">
                        <a:solidFill>
                          <a:srgbClr val="000000"/>
                        </a:solidFill>
                        <a:effectLst/>
                        <a:latin typeface="Calibri" panose="020F0502020204030204" pitchFamily="34" charset="0"/>
                      </a:endParaRPr>
                    </a:p>
                  </a:txBody>
                  <a:tcPr marL="4366" marR="4366" marT="4366" marB="0" anchor="b"/>
                </a:tc>
                <a:tc>
                  <a:txBody>
                    <a:bodyPr/>
                    <a:lstStyle/>
                    <a:p>
                      <a:pPr algn="ctr" fontAlgn="b"/>
                      <a:r>
                        <a:rPr lang="en-US" sz="2000" u="none" strike="noStrike" dirty="0">
                          <a:effectLst/>
                        </a:rPr>
                        <a:t>31</a:t>
                      </a:r>
                      <a:endParaRPr lang="en-US" sz="2000" b="0" i="0" u="none" strike="noStrike" dirty="0">
                        <a:solidFill>
                          <a:srgbClr val="000000"/>
                        </a:solidFill>
                        <a:effectLst/>
                        <a:latin typeface="Calibri" panose="020F0502020204030204" pitchFamily="34" charset="0"/>
                      </a:endParaRPr>
                    </a:p>
                  </a:txBody>
                  <a:tcPr marL="4366" marR="4366" marT="4366" marB="0" anchor="b"/>
                </a:tc>
                <a:extLst>
                  <a:ext uri="{0D108BD9-81ED-4DB2-BD59-A6C34878D82A}">
                    <a16:rowId xmlns:a16="http://schemas.microsoft.com/office/drawing/2014/main" val="4235830390"/>
                  </a:ext>
                </a:extLst>
              </a:tr>
            </a:tbl>
          </a:graphicData>
        </a:graphic>
      </p:graphicFrame>
      <p:sp>
        <p:nvSpPr>
          <p:cNvPr id="9" name="Content Placeholder 8"/>
          <p:cNvSpPr>
            <a:spLocks noGrp="1"/>
          </p:cNvSpPr>
          <p:nvPr>
            <p:ph idx="16"/>
          </p:nvPr>
        </p:nvSpPr>
        <p:spPr>
          <a:xfrm>
            <a:off x="836023" y="1397726"/>
            <a:ext cx="10437223" cy="744225"/>
          </a:xfrm>
        </p:spPr>
        <p:txBody>
          <a:bodyPr>
            <a:normAutofit fontScale="92500"/>
          </a:bodyPr>
          <a:lstStyle/>
          <a:p>
            <a:pPr>
              <a:spcBef>
                <a:spcPts val="0"/>
              </a:spcBef>
              <a:spcAft>
                <a:spcPts val="0"/>
              </a:spcAft>
            </a:pPr>
            <a:r>
              <a:rPr lang="en-US" sz="2400" dirty="0">
                <a:solidFill>
                  <a:srgbClr val="003865"/>
                </a:solidFill>
              </a:rPr>
              <a:t>How important would the following factors be in prompting you to test your well?</a:t>
            </a:r>
          </a:p>
          <a:p>
            <a:endParaRPr lang="en-US" dirty="0">
              <a:solidFill>
                <a:srgbClr val="003865"/>
              </a:solidFill>
            </a:endParaRPr>
          </a:p>
        </p:txBody>
      </p:sp>
    </p:spTree>
    <p:extLst>
      <p:ext uri="{BB962C8B-B14F-4D97-AF65-F5344CB8AC3E}">
        <p14:creationId xmlns:p14="http://schemas.microsoft.com/office/powerpoint/2010/main" val="81827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people go for information?</a:t>
            </a:r>
          </a:p>
        </p:txBody>
      </p:sp>
      <p:graphicFrame>
        <p:nvGraphicFramePr>
          <p:cNvPr id="7" name="Content Placeholder 6" descr="Table about where people get information. All groups turn to labs. Groups over 60 years old, with less than a colelge degree or make over $60,000 turn to well drillers and extension. Groups under 60 years old, with more than a college education, and make more than $60,000 turn to the internet."/>
          <p:cNvGraphicFramePr>
            <a:graphicFrameLocks noGrp="1"/>
          </p:cNvGraphicFramePr>
          <p:nvPr>
            <p:ph idx="1"/>
            <p:extLst>
              <p:ext uri="{D42A27DB-BD31-4B8C-83A1-F6EECF244321}">
                <p14:modId xmlns:p14="http://schemas.microsoft.com/office/powerpoint/2010/main" val="711606402"/>
              </p:ext>
            </p:extLst>
          </p:nvPr>
        </p:nvGraphicFramePr>
        <p:xfrm>
          <a:off x="1162595" y="1502228"/>
          <a:ext cx="9862456" cy="4557924"/>
        </p:xfrm>
        <a:graphic>
          <a:graphicData uri="http://schemas.openxmlformats.org/drawingml/2006/table">
            <a:tbl>
              <a:tblPr firstRow="1" bandRow="1">
                <a:tableStyleId>{69012ECD-51FC-41F1-AA8D-1B2483CD663E}</a:tableStyleId>
              </a:tblPr>
              <a:tblGrid>
                <a:gridCol w="2808513">
                  <a:extLst>
                    <a:ext uri="{9D8B030D-6E8A-4147-A177-3AD203B41FA5}">
                      <a16:colId xmlns:a16="http://schemas.microsoft.com/office/drawing/2014/main" val="1406316310"/>
                    </a:ext>
                  </a:extLst>
                </a:gridCol>
                <a:gridCol w="7053943">
                  <a:extLst>
                    <a:ext uri="{9D8B030D-6E8A-4147-A177-3AD203B41FA5}">
                      <a16:colId xmlns:a16="http://schemas.microsoft.com/office/drawing/2014/main" val="836420332"/>
                    </a:ext>
                  </a:extLst>
                </a:gridCol>
              </a:tblGrid>
              <a:tr h="407243">
                <a:tc>
                  <a:txBody>
                    <a:bodyPr/>
                    <a:lstStyle/>
                    <a:p>
                      <a:pPr algn="ctr"/>
                      <a:r>
                        <a:rPr lang="en-US" sz="2200" dirty="0"/>
                        <a:t>Group</a:t>
                      </a:r>
                    </a:p>
                  </a:txBody>
                  <a:tcPr>
                    <a:lnB w="12700" cap="flat" cmpd="sng" algn="ctr">
                      <a:solidFill>
                        <a:schemeClr val="tx1"/>
                      </a:solidFill>
                      <a:prstDash val="solid"/>
                      <a:round/>
                      <a:headEnd type="none" w="med" len="med"/>
                      <a:tailEnd type="none" w="med" len="med"/>
                    </a:lnB>
                  </a:tcPr>
                </a:tc>
                <a:tc>
                  <a:txBody>
                    <a:bodyPr/>
                    <a:lstStyle/>
                    <a:p>
                      <a:pPr algn="ctr"/>
                      <a:r>
                        <a:rPr lang="en-US" sz="2200" dirty="0"/>
                        <a:t>Information</a:t>
                      </a:r>
                      <a:r>
                        <a:rPr lang="en-US" sz="2200" baseline="0" dirty="0"/>
                        <a:t> source</a:t>
                      </a:r>
                      <a:endParaRPr lang="en-US" sz="2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988994"/>
                  </a:ext>
                </a:extLst>
              </a:tr>
              <a:tr h="1088753">
                <a:tc>
                  <a:txBody>
                    <a:bodyPr/>
                    <a:lstStyle/>
                    <a:p>
                      <a:r>
                        <a:rPr lang="en-US" sz="2200" dirty="0"/>
                        <a:t>All</a:t>
                      </a:r>
                    </a:p>
                    <a:p>
                      <a:endParaRPr lang="en-US" sz="2200" dirty="0"/>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p>
                      <a:pPr algn="ctr"/>
                      <a:r>
                        <a:rPr lang="en-US" sz="2200" dirty="0"/>
                        <a:t/>
                      </a:r>
                      <a:br>
                        <a:rPr lang="en-US" sz="2200" dirty="0"/>
                      </a:br>
                      <a:r>
                        <a:rPr lang="en-US" sz="2200" dirty="0"/>
                        <a:t>Water testing</a:t>
                      </a:r>
                      <a:r>
                        <a:rPr lang="en-US" sz="2200" baseline="0" dirty="0"/>
                        <a:t> laboratory (43%)</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928118"/>
                  </a:ext>
                </a:extLst>
              </a:tr>
              <a:tr h="1396263">
                <a:tc>
                  <a:txBody>
                    <a:bodyPr/>
                    <a:lstStyle/>
                    <a:p>
                      <a:pPr marL="285750" indent="-285750">
                        <a:buFont typeface="Arial" panose="020B0604020202020204" pitchFamily="34" charset="0"/>
                        <a:buChar char="•"/>
                      </a:pPr>
                      <a:r>
                        <a:rPr lang="en-US" sz="2200" dirty="0"/>
                        <a:t>&gt;60 years old</a:t>
                      </a:r>
                    </a:p>
                    <a:p>
                      <a:pPr marL="285750" indent="-285750">
                        <a:buFont typeface="Arial" panose="020B0604020202020204" pitchFamily="34" charset="0"/>
                        <a:buChar char="•"/>
                      </a:pPr>
                      <a:r>
                        <a:rPr lang="en-US" sz="2200" dirty="0"/>
                        <a:t>&lt;College degree</a:t>
                      </a:r>
                    </a:p>
                    <a:p>
                      <a:pPr marL="285750" indent="-285750">
                        <a:buFont typeface="Arial" panose="020B0604020202020204" pitchFamily="34" charset="0"/>
                        <a:buChar char="•"/>
                      </a:pPr>
                      <a:r>
                        <a:rPr lang="en-US" sz="2200" dirty="0"/>
                        <a:t>&lt;$60,000</a:t>
                      </a:r>
                    </a:p>
                    <a:p>
                      <a:pPr marL="285750" indent="-285750">
                        <a:buFont typeface="Arial" panose="020B0604020202020204" pitchFamily="34" charset="0"/>
                        <a:buChar char="•"/>
                      </a:pP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
                      </a:r>
                      <a:br>
                        <a:rPr lang="en-US" sz="2200" dirty="0"/>
                      </a:br>
                      <a:r>
                        <a:rPr lang="en-US" sz="2200" dirty="0"/>
                        <a:t/>
                      </a:r>
                      <a:br>
                        <a:rPr lang="en-US" sz="2200" dirty="0"/>
                      </a:br>
                      <a:r>
                        <a:rPr lang="en-US" sz="2200" dirty="0"/>
                        <a:t/>
                      </a:r>
                      <a:br>
                        <a:rPr lang="en-US" sz="2200" dirty="0"/>
                      </a:br>
                      <a:r>
                        <a:rPr lang="en-US" sz="2200" dirty="0"/>
                        <a:t>Well driller (31%)             Extension (27%)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782434"/>
                  </a:ext>
                </a:extLst>
              </a:tr>
              <a:tr h="1601364">
                <a:tc>
                  <a:txBody>
                    <a:bodyPr/>
                    <a:lstStyle/>
                    <a:p>
                      <a:pPr marL="285750" indent="-285750">
                        <a:buFont typeface="Arial" panose="020B0604020202020204" pitchFamily="34" charset="0"/>
                        <a:buChar char="•"/>
                      </a:pPr>
                      <a:r>
                        <a:rPr lang="en-US" sz="2200" dirty="0"/>
                        <a:t>&lt;60 years old</a:t>
                      </a:r>
                    </a:p>
                    <a:p>
                      <a:pPr marL="285750" indent="-285750">
                        <a:buFont typeface="Arial" panose="020B0604020202020204" pitchFamily="34" charset="0"/>
                        <a:buChar char="•"/>
                      </a:pPr>
                      <a:r>
                        <a:rPr lang="en-US" sz="2200" dirty="0"/>
                        <a:t>≥College education</a:t>
                      </a:r>
                    </a:p>
                    <a:p>
                      <a:pPr marL="285750" indent="-285750">
                        <a:buFont typeface="Arial" panose="020B0604020202020204" pitchFamily="34" charset="0"/>
                        <a:buChar char="•"/>
                      </a:pPr>
                      <a:r>
                        <a:rPr lang="en-US" sz="2200" dirty="0"/>
                        <a:t>&gt;$60,000</a:t>
                      </a:r>
                    </a:p>
                    <a:p>
                      <a:pPr marL="285750" indent="-285750">
                        <a:buFont typeface="Arial" panose="020B0604020202020204" pitchFamily="34" charset="0"/>
                        <a:buChar char="•"/>
                      </a:pP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
                      </a:r>
                      <a:br>
                        <a:rPr lang="en-US" sz="2200" dirty="0"/>
                      </a:br>
                      <a:r>
                        <a:rPr lang="en-US" sz="2200" dirty="0"/>
                        <a:t/>
                      </a:r>
                      <a:br>
                        <a:rPr lang="en-US" sz="2200" dirty="0"/>
                      </a:br>
                      <a:r>
                        <a:rPr lang="en-US" sz="2200" dirty="0"/>
                        <a:t/>
                      </a:r>
                      <a:br>
                        <a:rPr lang="en-US" sz="2200" dirty="0"/>
                      </a:br>
                      <a:r>
                        <a:rPr lang="en-US" sz="2200" dirty="0"/>
                        <a:t>General</a:t>
                      </a:r>
                      <a:r>
                        <a:rPr lang="en-US" sz="2200" baseline="0" dirty="0"/>
                        <a:t> i</a:t>
                      </a:r>
                      <a:r>
                        <a:rPr lang="en-US" sz="2200" dirty="0"/>
                        <a:t>nternet</a:t>
                      </a:r>
                      <a:r>
                        <a:rPr lang="en-US" sz="2200" baseline="0" dirty="0"/>
                        <a:t> search (39%)    local websites (32%)</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366610"/>
                  </a:ext>
                </a:extLst>
              </a:tr>
            </a:tbl>
          </a:graphicData>
        </a:graphic>
      </p:graphicFrame>
      <p:pic>
        <p:nvPicPr>
          <p:cNvPr id="37" name="Picture 36" descr="Icon of a beaker and flask"/>
          <p:cNvPicPr>
            <a:picLocks noChangeAspect="1"/>
          </p:cNvPicPr>
          <p:nvPr/>
        </p:nvPicPr>
        <p:blipFill>
          <a:blip r:embed="rId3"/>
          <a:stretch>
            <a:fillRect/>
          </a:stretch>
        </p:blipFill>
        <p:spPr>
          <a:xfrm>
            <a:off x="7016903" y="1985526"/>
            <a:ext cx="640135" cy="640135"/>
          </a:xfrm>
          <a:prstGeom prst="rect">
            <a:avLst/>
          </a:prstGeom>
        </p:spPr>
      </p:pic>
      <p:pic>
        <p:nvPicPr>
          <p:cNvPr id="35" name="Picture 34" descr="Truck"/>
          <p:cNvPicPr>
            <a:picLocks noChangeAspect="1"/>
          </p:cNvPicPr>
          <p:nvPr/>
        </p:nvPicPr>
        <p:blipFill>
          <a:blip r:embed="rId4"/>
          <a:stretch>
            <a:fillRect/>
          </a:stretch>
        </p:blipFill>
        <p:spPr>
          <a:xfrm>
            <a:off x="5771567" y="3357126"/>
            <a:ext cx="883997" cy="640135"/>
          </a:xfrm>
          <a:prstGeom prst="rect">
            <a:avLst/>
          </a:prstGeom>
        </p:spPr>
      </p:pic>
      <p:pic>
        <p:nvPicPr>
          <p:cNvPr id="36" name="Picture 35" descr="Network"/>
          <p:cNvPicPr>
            <a:picLocks noChangeAspect="1"/>
          </p:cNvPicPr>
          <p:nvPr/>
        </p:nvPicPr>
        <p:blipFill>
          <a:blip r:embed="rId5"/>
          <a:stretch>
            <a:fillRect/>
          </a:stretch>
        </p:blipFill>
        <p:spPr>
          <a:xfrm>
            <a:off x="8600996" y="3320986"/>
            <a:ext cx="554784" cy="634039"/>
          </a:xfrm>
          <a:prstGeom prst="rect">
            <a:avLst/>
          </a:prstGeom>
        </p:spPr>
      </p:pic>
      <p:pic>
        <p:nvPicPr>
          <p:cNvPr id="34" name="Picture 33" descr="computer"/>
          <p:cNvPicPr>
            <a:picLocks noChangeAspect="1"/>
          </p:cNvPicPr>
          <p:nvPr/>
        </p:nvPicPr>
        <p:blipFill>
          <a:blip r:embed="rId6"/>
          <a:stretch>
            <a:fillRect/>
          </a:stretch>
        </p:blipFill>
        <p:spPr>
          <a:xfrm>
            <a:off x="5831664" y="4789686"/>
            <a:ext cx="676715" cy="640135"/>
          </a:xfrm>
          <a:prstGeom prst="rect">
            <a:avLst/>
          </a:prstGeom>
        </p:spPr>
      </p:pic>
      <p:pic>
        <p:nvPicPr>
          <p:cNvPr id="33" name="Picture 32" descr="computer"/>
          <p:cNvPicPr>
            <a:picLocks noChangeAspect="1"/>
          </p:cNvPicPr>
          <p:nvPr/>
        </p:nvPicPr>
        <p:blipFill>
          <a:blip r:embed="rId6"/>
          <a:stretch>
            <a:fillRect/>
          </a:stretch>
        </p:blipFill>
        <p:spPr>
          <a:xfrm>
            <a:off x="8971104" y="4767915"/>
            <a:ext cx="676715" cy="640135"/>
          </a:xfrm>
          <a:prstGeom prst="rect">
            <a:avLst/>
          </a:prstGeom>
        </p:spPr>
      </p:pic>
    </p:spTree>
    <p:extLst>
      <p:ext uri="{BB962C8B-B14F-4D97-AF65-F5344CB8AC3E}">
        <p14:creationId xmlns:p14="http://schemas.microsoft.com/office/powerpoint/2010/main" val="109900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Equity</a:t>
            </a:r>
            <a:endParaRPr lang="en-US" sz="4400" b="1" dirty="0"/>
          </a:p>
        </p:txBody>
      </p:sp>
      <p:sp>
        <p:nvSpPr>
          <p:cNvPr id="3" name="Content Placeholder 2"/>
          <p:cNvSpPr>
            <a:spLocks noGrp="1"/>
          </p:cNvSpPr>
          <p:nvPr>
            <p:ph sz="half" idx="2"/>
          </p:nvPr>
        </p:nvSpPr>
        <p:spPr>
          <a:xfrm>
            <a:off x="349332" y="2773779"/>
            <a:ext cx="11548259" cy="3013957"/>
          </a:xfrm>
        </p:spPr>
        <p:txBody>
          <a:bodyPr>
            <a:normAutofit fontScale="85000" lnSpcReduction="20000"/>
          </a:bodyPr>
          <a:lstStyle/>
          <a:p>
            <a:endParaRPr lang="en-US" b="1" dirty="0">
              <a:solidFill>
                <a:srgbClr val="000000"/>
              </a:solidFill>
            </a:endParaRPr>
          </a:p>
          <a:p>
            <a:pPr marL="0" indent="0">
              <a:buNone/>
            </a:pPr>
            <a:r>
              <a:rPr lang="en-US" sz="3300" b="1" dirty="0">
                <a:solidFill>
                  <a:srgbClr val="000000"/>
                </a:solidFill>
              </a:rPr>
              <a:t>Income is a predictor of installing home water treatment</a:t>
            </a:r>
            <a:endParaRPr lang="en-US" sz="3300" dirty="0">
              <a:solidFill>
                <a:srgbClr val="000000"/>
              </a:solidFill>
            </a:endParaRPr>
          </a:p>
          <a:p>
            <a:pPr marL="285750" indent="-285750">
              <a:buFont typeface="Arial" panose="020B0604020202020204" pitchFamily="34" charset="0"/>
              <a:buChar char="•"/>
            </a:pPr>
            <a:r>
              <a:rPr lang="en-US" sz="2600" dirty="0">
                <a:solidFill>
                  <a:srgbClr val="000000"/>
                </a:solidFill>
              </a:rPr>
              <a:t>People with an income &gt;$100,000 are </a:t>
            </a:r>
            <a:r>
              <a:rPr lang="en-US" sz="2600" b="1" dirty="0">
                <a:solidFill>
                  <a:srgbClr val="000000"/>
                </a:solidFill>
              </a:rPr>
              <a:t>twice as likely </a:t>
            </a:r>
            <a:r>
              <a:rPr lang="en-US" sz="2600" dirty="0">
                <a:solidFill>
                  <a:srgbClr val="000000"/>
                </a:solidFill>
              </a:rPr>
              <a:t>to install treatment compared to people with an income &lt;$40,000.</a:t>
            </a:r>
          </a:p>
          <a:p>
            <a:pPr marL="285750" indent="-285750">
              <a:buFont typeface="Arial" panose="020B0604020202020204" pitchFamily="34" charset="0"/>
              <a:buChar char="•"/>
            </a:pPr>
            <a:r>
              <a:rPr lang="en-US" sz="2600" dirty="0">
                <a:solidFill>
                  <a:srgbClr val="000000"/>
                </a:solidFill>
              </a:rPr>
              <a:t>People with incomes &lt;$40,000 were </a:t>
            </a:r>
            <a:r>
              <a:rPr lang="en-US" sz="2600" b="1" dirty="0">
                <a:solidFill>
                  <a:srgbClr val="000000"/>
                </a:solidFill>
              </a:rPr>
              <a:t>five times as likely</a:t>
            </a:r>
            <a:r>
              <a:rPr lang="en-US" sz="2600" dirty="0">
                <a:solidFill>
                  <a:srgbClr val="000000"/>
                </a:solidFill>
              </a:rPr>
              <a:t> to select cost as the reason for not taking action. </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endParaRPr lang="en-US" sz="2200" dirty="0"/>
          </a:p>
          <a:p>
            <a:endParaRPr lang="en-US" sz="2200" b="1" dirty="0"/>
          </a:p>
          <a:p>
            <a:endParaRPr lang="en-US" dirty="0"/>
          </a:p>
        </p:txBody>
      </p:sp>
      <p:sp>
        <p:nvSpPr>
          <p:cNvPr id="7" name="Content Placeholder 6"/>
          <p:cNvSpPr>
            <a:spLocks noGrp="1"/>
          </p:cNvSpPr>
          <p:nvPr>
            <p:ph idx="15"/>
          </p:nvPr>
        </p:nvSpPr>
        <p:spPr>
          <a:xfrm>
            <a:off x="304799" y="1610466"/>
            <a:ext cx="11595463" cy="1119671"/>
          </a:xfrm>
        </p:spPr>
        <p:txBody>
          <a:bodyPr>
            <a:normAutofit/>
          </a:bodyPr>
          <a:lstStyle/>
          <a:p>
            <a:r>
              <a:rPr lang="en-US" sz="2800" b="1" dirty="0">
                <a:solidFill>
                  <a:srgbClr val="000000"/>
                </a:solidFill>
              </a:rPr>
              <a:t>What motivates people to test or treat varies by education, income, and age</a:t>
            </a:r>
          </a:p>
        </p:txBody>
      </p:sp>
    </p:spTree>
    <p:extLst>
      <p:ext uri="{BB962C8B-B14F-4D97-AF65-F5344CB8AC3E}">
        <p14:creationId xmlns:p14="http://schemas.microsoft.com/office/powerpoint/2010/main" val="16715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are we doing? Education and Outreach Activities</a:t>
            </a:r>
            <a:endParaRPr lang="en-US" dirty="0"/>
          </a:p>
        </p:txBody>
      </p:sp>
      <p:sp>
        <p:nvSpPr>
          <p:cNvPr id="6" name="Text Placeholder 5"/>
          <p:cNvSpPr>
            <a:spLocks noGrp="1"/>
          </p:cNvSpPr>
          <p:nvPr>
            <p:ph type="body" sz="quarter" idx="36"/>
          </p:nvPr>
        </p:nvSpPr>
        <p:spPr>
          <a:xfrm>
            <a:off x="273627" y="1413163"/>
            <a:ext cx="7248049" cy="5725055"/>
          </a:xfrm>
        </p:spPr>
        <p:txBody>
          <a:bodyPr>
            <a:normAutofit/>
          </a:bodyPr>
          <a:lstStyle/>
          <a:p>
            <a:pPr>
              <a:spcAft>
                <a:spcPts val="0"/>
              </a:spcAft>
            </a:pPr>
            <a:r>
              <a:rPr lang="en-US" b="1" dirty="0" smtClean="0"/>
              <a:t>Updating website and materials</a:t>
            </a:r>
          </a:p>
          <a:p>
            <a:pPr lvl="1">
              <a:spcBef>
                <a:spcPts val="0"/>
              </a:spcBef>
            </a:pPr>
            <a:r>
              <a:rPr lang="en-US" sz="2200" dirty="0" smtClean="0"/>
              <a:t>Over 175 partners ordered more than 32,000 brochures since May 2018</a:t>
            </a:r>
          </a:p>
          <a:p>
            <a:pPr>
              <a:spcAft>
                <a:spcPts val="0"/>
              </a:spcAft>
            </a:pPr>
            <a:r>
              <a:rPr lang="en-US" b="1" dirty="0" smtClean="0"/>
              <a:t>Created laboratory toolkit to promote well testing</a:t>
            </a:r>
          </a:p>
          <a:p>
            <a:pPr lvl="1">
              <a:spcBef>
                <a:spcPts val="0"/>
              </a:spcBef>
            </a:pPr>
            <a:r>
              <a:rPr lang="en-US" sz="2200" dirty="0" smtClean="0"/>
              <a:t>24</a:t>
            </a:r>
            <a:r>
              <a:rPr lang="en-US" sz="2200" b="1" dirty="0" smtClean="0"/>
              <a:t> </a:t>
            </a:r>
            <a:r>
              <a:rPr lang="en-US" sz="2200" dirty="0" smtClean="0"/>
              <a:t>downloads since July 2019</a:t>
            </a:r>
          </a:p>
          <a:p>
            <a:pPr>
              <a:spcAft>
                <a:spcPts val="0"/>
              </a:spcAft>
            </a:pPr>
            <a:r>
              <a:rPr lang="en-US" b="1" dirty="0" smtClean="0"/>
              <a:t>Social media posts</a:t>
            </a:r>
          </a:p>
          <a:p>
            <a:pPr lvl="1">
              <a:spcBef>
                <a:spcPts val="0"/>
              </a:spcBef>
            </a:pPr>
            <a:r>
              <a:rPr lang="en-US" sz="2200" dirty="0" smtClean="0"/>
              <a:t>Reached over  65,000 in 2019</a:t>
            </a:r>
          </a:p>
          <a:p>
            <a:pPr>
              <a:spcAft>
                <a:spcPts val="0"/>
              </a:spcAft>
            </a:pPr>
            <a:r>
              <a:rPr lang="en-US" b="1" dirty="0" smtClean="0"/>
              <a:t>YouTube videos </a:t>
            </a:r>
            <a:r>
              <a:rPr lang="en-US" sz="2200" dirty="0" smtClean="0"/>
              <a:t>(testing, inspecting, sealing, flooding)</a:t>
            </a:r>
          </a:p>
          <a:p>
            <a:pPr lvl="1">
              <a:spcBef>
                <a:spcPts val="0"/>
              </a:spcBef>
            </a:pPr>
            <a:r>
              <a:rPr lang="en-US" sz="2200" dirty="0" smtClean="0"/>
              <a:t>Over 1,500 views since December 2019</a:t>
            </a:r>
          </a:p>
          <a:p>
            <a:pPr>
              <a:spcAft>
                <a:spcPts val="0"/>
              </a:spcAft>
            </a:pPr>
            <a:r>
              <a:rPr lang="en-US" b="1" dirty="0" smtClean="0"/>
              <a:t>Continuing education for well contractors and real estate professionals</a:t>
            </a:r>
          </a:p>
          <a:p>
            <a:pPr marL="537210" lvl="1" indent="-171450">
              <a:spcBef>
                <a:spcPts val="0"/>
              </a:spcBef>
              <a:spcAft>
                <a:spcPts val="0"/>
              </a:spcAft>
              <a:buFont typeface="Arial" panose="020B0604020202020204" pitchFamily="34" charset="0"/>
              <a:buChar char="•"/>
            </a:pPr>
            <a:r>
              <a:rPr lang="en-US" sz="2200" dirty="0" smtClean="0"/>
              <a:t>All well contractors attend</a:t>
            </a:r>
          </a:p>
          <a:p>
            <a:pPr marL="537210" lvl="1" indent="-171450">
              <a:spcBef>
                <a:spcPts val="0"/>
              </a:spcBef>
              <a:spcAft>
                <a:spcPts val="0"/>
              </a:spcAft>
              <a:buFont typeface="Arial" panose="020B0604020202020204" pitchFamily="34" charset="0"/>
              <a:buChar char="•"/>
            </a:pPr>
            <a:r>
              <a:rPr lang="en-US" sz="2200" dirty="0" smtClean="0"/>
              <a:t>243 real estate professionals provided input on content</a:t>
            </a:r>
            <a:endParaRPr lang="en-US" sz="2200" dirty="0"/>
          </a:p>
        </p:txBody>
      </p:sp>
      <p:pic>
        <p:nvPicPr>
          <p:cNvPr id="15" name="Content Placeholder 14" descr="Screen Clipping of video about well testing showing a person collecting a water sample">
            <a:hlinkClick r:id="rId3"/>
          </p:cNvPr>
          <p:cNvPicPr>
            <a:picLocks noGrp="1" noChangeAspect="1"/>
          </p:cNvPicPr>
          <p:nvPr>
            <p:ph idx="43"/>
          </p:nvPr>
        </p:nvPicPr>
        <p:blipFill>
          <a:blip r:embed="rId4" cstate="print">
            <a:extLst>
              <a:ext uri="{28A0092B-C50C-407E-A947-70E740481C1C}">
                <a14:useLocalDpi xmlns:a14="http://schemas.microsoft.com/office/drawing/2010/main" val="0"/>
              </a:ext>
            </a:extLst>
          </a:blip>
          <a:stretch>
            <a:fillRect/>
          </a:stretch>
        </p:blipFill>
        <p:spPr>
          <a:xfrm>
            <a:off x="7703048" y="2599544"/>
            <a:ext cx="4171276" cy="319835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195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Testing Assistance</a:t>
            </a:r>
          </a:p>
        </p:txBody>
      </p:sp>
      <p:sp>
        <p:nvSpPr>
          <p:cNvPr id="15" name="Text Placeholder 14"/>
          <p:cNvSpPr>
            <a:spLocks noGrp="1"/>
          </p:cNvSpPr>
          <p:nvPr>
            <p:ph type="body" sz="quarter" idx="15"/>
          </p:nvPr>
        </p:nvSpPr>
        <p:spPr/>
        <p:txBody>
          <a:bodyPr/>
          <a:lstStyle/>
          <a:p>
            <a:pPr marL="0" indent="0">
              <a:buNone/>
            </a:pPr>
            <a:r>
              <a:rPr lang="en-US" b="1" dirty="0"/>
              <a:t>Stearns County</a:t>
            </a:r>
          </a:p>
          <a:p>
            <a:r>
              <a:rPr lang="en-US" sz="1800" dirty="0"/>
              <a:t>SWCD, Lab, WIC partnership</a:t>
            </a:r>
          </a:p>
          <a:p>
            <a:r>
              <a:rPr lang="en-US" sz="1800" dirty="0"/>
              <a:t>221 test kits</a:t>
            </a:r>
          </a:p>
        </p:txBody>
      </p:sp>
      <p:sp>
        <p:nvSpPr>
          <p:cNvPr id="16" name="Text Placeholder 15"/>
          <p:cNvSpPr>
            <a:spLocks noGrp="1"/>
          </p:cNvSpPr>
          <p:nvPr>
            <p:ph type="body" sz="quarter" idx="21"/>
          </p:nvPr>
        </p:nvSpPr>
        <p:spPr/>
        <p:txBody>
          <a:bodyPr>
            <a:normAutofit lnSpcReduction="10000"/>
          </a:bodyPr>
          <a:lstStyle/>
          <a:p>
            <a:pPr marL="0" indent="0">
              <a:buNone/>
            </a:pPr>
            <a:r>
              <a:rPr lang="en-US" b="1" dirty="0"/>
              <a:t>UMN Water Resources Center</a:t>
            </a:r>
          </a:p>
          <a:p>
            <a:r>
              <a:rPr lang="en-US" sz="1800" dirty="0"/>
              <a:t>15 septic system and private well classes</a:t>
            </a:r>
          </a:p>
          <a:p>
            <a:r>
              <a:rPr lang="en-US" sz="1800" dirty="0"/>
              <a:t>Over 150 test kits so far</a:t>
            </a:r>
          </a:p>
          <a:p>
            <a:pPr marL="0" indent="0">
              <a:buNone/>
            </a:pPr>
            <a:endParaRPr lang="en-US" dirty="0"/>
          </a:p>
        </p:txBody>
      </p:sp>
      <p:sp>
        <p:nvSpPr>
          <p:cNvPr id="17" name="Text Placeholder 16"/>
          <p:cNvSpPr>
            <a:spLocks noGrp="1"/>
          </p:cNvSpPr>
          <p:nvPr>
            <p:ph type="body" sz="quarter" idx="22"/>
          </p:nvPr>
        </p:nvSpPr>
        <p:spPr>
          <a:xfrm>
            <a:off x="6248400" y="4000500"/>
            <a:ext cx="2667000" cy="2857500"/>
          </a:xfrm>
        </p:spPr>
        <p:txBody>
          <a:bodyPr>
            <a:normAutofit fontScale="92500"/>
          </a:bodyPr>
          <a:lstStyle/>
          <a:p>
            <a:pPr marL="0" indent="0">
              <a:buNone/>
            </a:pPr>
            <a:r>
              <a:rPr lang="en-US" b="1" dirty="0"/>
              <a:t>Becker and Otter Tail Counties</a:t>
            </a:r>
          </a:p>
          <a:p>
            <a:r>
              <a:rPr lang="en-US" sz="1800" dirty="0"/>
              <a:t>SWCD, WIC, Family Home Visiting, lab partnership</a:t>
            </a:r>
          </a:p>
          <a:p>
            <a:r>
              <a:rPr lang="en-US" sz="1800" dirty="0"/>
              <a:t>Kits distributed through WIC and Family Home Visiting (in process)</a:t>
            </a:r>
          </a:p>
          <a:p>
            <a:endParaRPr lang="en-US" sz="1800" dirty="0"/>
          </a:p>
        </p:txBody>
      </p:sp>
      <p:sp>
        <p:nvSpPr>
          <p:cNvPr id="18" name="Text Placeholder 17"/>
          <p:cNvSpPr>
            <a:spLocks noGrp="1"/>
          </p:cNvSpPr>
          <p:nvPr>
            <p:ph type="body" sz="quarter" idx="23"/>
          </p:nvPr>
        </p:nvSpPr>
        <p:spPr/>
        <p:txBody>
          <a:bodyPr/>
          <a:lstStyle/>
          <a:p>
            <a:pPr marL="0" indent="0">
              <a:buNone/>
            </a:pPr>
            <a:r>
              <a:rPr lang="en-US" b="1" dirty="0"/>
              <a:t>In-Home Childcare</a:t>
            </a:r>
          </a:p>
          <a:p>
            <a:r>
              <a:rPr lang="en-US" sz="1800" dirty="0"/>
              <a:t>Continuing Education credit and video</a:t>
            </a:r>
          </a:p>
          <a:p>
            <a:r>
              <a:rPr lang="en-US" sz="1800" dirty="0"/>
              <a:t>Free well testing (in development)</a:t>
            </a:r>
          </a:p>
        </p:txBody>
      </p:sp>
      <p:pic>
        <p:nvPicPr>
          <p:cNvPr id="27" name="Content Placeholder 26" descr="Stearns county soil and water conservation district logo"/>
          <p:cNvPicPr>
            <a:picLocks noGrp="1" noChangeAspect="1"/>
          </p:cNvPicPr>
          <p:nvPr>
            <p:ph idx="14"/>
          </p:nvPr>
        </p:nvPicPr>
        <p:blipFill rotWithShape="1">
          <a:blip r:embed="rId2">
            <a:extLst>
              <a:ext uri="{28A0092B-C50C-407E-A947-70E740481C1C}">
                <a14:useLocalDpi xmlns:a14="http://schemas.microsoft.com/office/drawing/2010/main" val="0"/>
              </a:ext>
            </a:extLst>
          </a:blip>
          <a:srcRect r="2514" b="5073"/>
          <a:stretch/>
        </p:blipFill>
        <p:spPr>
          <a:xfrm>
            <a:off x="571500" y="1609725"/>
            <a:ext cx="2117109" cy="2061523"/>
          </a:xfrm>
        </p:spPr>
      </p:pic>
      <p:pic>
        <p:nvPicPr>
          <p:cNvPr id="28" name="Content Placeholder 27" descr="University of Minnesota WAter Resources Center webpage"/>
          <p:cNvPicPr>
            <a:picLocks noGrp="1" noChangeAspect="1"/>
          </p:cNvPicPr>
          <p:nvPr>
            <p:ph idx="24"/>
          </p:nvPr>
        </p:nvPicPr>
        <p:blipFill>
          <a:blip r:embed="rId3">
            <a:extLst>
              <a:ext uri="{28A0092B-C50C-407E-A947-70E740481C1C}">
                <a14:useLocalDpi xmlns:a14="http://schemas.microsoft.com/office/drawing/2010/main" val="0"/>
              </a:ext>
            </a:extLst>
          </a:blip>
          <a:stretch>
            <a:fillRect/>
          </a:stretch>
        </p:blipFill>
        <p:spPr>
          <a:xfrm>
            <a:off x="3281363" y="2104976"/>
            <a:ext cx="2662237" cy="1181197"/>
          </a:xfrm>
        </p:spPr>
      </p:pic>
      <p:pic>
        <p:nvPicPr>
          <p:cNvPr id="29" name="Content Placeholder 28" descr="Becker County soil and water conservation district logo"/>
          <p:cNvPicPr>
            <a:picLocks noGrp="1" noChangeAspect="1"/>
          </p:cNvPicPr>
          <p:nvPr>
            <p:ph idx="25"/>
          </p:nvPr>
        </p:nvPicPr>
        <p:blipFill>
          <a:blip r:embed="rId4">
            <a:extLst>
              <a:ext uri="{28A0092B-C50C-407E-A947-70E740481C1C}">
                <a14:useLocalDpi xmlns:a14="http://schemas.microsoft.com/office/drawing/2010/main" val="0"/>
              </a:ext>
            </a:extLst>
          </a:blip>
          <a:stretch>
            <a:fillRect/>
          </a:stretch>
        </p:blipFill>
        <p:spPr>
          <a:xfrm>
            <a:off x="6248400" y="2175185"/>
            <a:ext cx="2667000" cy="1040780"/>
          </a:xfrm>
        </p:spPr>
      </p:pic>
      <p:pic>
        <p:nvPicPr>
          <p:cNvPr id="30" name="Content Placeholder 29" descr="choose safe places logo"/>
          <p:cNvPicPr>
            <a:picLocks noGrp="1" noChangeAspect="1"/>
          </p:cNvPicPr>
          <p:nvPr>
            <p:ph idx="26"/>
          </p:nvPr>
        </p:nvPicPr>
        <p:blipFill>
          <a:blip r:embed="rId5">
            <a:extLst>
              <a:ext uri="{28A0092B-C50C-407E-A947-70E740481C1C}">
                <a14:useLocalDpi xmlns:a14="http://schemas.microsoft.com/office/drawing/2010/main" val="0"/>
              </a:ext>
            </a:extLst>
          </a:blip>
          <a:stretch>
            <a:fillRect/>
          </a:stretch>
        </p:blipFill>
        <p:spPr>
          <a:xfrm>
            <a:off x="9486754" y="1785810"/>
            <a:ext cx="2095792" cy="1819529"/>
          </a:xfrm>
        </p:spPr>
      </p:pic>
    </p:spTree>
    <p:extLst>
      <p:ext uri="{BB962C8B-B14F-4D97-AF65-F5344CB8AC3E}">
        <p14:creationId xmlns:p14="http://schemas.microsoft.com/office/powerpoint/2010/main" val="309325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Private Well Users In Minnesota </a:t>
            </a:r>
          </a:p>
        </p:txBody>
      </p:sp>
      <p:sp>
        <p:nvSpPr>
          <p:cNvPr id="7" name="Content Placeholder 6"/>
          <p:cNvSpPr>
            <a:spLocks noGrp="1"/>
          </p:cNvSpPr>
          <p:nvPr>
            <p:ph sz="half" idx="1"/>
          </p:nvPr>
        </p:nvSpPr>
        <p:spPr>
          <a:xfrm>
            <a:off x="887361" y="2223889"/>
            <a:ext cx="6663813" cy="3527983"/>
          </a:xfrm>
        </p:spPr>
        <p:txBody>
          <a:bodyPr>
            <a:normAutofit/>
          </a:bodyPr>
          <a:lstStyle/>
          <a:p>
            <a:r>
              <a:rPr lang="en-US" sz="3200" dirty="0"/>
              <a:t>21% of Minnesotans rely on a private well for drinking water</a:t>
            </a:r>
          </a:p>
          <a:p>
            <a:pPr lvl="1"/>
            <a:r>
              <a:rPr lang="en-US" sz="2800" dirty="0"/>
              <a:t>1.2 million people</a:t>
            </a:r>
          </a:p>
          <a:p>
            <a:pPr lvl="1"/>
            <a:r>
              <a:rPr lang="en-US" sz="2800" dirty="0"/>
              <a:t>450,000 households</a:t>
            </a:r>
          </a:p>
          <a:p>
            <a:r>
              <a:rPr lang="en-US" sz="3200" dirty="0"/>
              <a:t>Span a range of demographics</a:t>
            </a:r>
          </a:p>
        </p:txBody>
      </p:sp>
      <p:pic>
        <p:nvPicPr>
          <p:cNvPr id="8" name="Content Placeholder 7" descr="Map of Minnesota covered in green dots. Each green dot is where there is a known private well."/>
          <p:cNvPicPr>
            <a:picLocks noGrp="1" noChangeAspect="1"/>
          </p:cNvPicPr>
          <p:nvPr>
            <p:ph sz="half" idx="2"/>
          </p:nvPr>
        </p:nvPicPr>
        <p:blipFill>
          <a:blip r:embed="rId2"/>
          <a:stretch>
            <a:fillRect/>
          </a:stretch>
        </p:blipFill>
        <p:spPr>
          <a:xfrm>
            <a:off x="6705236" y="1593850"/>
            <a:ext cx="4115527" cy="4583113"/>
          </a:xfrm>
          <a:prstGeom prst="rect">
            <a:avLst/>
          </a:prstGeom>
        </p:spPr>
      </p:pic>
    </p:spTree>
    <p:extLst>
      <p:ext uri="{BB962C8B-B14F-4D97-AF65-F5344CB8AC3E}">
        <p14:creationId xmlns:p14="http://schemas.microsoft.com/office/powerpoint/2010/main" val="1615252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Pilot RFP Testing/Mitigation</a:t>
            </a:r>
          </a:p>
        </p:txBody>
      </p:sp>
      <p:pic>
        <p:nvPicPr>
          <p:cNvPr id="16" name="Content Placeholder 15" descr="Map of Minnesota with these counties highlighted Becker, Blue Earth, Clay, Faribault, Grant, Kandiyohi, Mahnomen, McLeod, Meeker, Norman, Pipestone, Renville, Sibley, Stevens, or Traverse counties or the White Earth Nation and Fillmore, Goodhue, Houston, Olmsted, Wabasha, or Winona counties or the Prairie Island Indian Community"/>
          <p:cNvPicPr>
            <a:picLocks noGrp="1" noChangeAspect="1"/>
          </p:cNvPicPr>
          <p:nvPr>
            <p:ph sz="half" idx="1"/>
          </p:nvPr>
        </p:nvPicPr>
        <p:blipFill>
          <a:blip r:embed="rId2"/>
          <a:stretch>
            <a:fillRect/>
          </a:stretch>
        </p:blipFill>
        <p:spPr>
          <a:xfrm>
            <a:off x="755300" y="1489348"/>
            <a:ext cx="4860662" cy="5146584"/>
          </a:xfrm>
          <a:prstGeom prst="rect">
            <a:avLst/>
          </a:prstGeom>
        </p:spPr>
      </p:pic>
      <p:sp>
        <p:nvSpPr>
          <p:cNvPr id="5" name="Content Placeholder 4"/>
          <p:cNvSpPr>
            <a:spLocks noGrp="1"/>
          </p:cNvSpPr>
          <p:nvPr>
            <p:ph sz="half" idx="2"/>
          </p:nvPr>
        </p:nvSpPr>
        <p:spPr>
          <a:xfrm>
            <a:off x="6381206" y="1594624"/>
            <a:ext cx="5181600" cy="5263376"/>
          </a:xfrm>
        </p:spPr>
        <p:txBody>
          <a:bodyPr>
            <a:normAutofit fontScale="77500" lnSpcReduction="20000"/>
          </a:bodyPr>
          <a:lstStyle/>
          <a:p>
            <a:r>
              <a:rPr lang="en-US" sz="3600" dirty="0"/>
              <a:t>Request for Proposals posted February 4, 2020</a:t>
            </a:r>
            <a:endParaRPr lang="en-US" sz="3600" dirty="0">
              <a:solidFill>
                <a:srgbClr val="FF0000"/>
              </a:solidFill>
            </a:endParaRPr>
          </a:p>
          <a:p>
            <a:r>
              <a:rPr lang="en-US" sz="3600" dirty="0"/>
              <a:t>Two grants available to local governments in:</a:t>
            </a:r>
          </a:p>
          <a:p>
            <a:pPr lvl="1"/>
            <a:r>
              <a:rPr lang="en-US" sz="2800" dirty="0"/>
              <a:t>Karst area (nitrate)</a:t>
            </a:r>
          </a:p>
          <a:p>
            <a:pPr lvl="1"/>
            <a:r>
              <a:rPr lang="en-US" sz="2800" dirty="0"/>
              <a:t>Western Minnesota (arsenic)</a:t>
            </a:r>
          </a:p>
          <a:p>
            <a:r>
              <a:rPr lang="en-US" sz="3600" dirty="0"/>
              <a:t>$100,000 each</a:t>
            </a:r>
          </a:p>
          <a:p>
            <a:pPr lvl="1"/>
            <a:r>
              <a:rPr lang="en-US" sz="2800" dirty="0">
                <a:solidFill>
                  <a:srgbClr val="000000"/>
                </a:solidFill>
              </a:rPr>
              <a:t>Free or low cost testing</a:t>
            </a:r>
          </a:p>
          <a:p>
            <a:pPr lvl="1"/>
            <a:r>
              <a:rPr lang="en-US" sz="2800" dirty="0">
                <a:solidFill>
                  <a:srgbClr val="000000"/>
                </a:solidFill>
              </a:rPr>
              <a:t>Mitigation for eligible* households</a:t>
            </a:r>
          </a:p>
          <a:p>
            <a:pPr marL="0" indent="0">
              <a:buNone/>
            </a:pPr>
            <a:r>
              <a:rPr lang="en-US" sz="2600" dirty="0">
                <a:solidFill>
                  <a:srgbClr val="000000"/>
                </a:solidFill>
              </a:rPr>
              <a:t>* Eligibility will be determined with the grantee, related to household income or other factors</a:t>
            </a:r>
          </a:p>
          <a:p>
            <a:pPr marL="0" indent="0">
              <a:buNone/>
            </a:pPr>
            <a:endParaRPr lang="en-US" sz="3200" dirty="0">
              <a:solidFill>
                <a:srgbClr val="000000"/>
              </a:solidFill>
            </a:endParaRPr>
          </a:p>
        </p:txBody>
      </p:sp>
    </p:spTree>
    <p:extLst>
      <p:ext uri="{BB962C8B-B14F-4D97-AF65-F5344CB8AC3E}">
        <p14:creationId xmlns:p14="http://schemas.microsoft.com/office/powerpoint/2010/main" val="398130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Questions?</a:t>
            </a:r>
          </a:p>
        </p:txBody>
      </p:sp>
      <p:sp>
        <p:nvSpPr>
          <p:cNvPr id="8" name="Text Placeholder 7"/>
          <p:cNvSpPr>
            <a:spLocks noGrp="1"/>
          </p:cNvSpPr>
          <p:nvPr>
            <p:ph type="body" sz="quarter" idx="13"/>
          </p:nvPr>
        </p:nvSpPr>
        <p:spPr>
          <a:xfrm>
            <a:off x="838200" y="3684896"/>
            <a:ext cx="10515600" cy="2639703"/>
          </a:xfrm>
        </p:spPr>
        <p:txBody>
          <a:bodyPr>
            <a:normAutofit/>
          </a:bodyPr>
          <a:lstStyle/>
          <a:p>
            <a:r>
              <a:rPr lang="en-US" sz="2800" u="sng" dirty="0"/>
              <a:t>chris.elvrum@state.mn.us</a:t>
            </a:r>
            <a:r>
              <a:rPr lang="en-US" sz="2800" dirty="0"/>
              <a:t> </a:t>
            </a:r>
          </a:p>
          <a:p>
            <a:r>
              <a:rPr lang="en-US" sz="2800" dirty="0"/>
              <a:t>651.201.4598</a:t>
            </a:r>
          </a:p>
        </p:txBody>
      </p:sp>
      <p:sp>
        <p:nvSpPr>
          <p:cNvPr id="4" name="Date Placeholder 3"/>
          <p:cNvSpPr>
            <a:spLocks noGrp="1"/>
          </p:cNvSpPr>
          <p:nvPr>
            <p:ph type="dt" sz="half" idx="10"/>
          </p:nvPr>
        </p:nvSpPr>
        <p:spPr/>
        <p:txBody>
          <a:bodyPr/>
          <a:lstStyle/>
          <a:p>
            <a:fld id="{D094F804-653A-41F1-A565-1098D9DEB37A}" type="datetime1">
              <a:rPr lang="en-US" smtClean="0"/>
              <a:t>2/13/2020</a:t>
            </a:fld>
            <a:endParaRPr lang="en-US" dirty="0"/>
          </a:p>
        </p:txBody>
      </p:sp>
      <p:sp>
        <p:nvSpPr>
          <p:cNvPr id="6" name="Slide Number Placeholder 5"/>
          <p:cNvSpPr>
            <a:spLocks noGrp="1"/>
          </p:cNvSpPr>
          <p:nvPr>
            <p:ph type="sldNum" sz="quarter" idx="4294967295"/>
          </p:nvPr>
        </p:nvSpPr>
        <p:spPr>
          <a:xfrm>
            <a:off x="10729913" y="6324600"/>
            <a:ext cx="1462087" cy="365125"/>
          </a:xfrm>
          <a:prstGeom prst="rect">
            <a:avLst/>
          </a:prstGeom>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385653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Goals</a:t>
            </a:r>
          </a:p>
        </p:txBody>
      </p:sp>
      <p:grpSp>
        <p:nvGrpSpPr>
          <p:cNvPr id="9" name="Group 8" descr="Private Wells are tested regularly"/>
          <p:cNvGrpSpPr/>
          <p:nvPr/>
        </p:nvGrpSpPr>
        <p:grpSpPr>
          <a:xfrm>
            <a:off x="4424363" y="2642717"/>
            <a:ext cx="3343274" cy="2269940"/>
            <a:chOff x="3814762" y="688535"/>
            <a:chExt cx="3343274" cy="1300528"/>
          </a:xfrm>
        </p:grpSpPr>
        <p:sp>
          <p:nvSpPr>
            <p:cNvPr id="10" name="Rectangle 9"/>
            <p:cNvSpPr/>
            <p:nvPr/>
          </p:nvSpPr>
          <p:spPr>
            <a:xfrm>
              <a:off x="3814762" y="688535"/>
              <a:ext cx="3343274" cy="1300528"/>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TextBox 10" title=" Square with text"/>
            <p:cNvSpPr txBox="1"/>
            <p:nvPr/>
          </p:nvSpPr>
          <p:spPr>
            <a:xfrm>
              <a:off x="3814762" y="688535"/>
              <a:ext cx="3343274" cy="130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800" kern="1200" dirty="0"/>
                <a:t>Private wells are tested regularly</a:t>
              </a:r>
            </a:p>
          </p:txBody>
        </p:sp>
      </p:grpSp>
      <p:grpSp>
        <p:nvGrpSpPr>
          <p:cNvPr id="12" name="Group 11" descr="Private well water quality issues" title="Square slide with text"/>
          <p:cNvGrpSpPr/>
          <p:nvPr/>
        </p:nvGrpSpPr>
        <p:grpSpPr>
          <a:xfrm>
            <a:off x="8239126" y="2657632"/>
            <a:ext cx="3343274" cy="2240110"/>
            <a:chOff x="7626096" y="688535"/>
            <a:chExt cx="3343274" cy="1300528"/>
          </a:xfrm>
        </p:grpSpPr>
        <p:sp>
          <p:nvSpPr>
            <p:cNvPr id="13" name="Rectangle 12"/>
            <p:cNvSpPr/>
            <p:nvPr/>
          </p:nvSpPr>
          <p:spPr>
            <a:xfrm>
              <a:off x="7626096" y="688535"/>
              <a:ext cx="3343274" cy="1300528"/>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TextBox 13"/>
            <p:cNvSpPr txBox="1"/>
            <p:nvPr/>
          </p:nvSpPr>
          <p:spPr>
            <a:xfrm>
              <a:off x="7626096" y="688535"/>
              <a:ext cx="3343274" cy="130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800" kern="1200" dirty="0"/>
                <a:t>Private well water quality issues are addressed</a:t>
              </a:r>
            </a:p>
          </p:txBody>
        </p:sp>
      </p:grpSp>
      <p:grpSp>
        <p:nvGrpSpPr>
          <p:cNvPr id="15" name="Group 14" descr="Private wells are a safe source of drinking water&#10;" title="Square with text"/>
          <p:cNvGrpSpPr/>
          <p:nvPr/>
        </p:nvGrpSpPr>
        <p:grpSpPr>
          <a:xfrm>
            <a:off x="609600" y="2671204"/>
            <a:ext cx="3343274" cy="2295241"/>
            <a:chOff x="3429" y="688535"/>
            <a:chExt cx="3343274" cy="1300528"/>
          </a:xfrm>
        </p:grpSpPr>
        <p:sp>
          <p:nvSpPr>
            <p:cNvPr id="16" name="Rectangle 15"/>
            <p:cNvSpPr/>
            <p:nvPr/>
          </p:nvSpPr>
          <p:spPr>
            <a:xfrm>
              <a:off x="3429" y="688535"/>
              <a:ext cx="3343274" cy="1300528"/>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TextBox 16"/>
            <p:cNvSpPr txBox="1"/>
            <p:nvPr/>
          </p:nvSpPr>
          <p:spPr>
            <a:xfrm>
              <a:off x="3429" y="688535"/>
              <a:ext cx="3343274" cy="130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800" kern="1200" dirty="0">
                  <a:solidFill>
                    <a:srgbClr val="003865"/>
                  </a:solidFill>
                </a:rPr>
                <a:t>Private wells are a safe source of drinking water</a:t>
              </a:r>
            </a:p>
          </p:txBody>
        </p:sp>
      </p:grpSp>
    </p:spTree>
    <p:extLst>
      <p:ext uri="{BB962C8B-B14F-4D97-AF65-F5344CB8AC3E}">
        <p14:creationId xmlns:p14="http://schemas.microsoft.com/office/powerpoint/2010/main" val="303144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Minnesota’s Well Code</a:t>
            </a:r>
          </a:p>
        </p:txBody>
      </p:sp>
      <p:sp>
        <p:nvSpPr>
          <p:cNvPr id="3" name="Content Placeholder 2"/>
          <p:cNvSpPr>
            <a:spLocks noGrp="1"/>
          </p:cNvSpPr>
          <p:nvPr>
            <p:ph sz="half" idx="1"/>
          </p:nvPr>
        </p:nvSpPr>
        <p:spPr>
          <a:xfrm>
            <a:off x="580457" y="1545812"/>
            <a:ext cx="7436201" cy="5312188"/>
          </a:xfrm>
        </p:spPr>
        <p:txBody>
          <a:bodyPr>
            <a:normAutofit fontScale="85000" lnSpcReduction="20000"/>
          </a:bodyPr>
          <a:lstStyle/>
          <a:p>
            <a:pPr marL="0" lvl="0" indent="0">
              <a:buClr>
                <a:srgbClr val="003865"/>
              </a:buClr>
              <a:buNone/>
              <a:defRPr/>
            </a:pPr>
            <a:r>
              <a:rPr lang="en-US" sz="3500" b="1" dirty="0"/>
              <a:t>1974 – Protect public health and groundwater</a:t>
            </a:r>
          </a:p>
          <a:p>
            <a:pPr marL="228600" lvl="0" indent="-228600">
              <a:spcAft>
                <a:spcPts val="0"/>
              </a:spcAft>
              <a:buClr>
                <a:srgbClr val="003865"/>
              </a:buClr>
              <a:buFont typeface="Arial" panose="020B0604020202020204" pitchFamily="34" charset="0"/>
              <a:buChar char="•"/>
              <a:defRPr/>
            </a:pPr>
            <a:r>
              <a:rPr lang="en-US" sz="3000" dirty="0"/>
              <a:t>Regulate the construction, maintenance and sealing of wells and </a:t>
            </a:r>
            <a:r>
              <a:rPr lang="en-US" sz="3000" dirty="0" smtClean="0"/>
              <a:t>borings</a:t>
            </a:r>
          </a:p>
          <a:p>
            <a:pPr marL="594360" lvl="1" indent="-228600">
              <a:spcAft>
                <a:spcPts val="0"/>
              </a:spcAft>
              <a:buClr>
                <a:srgbClr val="003865"/>
              </a:buClr>
              <a:buFont typeface="Arial" panose="020B0604020202020204" pitchFamily="34" charset="0"/>
              <a:buChar char="•"/>
              <a:defRPr/>
            </a:pPr>
            <a:r>
              <a:rPr lang="en-US" sz="2600" dirty="0" smtClean="0"/>
              <a:t>Setbacks, materials, grouting etc.</a:t>
            </a:r>
            <a:endParaRPr lang="en-US" sz="2600" dirty="0"/>
          </a:p>
          <a:p>
            <a:pPr marL="228600" lvl="0" indent="-228600">
              <a:spcBef>
                <a:spcPts val="1800"/>
              </a:spcBef>
              <a:spcAft>
                <a:spcPts val="0"/>
              </a:spcAft>
              <a:buClr>
                <a:srgbClr val="003865"/>
              </a:buClr>
              <a:buFont typeface="Arial" panose="020B0604020202020204" pitchFamily="34" charset="0"/>
              <a:buChar char="•"/>
              <a:defRPr/>
            </a:pPr>
            <a:r>
              <a:rPr lang="en-US" sz="3000" dirty="0"/>
              <a:t>License well contractors</a:t>
            </a:r>
          </a:p>
          <a:p>
            <a:pPr marL="685800" lvl="1" indent="-228600">
              <a:spcAft>
                <a:spcPts val="0"/>
              </a:spcAft>
              <a:buClr>
                <a:srgbClr val="003865"/>
              </a:buClr>
              <a:buFont typeface="Arial" panose="020B0604020202020204" pitchFamily="34" charset="0"/>
              <a:buChar char="•"/>
              <a:defRPr/>
            </a:pPr>
            <a:r>
              <a:rPr lang="en-US" sz="2400" dirty="0"/>
              <a:t>Continuing Education Credits</a:t>
            </a:r>
          </a:p>
          <a:p>
            <a:pPr marL="685800" lvl="1" indent="-228600">
              <a:spcAft>
                <a:spcPts val="0"/>
              </a:spcAft>
              <a:buClr>
                <a:srgbClr val="003865"/>
              </a:buClr>
              <a:buFont typeface="Arial" panose="020B0604020202020204" pitchFamily="34" charset="0"/>
              <a:buChar char="•"/>
              <a:defRPr/>
            </a:pPr>
            <a:r>
              <a:rPr lang="en-US" sz="2400" dirty="0"/>
              <a:t>Enforcement</a:t>
            </a:r>
          </a:p>
          <a:p>
            <a:pPr marL="228600" lvl="0" indent="-228600">
              <a:spcBef>
                <a:spcPts val="1800"/>
              </a:spcBef>
              <a:spcAft>
                <a:spcPts val="0"/>
              </a:spcAft>
              <a:buClr>
                <a:srgbClr val="003865"/>
              </a:buClr>
              <a:buFont typeface="Arial" panose="020B0604020202020204" pitchFamily="34" charset="0"/>
              <a:buChar char="•"/>
              <a:defRPr/>
            </a:pPr>
            <a:r>
              <a:rPr lang="en-US" sz="3000" dirty="0"/>
              <a:t>Well testing at time of construction</a:t>
            </a:r>
          </a:p>
          <a:p>
            <a:pPr marL="685800" lvl="1" indent="-228600">
              <a:spcAft>
                <a:spcPts val="0"/>
              </a:spcAft>
              <a:buClr>
                <a:srgbClr val="003865"/>
              </a:buClr>
              <a:buFont typeface="Arial" panose="020B0604020202020204" pitchFamily="34" charset="0"/>
              <a:buChar char="•"/>
              <a:defRPr/>
            </a:pPr>
            <a:r>
              <a:rPr lang="en-US" sz="2400" dirty="0"/>
              <a:t>Bacteria - since 1975 - must pass test before well can be used</a:t>
            </a:r>
          </a:p>
          <a:p>
            <a:pPr marL="685800" lvl="1" indent="-228600">
              <a:spcAft>
                <a:spcPts val="0"/>
              </a:spcAft>
              <a:buClr>
                <a:srgbClr val="003865"/>
              </a:buClr>
              <a:buFont typeface="Arial" panose="020B0604020202020204" pitchFamily="34" charset="0"/>
              <a:buChar char="•"/>
              <a:defRPr/>
            </a:pPr>
            <a:r>
              <a:rPr lang="en-US" sz="2400" dirty="0"/>
              <a:t>Nitrate - since 1975 </a:t>
            </a:r>
          </a:p>
          <a:p>
            <a:pPr marL="685800" lvl="1" indent="-228600">
              <a:spcAft>
                <a:spcPts val="0"/>
              </a:spcAft>
              <a:buClr>
                <a:srgbClr val="003865"/>
              </a:buClr>
              <a:buFont typeface="Arial" panose="020B0604020202020204" pitchFamily="34" charset="0"/>
              <a:buChar char="•"/>
              <a:defRPr/>
            </a:pPr>
            <a:r>
              <a:rPr lang="en-US" sz="2400" dirty="0"/>
              <a:t>Arsenic - since 2008 </a:t>
            </a:r>
          </a:p>
          <a:p>
            <a:pPr marL="0" indent="0">
              <a:spcBef>
                <a:spcPts val="2400"/>
              </a:spcBef>
              <a:buNone/>
            </a:pPr>
            <a:r>
              <a:rPr lang="en-US" sz="1900" dirty="0"/>
              <a:t>*Additional testing, treatment, and maintenance is up to the well </a:t>
            </a:r>
            <a:r>
              <a:rPr lang="en-US" sz="1900" dirty="0" smtClean="0"/>
              <a:t>owner</a:t>
            </a:r>
            <a:endParaRPr lang="en-US" sz="3200" dirty="0"/>
          </a:p>
          <a:p>
            <a:pPr marL="91440" indent="0">
              <a:spcAft>
                <a:spcPts val="0"/>
              </a:spcAft>
              <a:buClr>
                <a:srgbClr val="003865"/>
              </a:buClr>
              <a:buNone/>
              <a:defRPr/>
            </a:pPr>
            <a:endParaRPr lang="en-US" sz="2900" dirty="0"/>
          </a:p>
          <a:p>
            <a:pPr marL="0" lvl="0" indent="0">
              <a:spcAft>
                <a:spcPts val="0"/>
              </a:spcAft>
              <a:buClr>
                <a:srgbClr val="003865"/>
              </a:buClr>
              <a:buNone/>
              <a:defRPr/>
            </a:pPr>
            <a:endParaRPr lang="en-US" sz="2500" dirty="0"/>
          </a:p>
          <a:p>
            <a:pPr marL="0" indent="0">
              <a:buNone/>
            </a:pPr>
            <a:endParaRPr lang="en-US" dirty="0"/>
          </a:p>
        </p:txBody>
      </p:sp>
      <p:pic>
        <p:nvPicPr>
          <p:cNvPr id="8" name="Content Placeholder 7" descr="Person inspecting well"/>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8156417" y="2780778"/>
            <a:ext cx="3698424" cy="2475492"/>
          </a:xfrm>
          <a:prstGeom prst="rect">
            <a:avLst/>
          </a:prstGeom>
        </p:spPr>
      </p:pic>
    </p:spTree>
    <p:extLst>
      <p:ext uri="{BB962C8B-B14F-4D97-AF65-F5344CB8AC3E}">
        <p14:creationId xmlns:p14="http://schemas.microsoft.com/office/powerpoint/2010/main" val="32016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should I test for?</a:t>
            </a:r>
          </a:p>
        </p:txBody>
      </p:sp>
      <p:sp>
        <p:nvSpPr>
          <p:cNvPr id="5" name="Content Placeholder 4"/>
          <p:cNvSpPr>
            <a:spLocks noGrp="1"/>
          </p:cNvSpPr>
          <p:nvPr>
            <p:ph idx="14"/>
          </p:nvPr>
        </p:nvSpPr>
        <p:spPr>
          <a:xfrm>
            <a:off x="670560" y="1925426"/>
            <a:ext cx="5638800" cy="4211214"/>
          </a:xfrm>
        </p:spPr>
        <p:txBody>
          <a:bodyPr/>
          <a:lstStyle/>
          <a:p>
            <a:pPr marL="285750" indent="-285750" algn="l">
              <a:buFont typeface="Arial" panose="020B0604020202020204" pitchFamily="34" charset="0"/>
              <a:buChar char="•"/>
            </a:pPr>
            <a:r>
              <a:rPr lang="en-US" sz="2800" dirty="0"/>
              <a:t>Bacteria – Every year</a:t>
            </a:r>
          </a:p>
          <a:p>
            <a:pPr marL="285750" indent="-285750" algn="l">
              <a:buFont typeface="Arial" panose="020B0604020202020204" pitchFamily="34" charset="0"/>
              <a:buChar char="•"/>
            </a:pPr>
            <a:r>
              <a:rPr lang="en-US" sz="2800" dirty="0"/>
              <a:t>Nitrate – Every other year</a:t>
            </a:r>
          </a:p>
          <a:p>
            <a:pPr marL="285750" indent="-285750" algn="l">
              <a:buFont typeface="Arial" panose="020B0604020202020204" pitchFamily="34" charset="0"/>
              <a:buChar char="•"/>
            </a:pPr>
            <a:r>
              <a:rPr lang="en-US" sz="2800" dirty="0"/>
              <a:t>Arsenic – At least once</a:t>
            </a:r>
          </a:p>
          <a:p>
            <a:pPr marL="285750" indent="-285750" algn="l">
              <a:buFont typeface="Arial" panose="020B0604020202020204" pitchFamily="34" charset="0"/>
              <a:buChar char="•"/>
            </a:pPr>
            <a:r>
              <a:rPr lang="en-US" sz="2800" dirty="0"/>
              <a:t>Lead – At least once</a:t>
            </a:r>
          </a:p>
          <a:p>
            <a:pPr marL="285750" indent="-285750" algn="l">
              <a:buFont typeface="Arial" panose="020B0604020202020204" pitchFamily="34" charset="0"/>
              <a:buChar char="•"/>
            </a:pPr>
            <a:r>
              <a:rPr lang="en-US" sz="2800" dirty="0"/>
              <a:t>Manganese – Before a baby drinks the water</a:t>
            </a:r>
          </a:p>
          <a:p>
            <a:endParaRPr lang="en-US" dirty="0"/>
          </a:p>
        </p:txBody>
      </p:sp>
      <p:pic>
        <p:nvPicPr>
          <p:cNvPr id="7" name="Content Placeholder 7" descr="Image of magnet MDH sends to well owners. Magnet says test for coliform bacteria every year, nitrate every other year, arsenic at least once, lead at least once, and manganese before a baby drinks the wate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853681" y="1602983"/>
            <a:ext cx="3393966" cy="4603853"/>
          </a:xfrm>
          <a:prstGeom prst="rect">
            <a:avLst/>
          </a:prstGeom>
        </p:spPr>
      </p:pic>
    </p:spTree>
    <p:extLst>
      <p:ext uri="{BB962C8B-B14F-4D97-AF65-F5344CB8AC3E}">
        <p14:creationId xmlns:p14="http://schemas.microsoft.com/office/powerpoint/2010/main" val="292023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concerns?</a:t>
            </a:r>
          </a:p>
        </p:txBody>
      </p:sp>
      <p:graphicFrame>
        <p:nvGraphicFramePr>
          <p:cNvPr id="4" name="Content Placeholder 3" descr="Table listing common contaminants in Minnesota groundwater"/>
          <p:cNvGraphicFramePr>
            <a:graphicFrameLocks noGrp="1"/>
          </p:cNvGraphicFramePr>
          <p:nvPr>
            <p:ph sz="half" idx="1"/>
            <p:extLst>
              <p:ext uri="{D42A27DB-BD31-4B8C-83A1-F6EECF244321}">
                <p14:modId xmlns:p14="http://schemas.microsoft.com/office/powerpoint/2010/main" val="2216747573"/>
              </p:ext>
            </p:extLst>
          </p:nvPr>
        </p:nvGraphicFramePr>
        <p:xfrm>
          <a:off x="322269" y="1356853"/>
          <a:ext cx="11531177" cy="5454489"/>
        </p:xfrm>
        <a:graphic>
          <a:graphicData uri="http://schemas.openxmlformats.org/drawingml/2006/table">
            <a:tbl>
              <a:tblPr firstRow="1" bandRow="1">
                <a:tableStyleId>{5940675A-B579-460E-94D1-54222C63F5DA}</a:tableStyleId>
              </a:tblPr>
              <a:tblGrid>
                <a:gridCol w="1300054">
                  <a:extLst>
                    <a:ext uri="{9D8B030D-6E8A-4147-A177-3AD203B41FA5}">
                      <a16:colId xmlns:a16="http://schemas.microsoft.com/office/drawing/2014/main" val="970418474"/>
                    </a:ext>
                  </a:extLst>
                </a:gridCol>
                <a:gridCol w="1725561">
                  <a:extLst>
                    <a:ext uri="{9D8B030D-6E8A-4147-A177-3AD203B41FA5}">
                      <a16:colId xmlns:a16="http://schemas.microsoft.com/office/drawing/2014/main" val="1973559440"/>
                    </a:ext>
                  </a:extLst>
                </a:gridCol>
                <a:gridCol w="2153264">
                  <a:extLst>
                    <a:ext uri="{9D8B030D-6E8A-4147-A177-3AD203B41FA5}">
                      <a16:colId xmlns:a16="http://schemas.microsoft.com/office/drawing/2014/main" val="3164098371"/>
                    </a:ext>
                  </a:extLst>
                </a:gridCol>
                <a:gridCol w="2079523">
                  <a:extLst>
                    <a:ext uri="{9D8B030D-6E8A-4147-A177-3AD203B41FA5}">
                      <a16:colId xmlns:a16="http://schemas.microsoft.com/office/drawing/2014/main" val="3532464737"/>
                    </a:ext>
                  </a:extLst>
                </a:gridCol>
                <a:gridCol w="2064774">
                  <a:extLst>
                    <a:ext uri="{9D8B030D-6E8A-4147-A177-3AD203B41FA5}">
                      <a16:colId xmlns:a16="http://schemas.microsoft.com/office/drawing/2014/main" val="857297200"/>
                    </a:ext>
                  </a:extLst>
                </a:gridCol>
                <a:gridCol w="2208001">
                  <a:extLst>
                    <a:ext uri="{9D8B030D-6E8A-4147-A177-3AD203B41FA5}">
                      <a16:colId xmlns:a16="http://schemas.microsoft.com/office/drawing/2014/main" val="3234035795"/>
                    </a:ext>
                  </a:extLst>
                </a:gridCol>
              </a:tblGrid>
              <a:tr h="746878">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baseline="0" dirty="0"/>
                        <a:t>Bacteria</a:t>
                      </a:r>
                      <a:endParaRPr lang="en-US" sz="2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Nitrate</a:t>
                      </a:r>
                    </a:p>
                    <a:p>
                      <a:pPr algn="ctr"/>
                      <a:endParaRPr lang="en-US" sz="2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Arsenic</a:t>
                      </a:r>
                    </a:p>
                    <a:p>
                      <a:pPr algn="ctr"/>
                      <a:endParaRPr lang="en-US" sz="2200" b="1" dirty="0"/>
                    </a:p>
                  </a:txBody>
                  <a:tcPr/>
                </a:tc>
                <a:tc>
                  <a:txBody>
                    <a:bodyPr/>
                    <a:lstStyle/>
                    <a:p>
                      <a:pPr algn="ctr"/>
                      <a:r>
                        <a:rPr lang="en-US" sz="2200" b="1" dirty="0"/>
                        <a:t>Manganese</a:t>
                      </a:r>
                    </a:p>
                  </a:txBody>
                  <a:tcPr/>
                </a:tc>
                <a:tc>
                  <a:txBody>
                    <a:bodyPr/>
                    <a:lstStyle/>
                    <a:p>
                      <a:pPr algn="ctr"/>
                      <a:r>
                        <a:rPr lang="en-US" sz="2200" b="1" dirty="0"/>
                        <a:t>Lead</a:t>
                      </a:r>
                    </a:p>
                  </a:txBody>
                  <a:tcPr/>
                </a:tc>
                <a:extLst>
                  <a:ext uri="{0D108BD9-81ED-4DB2-BD59-A6C34878D82A}">
                    <a16:rowId xmlns:a16="http://schemas.microsoft.com/office/drawing/2014/main" val="1067880366"/>
                  </a:ext>
                </a:extLst>
              </a:tr>
              <a:tr h="2657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t>Health effects</a:t>
                      </a:r>
                    </a:p>
                    <a:p>
                      <a:endParaRPr lang="en-US" sz="2400" b="1" dirty="0"/>
                    </a:p>
                  </a:txBody>
                  <a:tcPr/>
                </a:tc>
                <a:tc>
                  <a:txBody>
                    <a:bodyPr/>
                    <a:lstStyle/>
                    <a:p>
                      <a:pPr>
                        <a:spcBef>
                          <a:spcPts val="1200"/>
                        </a:spcBef>
                      </a:pPr>
                      <a:r>
                        <a:rPr lang="en-US" sz="2000" dirty="0" smtClean="0"/>
                        <a:t>Indicates pathogens</a:t>
                      </a:r>
                      <a:r>
                        <a:rPr lang="en-US" sz="2000" baseline="0" dirty="0" smtClean="0"/>
                        <a:t> in water </a:t>
                      </a:r>
                    </a:p>
                    <a:p>
                      <a:pPr>
                        <a:spcBef>
                          <a:spcPts val="1200"/>
                        </a:spcBef>
                      </a:pPr>
                      <a:r>
                        <a:rPr lang="en-US" sz="2000" baseline="0" dirty="0" smtClean="0"/>
                        <a:t>Diarrhea</a:t>
                      </a:r>
                    </a:p>
                    <a:p>
                      <a:pPr>
                        <a:spcBef>
                          <a:spcPts val="1200"/>
                        </a:spcBef>
                      </a:pPr>
                      <a:r>
                        <a:rPr lang="en-US" sz="2000" baseline="0" dirty="0" smtClean="0"/>
                        <a:t>Vomiting </a:t>
                      </a:r>
                    </a:p>
                    <a:p>
                      <a:pPr>
                        <a:spcBef>
                          <a:spcPts val="1200"/>
                        </a:spcBef>
                      </a:pPr>
                      <a:r>
                        <a:rPr lang="en-US" sz="2000" baseline="0" dirty="0" smtClean="0"/>
                        <a:t>Cramps</a:t>
                      </a:r>
                    </a:p>
                    <a:p>
                      <a:endParaRPr lang="en-US" sz="2000" dirty="0"/>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dirty="0" smtClean="0"/>
                        <a:t>Affects how blood carries oxygen primarily in babies (blue</a:t>
                      </a:r>
                      <a:r>
                        <a:rPr lang="en-US" sz="2000" baseline="0" dirty="0" smtClean="0"/>
                        <a:t> baby syndrome)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2000" baseline="0" dirty="0" smtClean="0"/>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2000" baseline="0"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aseline="0" dirty="0" smtClean="0"/>
                        <a:t>*above standard</a:t>
                      </a:r>
                    </a:p>
                  </a:txBody>
                  <a:tcPr/>
                </a:tc>
                <a:tc>
                  <a:txBody>
                    <a:bodyPr/>
                    <a:lstStyle/>
                    <a:p>
                      <a:pPr>
                        <a:spcBef>
                          <a:spcPts val="1200"/>
                        </a:spcBef>
                      </a:pPr>
                      <a:r>
                        <a:rPr lang="en-US" sz="2000" dirty="0" smtClean="0"/>
                        <a:t>Cancer</a:t>
                      </a:r>
                      <a:r>
                        <a:rPr lang="en-US" sz="2000" baseline="0" dirty="0" smtClean="0"/>
                        <a:t> risk</a:t>
                      </a:r>
                    </a:p>
                    <a:p>
                      <a:pPr>
                        <a:spcBef>
                          <a:spcPts val="1200"/>
                        </a:spcBef>
                      </a:pPr>
                      <a:r>
                        <a:rPr lang="en-US" sz="2000" baseline="0" dirty="0" smtClean="0"/>
                        <a:t>Cardiovascular disease</a:t>
                      </a:r>
                    </a:p>
                    <a:p>
                      <a:pPr>
                        <a:spcBef>
                          <a:spcPts val="1200"/>
                        </a:spcBef>
                      </a:pPr>
                      <a:r>
                        <a:rPr lang="en-US" sz="2000" baseline="0" dirty="0" smtClean="0"/>
                        <a:t>Reduced intelligence in children</a:t>
                      </a:r>
                      <a:endParaRPr lang="en-US" sz="2000" dirty="0" smtClean="0"/>
                    </a:p>
                    <a:p>
                      <a:pPr>
                        <a:spcBef>
                          <a:spcPts val="1200"/>
                        </a:spcBef>
                      </a:pPr>
                      <a:endParaRPr lang="en-US" sz="2000" baseline="0" dirty="0"/>
                    </a:p>
                  </a:txBody>
                  <a:tcPr/>
                </a:tc>
                <a:tc>
                  <a:txBody>
                    <a:bodyPr/>
                    <a:lstStyle/>
                    <a:p>
                      <a:pPr>
                        <a:spcBef>
                          <a:spcPts val="1200"/>
                        </a:spcBef>
                      </a:pPr>
                      <a:r>
                        <a:rPr lang="en-US" sz="2000" dirty="0" smtClean="0"/>
                        <a:t>Problems with </a:t>
                      </a:r>
                    </a:p>
                    <a:p>
                      <a:pPr marL="228600" indent="-228600">
                        <a:spcBef>
                          <a:spcPts val="300"/>
                        </a:spcBef>
                        <a:buFont typeface="Arial" panose="020B0604020202020204" pitchFamily="34" charset="0"/>
                        <a:buChar char="•"/>
                      </a:pPr>
                      <a:r>
                        <a:rPr lang="en-US" sz="2000" dirty="0" smtClean="0"/>
                        <a:t>Memory</a:t>
                      </a:r>
                    </a:p>
                    <a:p>
                      <a:pPr marL="228600" indent="-228600">
                        <a:spcBef>
                          <a:spcPts val="300"/>
                        </a:spcBef>
                        <a:buFont typeface="Arial" panose="020B0604020202020204" pitchFamily="34" charset="0"/>
                        <a:buChar char="•"/>
                      </a:pPr>
                      <a:r>
                        <a:rPr lang="en-US" sz="2000" dirty="0" smtClean="0"/>
                        <a:t>Attention</a:t>
                      </a:r>
                    </a:p>
                    <a:p>
                      <a:pPr marL="228600" indent="-228600">
                        <a:spcBef>
                          <a:spcPts val="300"/>
                        </a:spcBef>
                        <a:buFont typeface="Arial" panose="020B0604020202020204" pitchFamily="34" charset="0"/>
                        <a:buChar char="•"/>
                      </a:pPr>
                      <a:r>
                        <a:rPr lang="en-US" sz="2000" dirty="0" smtClean="0"/>
                        <a:t>Motor</a:t>
                      </a:r>
                      <a:r>
                        <a:rPr lang="en-US" sz="2000" baseline="0" dirty="0" smtClean="0"/>
                        <a:t> skills</a:t>
                      </a:r>
                    </a:p>
                    <a:p>
                      <a:pPr marL="228600" indent="-228600">
                        <a:spcBef>
                          <a:spcPts val="300"/>
                        </a:spcBef>
                        <a:buFont typeface="Arial" panose="020B0604020202020204" pitchFamily="34" charset="0"/>
                        <a:buChar char="•"/>
                      </a:pPr>
                      <a:r>
                        <a:rPr lang="en-US" sz="2000" baseline="0" dirty="0" smtClean="0"/>
                        <a:t>Learning</a:t>
                      </a:r>
                    </a:p>
                    <a:p>
                      <a:pPr marL="228600" indent="-228600">
                        <a:spcBef>
                          <a:spcPts val="300"/>
                        </a:spcBef>
                        <a:buFont typeface="Arial" panose="020B0604020202020204" pitchFamily="34" charset="0"/>
                        <a:buChar char="•"/>
                      </a:pPr>
                      <a:r>
                        <a:rPr lang="en-US" sz="2000" baseline="0" dirty="0" smtClean="0"/>
                        <a:t>Behavior</a:t>
                      </a:r>
                      <a:endParaRPr lang="en-US" sz="2000" dirty="0" smtClean="0"/>
                    </a:p>
                    <a:p>
                      <a:pPr marL="228600" indent="-228600">
                        <a:spcBef>
                          <a:spcPts val="300"/>
                        </a:spcBef>
                        <a:buFont typeface="Arial" panose="020B0604020202020204" pitchFamily="34" charset="0"/>
                        <a:buChar char="•"/>
                      </a:pPr>
                      <a:endParaRPr lang="en-US" sz="2000" dirty="0"/>
                    </a:p>
                  </a:txBody>
                  <a:tcPr/>
                </a:tc>
                <a:tc>
                  <a:txBody>
                    <a:bodyPr/>
                    <a:lstStyle/>
                    <a:p>
                      <a:pPr>
                        <a:spcBef>
                          <a:spcPts val="1200"/>
                        </a:spcBef>
                      </a:pPr>
                      <a:r>
                        <a:rPr lang="en-US" sz="2000" dirty="0" smtClean="0"/>
                        <a:t>Damage</a:t>
                      </a:r>
                      <a:r>
                        <a:rPr lang="en-US" sz="2000" baseline="0" dirty="0" smtClean="0"/>
                        <a:t> to </a:t>
                      </a:r>
                    </a:p>
                    <a:p>
                      <a:pPr marL="228600" indent="-228600">
                        <a:spcBef>
                          <a:spcPts val="300"/>
                        </a:spcBef>
                        <a:buFont typeface="Arial" panose="020B0604020202020204" pitchFamily="34" charset="0"/>
                        <a:buChar char="•"/>
                      </a:pPr>
                      <a:r>
                        <a:rPr lang="en-US" sz="2000" baseline="0" dirty="0" smtClean="0"/>
                        <a:t>Brain</a:t>
                      </a:r>
                    </a:p>
                    <a:p>
                      <a:pPr marL="228600" indent="-228600">
                        <a:spcBef>
                          <a:spcPts val="300"/>
                        </a:spcBef>
                        <a:buFont typeface="Arial" panose="020B0604020202020204" pitchFamily="34" charset="0"/>
                        <a:buChar char="•"/>
                      </a:pPr>
                      <a:r>
                        <a:rPr lang="en-US" sz="2000" baseline="0" dirty="0" smtClean="0"/>
                        <a:t>Kidneys</a:t>
                      </a:r>
                    </a:p>
                    <a:p>
                      <a:pPr marL="228600" indent="-228600">
                        <a:spcBef>
                          <a:spcPts val="300"/>
                        </a:spcBef>
                        <a:buFont typeface="Arial" panose="020B0604020202020204" pitchFamily="34" charset="0"/>
                        <a:buChar char="•"/>
                      </a:pPr>
                      <a:r>
                        <a:rPr lang="en-US" sz="2000" baseline="0" dirty="0" smtClean="0"/>
                        <a:t>Nervous system </a:t>
                      </a:r>
                    </a:p>
                    <a:p>
                      <a:pPr>
                        <a:spcBef>
                          <a:spcPts val="1200"/>
                        </a:spcBef>
                      </a:pPr>
                      <a:r>
                        <a:rPr lang="en-US" sz="2000" baseline="0" dirty="0" smtClean="0"/>
                        <a:t>Problems with </a:t>
                      </a:r>
                    </a:p>
                    <a:p>
                      <a:pPr marL="228600" indent="-228600">
                        <a:spcBef>
                          <a:spcPts val="300"/>
                        </a:spcBef>
                        <a:buFont typeface="Arial" panose="020B0604020202020204" pitchFamily="34" charset="0"/>
                        <a:buChar char="•"/>
                      </a:pPr>
                      <a:r>
                        <a:rPr lang="en-US" sz="2000" baseline="0" dirty="0" smtClean="0"/>
                        <a:t>Development</a:t>
                      </a:r>
                    </a:p>
                    <a:p>
                      <a:pPr marL="228600" indent="-228600">
                        <a:spcBef>
                          <a:spcPts val="300"/>
                        </a:spcBef>
                        <a:buFont typeface="Arial" panose="020B0604020202020204" pitchFamily="34" charset="0"/>
                        <a:buChar char="•"/>
                      </a:pPr>
                      <a:r>
                        <a:rPr lang="en-US" sz="2000" baseline="0" dirty="0" smtClean="0"/>
                        <a:t>Behavior</a:t>
                      </a:r>
                    </a:p>
                  </a:txBody>
                  <a:tcPr/>
                </a:tc>
                <a:extLst>
                  <a:ext uri="{0D108BD9-81ED-4DB2-BD59-A6C34878D82A}">
                    <a16:rowId xmlns:a16="http://schemas.microsoft.com/office/drawing/2014/main" val="2069598993"/>
                  </a:ext>
                </a:extLst>
              </a:tr>
              <a:tr h="1934049">
                <a:tc>
                  <a:txBody>
                    <a:bodyPr/>
                    <a:lstStyle/>
                    <a:p>
                      <a:r>
                        <a:rPr lang="en-US" sz="2400" b="1" dirty="0" smtClean="0"/>
                        <a:t>How common</a:t>
                      </a:r>
                      <a:r>
                        <a:rPr lang="en-US" sz="2400" b="1" baseline="0" dirty="0" smtClean="0"/>
                        <a:t> is it?</a:t>
                      </a:r>
                      <a:endParaRPr lang="en-US" sz="2400" b="1" dirty="0"/>
                    </a:p>
                  </a:txBody>
                  <a:tcPr/>
                </a:tc>
                <a:tc>
                  <a:txBody>
                    <a:bodyPr/>
                    <a:lstStyle/>
                    <a:p>
                      <a:pPr algn="ctr"/>
                      <a:r>
                        <a:rPr lang="en-US" sz="2400" b="1" dirty="0" smtClean="0"/>
                        <a:t>27%</a:t>
                      </a:r>
                    </a:p>
                    <a:p>
                      <a:pPr algn="ctr"/>
                      <a:r>
                        <a:rPr lang="en-US" sz="2000" dirty="0" smtClean="0"/>
                        <a:t>(1996 CDC study)</a:t>
                      </a:r>
                    </a:p>
                    <a:p>
                      <a:endParaRPr lang="en-US" sz="2000" dirty="0"/>
                    </a:p>
                  </a:txBody>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2400" b="1" dirty="0" smtClean="0"/>
                        <a:t>~1% </a:t>
                      </a:r>
                      <a:r>
                        <a:rPr lang="en-US" sz="2400" dirty="0" smtClean="0"/>
                        <a:t> </a:t>
                      </a:r>
                      <a:r>
                        <a:rPr lang="en-US" sz="2000" dirty="0" smtClean="0"/>
                        <a:t>(new wells)*</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US" sz="2400" b="1" dirty="0" smtClean="0"/>
                        <a:t>~4-5%</a:t>
                      </a:r>
                      <a:r>
                        <a:rPr lang="en-US" sz="2400" b="1" baseline="0" dirty="0" smtClean="0"/>
                        <a:t> </a:t>
                      </a:r>
                      <a:r>
                        <a:rPr lang="en-US" sz="2000" baseline="0" dirty="0" smtClean="0"/>
                        <a:t>(all wells)*</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US" sz="2400" b="1" baseline="0" dirty="0" smtClean="0"/>
                        <a:t>&gt;40% </a:t>
                      </a:r>
                      <a:r>
                        <a:rPr lang="en-US" sz="2000" baseline="0" dirty="0" smtClean="0"/>
                        <a:t>(in some townships)*</a:t>
                      </a:r>
                    </a:p>
                  </a:txBody>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2400" b="1" dirty="0" smtClean="0"/>
                        <a:t>11%</a:t>
                      </a:r>
                      <a:r>
                        <a:rPr lang="en-US" sz="2400" b="1" baseline="0" dirty="0" smtClean="0"/>
                        <a:t> </a:t>
                      </a:r>
                      <a:r>
                        <a:rPr lang="en-US" sz="2000" baseline="0" dirty="0" smtClean="0"/>
                        <a:t>(above standard)</a:t>
                      </a:r>
                      <a:endParaRPr lang="en-US" sz="2000" b="1" baseline="0" dirty="0" smtClean="0"/>
                    </a:p>
                    <a:p>
                      <a:pPr marL="0" marR="0" lvl="0" indent="0" algn="ctr" defTabSz="914400" rtl="0" eaLnBrk="1" fontAlgn="auto" latinLnBrk="0" hangingPunct="1">
                        <a:lnSpc>
                          <a:spcPct val="100000"/>
                        </a:lnSpc>
                        <a:spcBef>
                          <a:spcPts val="1200"/>
                        </a:spcBef>
                        <a:spcAft>
                          <a:spcPts val="0"/>
                        </a:spcAft>
                        <a:buClrTx/>
                        <a:buSzTx/>
                        <a:buFontTx/>
                        <a:buNone/>
                        <a:tabLst/>
                        <a:defRPr/>
                      </a:pPr>
                      <a:r>
                        <a:rPr lang="en-US" sz="2400" b="1" baseline="0" dirty="0" smtClean="0"/>
                        <a:t>~50% </a:t>
                      </a:r>
                      <a:r>
                        <a:rPr lang="en-US" sz="2000" baseline="0" dirty="0" smtClean="0"/>
                        <a:t>(have arsenic)</a:t>
                      </a:r>
                      <a:endParaRPr lang="en-US" sz="2000" dirty="0" smtClean="0"/>
                    </a:p>
                  </a:txBody>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2400" b="1" dirty="0" smtClean="0"/>
                        <a:t>~50% ?</a:t>
                      </a:r>
                      <a:r>
                        <a:rPr lang="en-US" sz="2000" dirty="0" smtClean="0"/>
                        <a:t/>
                      </a:r>
                      <a:br>
                        <a:rPr lang="en-US" sz="2000" dirty="0" smtClean="0"/>
                      </a:br>
                      <a:r>
                        <a:rPr lang="en-US" sz="2000" dirty="0" smtClean="0"/>
                        <a:t>(above</a:t>
                      </a:r>
                      <a:r>
                        <a:rPr lang="en-US" sz="2000" baseline="0" dirty="0" smtClean="0"/>
                        <a:t> level safe for infants)</a:t>
                      </a:r>
                      <a:endParaRPr lang="en-US" sz="2000" dirty="0" smtClean="0"/>
                    </a:p>
                    <a:p>
                      <a:pPr algn="ctr">
                        <a:spcBef>
                          <a:spcPts val="1200"/>
                        </a:spcBef>
                      </a:pPr>
                      <a:endParaRPr lang="en-US" sz="2000" dirty="0"/>
                    </a:p>
                  </a:txBody>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2000" b="1" dirty="0" smtClean="0"/>
                        <a:t>?</a:t>
                      </a:r>
                    </a:p>
                    <a:p>
                      <a:pPr algn="ctr">
                        <a:spcBef>
                          <a:spcPts val="1200"/>
                        </a:spcBef>
                      </a:pPr>
                      <a:endParaRPr lang="en-US" sz="2000" baseline="0" dirty="0"/>
                    </a:p>
                  </a:txBody>
                  <a:tcPr/>
                </a:tc>
                <a:extLst>
                  <a:ext uri="{0D108BD9-81ED-4DB2-BD59-A6C34878D82A}">
                    <a16:rowId xmlns:a16="http://schemas.microsoft.com/office/drawing/2014/main" val="79727688"/>
                  </a:ext>
                </a:extLst>
              </a:tr>
            </a:tbl>
          </a:graphicData>
        </a:graphic>
      </p:graphicFrame>
    </p:spTree>
    <p:extLst>
      <p:ext uri="{BB962C8B-B14F-4D97-AF65-F5344CB8AC3E}">
        <p14:creationId xmlns:p14="http://schemas.microsoft.com/office/powerpoint/2010/main" val="6479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can a concern for private wells?</a:t>
            </a:r>
          </a:p>
        </p:txBody>
      </p:sp>
      <p:sp>
        <p:nvSpPr>
          <p:cNvPr id="3" name="Content Placeholder 2"/>
          <p:cNvSpPr>
            <a:spLocks noGrp="1"/>
          </p:cNvSpPr>
          <p:nvPr>
            <p:ph sz="half" idx="1"/>
          </p:nvPr>
        </p:nvSpPr>
        <p:spPr>
          <a:xfrm>
            <a:off x="620485" y="1594624"/>
            <a:ext cx="5965542" cy="5263376"/>
          </a:xfrm>
        </p:spPr>
        <p:txBody>
          <a:bodyPr>
            <a:normAutofit fontScale="92500" lnSpcReduction="20000"/>
          </a:bodyPr>
          <a:lstStyle/>
          <a:p>
            <a:pPr>
              <a:spcAft>
                <a:spcPts val="600"/>
              </a:spcAft>
            </a:pPr>
            <a:r>
              <a:rPr lang="en-US" sz="3000" dirty="0"/>
              <a:t>Industrial contaminants</a:t>
            </a:r>
          </a:p>
          <a:p>
            <a:pPr lvl="1">
              <a:spcAft>
                <a:spcPts val="600"/>
              </a:spcAft>
            </a:pPr>
            <a:r>
              <a:rPr lang="en-US" sz="2400" dirty="0"/>
              <a:t>Trichloroethylene (TCE)</a:t>
            </a:r>
          </a:p>
          <a:p>
            <a:pPr lvl="1">
              <a:spcAft>
                <a:spcPts val="600"/>
              </a:spcAft>
            </a:pPr>
            <a:r>
              <a:rPr lang="en-US" sz="2400" dirty="0" err="1"/>
              <a:t>Perfluoroalkyl</a:t>
            </a:r>
            <a:r>
              <a:rPr lang="en-US" sz="2400" dirty="0"/>
              <a:t> and </a:t>
            </a:r>
            <a:r>
              <a:rPr lang="en-US" sz="2400" dirty="0" err="1"/>
              <a:t>Polyfluoroalkyl</a:t>
            </a:r>
            <a:r>
              <a:rPr lang="en-US" sz="2400" dirty="0"/>
              <a:t> Substances (PFAS) </a:t>
            </a:r>
          </a:p>
          <a:p>
            <a:pPr lvl="1">
              <a:spcAft>
                <a:spcPts val="600"/>
              </a:spcAft>
            </a:pPr>
            <a:r>
              <a:rPr lang="en-US" sz="2400" dirty="0"/>
              <a:t>1, 4 </a:t>
            </a:r>
            <a:r>
              <a:rPr lang="en-US" sz="2400" dirty="0" err="1"/>
              <a:t>Dioxane</a:t>
            </a:r>
            <a:r>
              <a:rPr lang="en-US" sz="2400" dirty="0"/>
              <a:t>, VOCs</a:t>
            </a:r>
          </a:p>
          <a:p>
            <a:pPr>
              <a:spcAft>
                <a:spcPts val="600"/>
              </a:spcAft>
            </a:pPr>
            <a:r>
              <a:rPr lang="en-US" sz="3000" dirty="0"/>
              <a:t>Contaminants of emerging concern</a:t>
            </a:r>
          </a:p>
          <a:p>
            <a:pPr lvl="1">
              <a:spcAft>
                <a:spcPts val="600"/>
              </a:spcAft>
            </a:pPr>
            <a:r>
              <a:rPr lang="en-US" sz="2400" dirty="0"/>
              <a:t>Personal care products</a:t>
            </a:r>
          </a:p>
          <a:p>
            <a:pPr lvl="1">
              <a:spcAft>
                <a:spcPts val="600"/>
              </a:spcAft>
            </a:pPr>
            <a:r>
              <a:rPr lang="en-US" sz="2400" dirty="0"/>
              <a:t>Pharmaceuticals </a:t>
            </a:r>
          </a:p>
          <a:p>
            <a:pPr lvl="1">
              <a:spcAft>
                <a:spcPts val="600"/>
              </a:spcAft>
            </a:pPr>
            <a:r>
              <a:rPr lang="en-US" sz="2400" dirty="0"/>
              <a:t>Pesticides</a:t>
            </a:r>
          </a:p>
          <a:p>
            <a:pPr lvl="1">
              <a:spcAft>
                <a:spcPts val="600"/>
              </a:spcAft>
            </a:pPr>
            <a:r>
              <a:rPr lang="en-US" sz="2400" dirty="0"/>
              <a:t>Industrial chemicals</a:t>
            </a:r>
          </a:p>
          <a:p>
            <a:pPr lvl="1">
              <a:spcAft>
                <a:spcPts val="600"/>
              </a:spcAft>
            </a:pPr>
            <a:r>
              <a:rPr lang="en-US" sz="2400" dirty="0"/>
              <a:t>Disinfection byproducts</a:t>
            </a:r>
          </a:p>
          <a:p>
            <a:pPr lvl="1">
              <a:spcAft>
                <a:spcPts val="600"/>
              </a:spcAft>
            </a:pPr>
            <a:r>
              <a:rPr lang="en-US" sz="2400" dirty="0"/>
              <a:t>Naturally occurring (radium, boron, fluoride) </a:t>
            </a:r>
          </a:p>
        </p:txBody>
      </p:sp>
      <p:pic>
        <p:nvPicPr>
          <p:cNvPr id="9" name="Content Placeholder 8" descr="Water draining into a stream"/>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39940" y="2517963"/>
            <a:ext cx="4118956" cy="2734887"/>
          </a:xfrm>
          <a:prstGeom prst="rect">
            <a:avLst/>
          </a:prstGeom>
        </p:spPr>
      </p:pic>
    </p:spTree>
    <p:extLst>
      <p:ext uri="{BB962C8B-B14F-4D97-AF65-F5344CB8AC3E}">
        <p14:creationId xmlns:p14="http://schemas.microsoft.com/office/powerpoint/2010/main" val="195446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Nitrate in Newly Constructed Wells </a:t>
            </a:r>
          </a:p>
        </p:txBody>
      </p:sp>
      <p:pic>
        <p:nvPicPr>
          <p:cNvPr id="15" name="Content Placeholder 14" descr="Map of nitrate levels in new wells. Most wells with nitrate concentrations above 10 mg/L are in the central area of Minnesota."/>
          <p:cNvPicPr>
            <a:picLocks noGrp="1" noChangeAspect="1"/>
          </p:cNvPicPr>
          <p:nvPr>
            <p:ph sz="half" idx="1"/>
          </p:nvPr>
        </p:nvPicPr>
        <p:blipFill>
          <a:blip r:embed="rId3"/>
          <a:stretch>
            <a:fillRect/>
          </a:stretch>
        </p:blipFill>
        <p:spPr>
          <a:xfrm>
            <a:off x="6980270" y="1646877"/>
            <a:ext cx="5052209" cy="5063639"/>
          </a:xfrm>
          <a:prstGeom prst="rect">
            <a:avLst/>
          </a:prstGeom>
        </p:spPr>
      </p:pic>
      <p:sp>
        <p:nvSpPr>
          <p:cNvPr id="5" name="Content Placeholder 6"/>
          <p:cNvSpPr>
            <a:spLocks noGrp="1"/>
          </p:cNvSpPr>
          <p:nvPr>
            <p:ph sz="half" idx="2"/>
          </p:nvPr>
        </p:nvSpPr>
        <p:spPr>
          <a:xfrm>
            <a:off x="206829" y="1646877"/>
            <a:ext cx="6289766" cy="1644963"/>
          </a:xfrm>
          <a:prstGeom prst="rect">
            <a:avLst/>
          </a:prstGeom>
          <a:solidFill>
            <a:srgbClr val="78BE21"/>
          </a:solidFill>
        </p:spPr>
        <p:txBody>
          <a:bodyPr>
            <a:normAutofit fontScale="92500"/>
          </a:bodyPr>
          <a:lstStyle/>
          <a:p>
            <a:pPr marL="0" indent="0">
              <a:buNone/>
            </a:pPr>
            <a:r>
              <a:rPr lang="en-US" sz="2800" dirty="0"/>
              <a:t>Primarily affects babies under 6 months.</a:t>
            </a:r>
          </a:p>
          <a:p>
            <a:pPr marL="0" indent="0">
              <a:spcAft>
                <a:spcPts val="0"/>
              </a:spcAft>
              <a:buNone/>
            </a:pPr>
            <a:r>
              <a:rPr lang="en-US" sz="2800" b="1" dirty="0"/>
              <a:t>371 babies </a:t>
            </a:r>
            <a:r>
              <a:rPr lang="en-US" sz="2800" dirty="0"/>
              <a:t>per year potentially at risk of drinking water with nitrate above 10 mg/L.</a:t>
            </a:r>
          </a:p>
        </p:txBody>
      </p:sp>
      <p:sp>
        <p:nvSpPr>
          <p:cNvPr id="16" name="Content Placeholder 6"/>
          <p:cNvSpPr txBox="1">
            <a:spLocks/>
          </p:cNvSpPr>
          <p:nvPr/>
        </p:nvSpPr>
        <p:spPr bwMode="black">
          <a:xfrm>
            <a:off x="274319" y="3579224"/>
            <a:ext cx="6222275" cy="2952206"/>
          </a:xfrm>
          <a:prstGeom prst="rect">
            <a:avLst/>
          </a:prstGeom>
          <a:solidFill>
            <a:schemeClr val="bg1"/>
          </a:solidFill>
        </p:spPr>
        <p:txBody>
          <a:bodyPr vert="horz" lIns="91440" tIns="45720" rIns="91440" bIns="45720" rtlCol="0">
            <a:normAutofit lnSpcReduction="10000"/>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200" b="1" dirty="0"/>
              <a:t>Assumptions</a:t>
            </a:r>
          </a:p>
          <a:p>
            <a:pPr>
              <a:spcBef>
                <a:spcPts val="600"/>
              </a:spcBef>
              <a:spcAft>
                <a:spcPts val="600"/>
              </a:spcAft>
            </a:pPr>
            <a:r>
              <a:rPr lang="en-US" sz="2000" dirty="0"/>
              <a:t>14,490 babies on private wells </a:t>
            </a:r>
            <a:br>
              <a:rPr lang="en-US" sz="2000" dirty="0"/>
            </a:br>
            <a:r>
              <a:rPr lang="en-US" sz="2000" dirty="0"/>
              <a:t>(69,000 births statewide; 21% on private wells)</a:t>
            </a:r>
          </a:p>
          <a:p>
            <a:pPr>
              <a:spcBef>
                <a:spcPts val="600"/>
              </a:spcBef>
              <a:spcAft>
                <a:spcPts val="600"/>
              </a:spcAft>
            </a:pPr>
            <a:r>
              <a:rPr lang="en-US" sz="2000" dirty="0"/>
              <a:t>9,274 possibly using formula from a well at 6 months </a:t>
            </a:r>
            <a:br>
              <a:rPr lang="en-US" sz="2000" dirty="0"/>
            </a:br>
            <a:r>
              <a:rPr lang="en-US" sz="2000" dirty="0"/>
              <a:t>(36% of babies are breastfed at 6 months)</a:t>
            </a:r>
          </a:p>
          <a:p>
            <a:pPr>
              <a:spcBef>
                <a:spcPts val="600"/>
              </a:spcBef>
              <a:spcAft>
                <a:spcPts val="600"/>
              </a:spcAft>
            </a:pPr>
            <a:r>
              <a:rPr lang="en-US" sz="2000" dirty="0"/>
              <a:t>371 babies per year are possibly consuming water with  nitrate above 10 mg/L </a:t>
            </a:r>
            <a:br>
              <a:rPr lang="en-US" sz="2000" dirty="0"/>
            </a:br>
            <a:r>
              <a:rPr lang="en-US" sz="2000" dirty="0"/>
              <a:t>(~4% of all wells have nitrate above 10 mg/L)</a:t>
            </a:r>
          </a:p>
        </p:txBody>
      </p:sp>
    </p:spTree>
    <p:extLst>
      <p:ext uri="{BB962C8B-B14F-4D97-AF65-F5344CB8AC3E}">
        <p14:creationId xmlns:p14="http://schemas.microsoft.com/office/powerpoint/2010/main" val="259484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Wells with Nitrate &gt;10 mg/L</a:t>
            </a:r>
          </a:p>
        </p:txBody>
      </p:sp>
      <p:graphicFrame>
        <p:nvGraphicFramePr>
          <p:cNvPr id="22" name="Content Placeholder 21" descr="Table showing that the nitrate concentrations in the central sands and karast areas are higher when looking at MDA township testing results compared to MDH initial well test results"/>
          <p:cNvGraphicFramePr>
            <a:graphicFrameLocks noGrp="1"/>
          </p:cNvGraphicFramePr>
          <p:nvPr>
            <p:ph sz="half" idx="1"/>
            <p:extLst>
              <p:ext uri="{D42A27DB-BD31-4B8C-83A1-F6EECF244321}">
                <p14:modId xmlns:p14="http://schemas.microsoft.com/office/powerpoint/2010/main" val="1576668428"/>
              </p:ext>
            </p:extLst>
          </p:nvPr>
        </p:nvGraphicFramePr>
        <p:xfrm>
          <a:off x="352535" y="2039548"/>
          <a:ext cx="6512289" cy="1676400"/>
        </p:xfrm>
        <a:graphic>
          <a:graphicData uri="http://schemas.openxmlformats.org/drawingml/2006/table">
            <a:tbl>
              <a:tblPr firstRow="1" bandRow="1">
                <a:tableStyleId>{5940675A-B579-460E-94D1-54222C63F5DA}</a:tableStyleId>
              </a:tblPr>
              <a:tblGrid>
                <a:gridCol w="1628330">
                  <a:extLst>
                    <a:ext uri="{9D8B030D-6E8A-4147-A177-3AD203B41FA5}">
                      <a16:colId xmlns:a16="http://schemas.microsoft.com/office/drawing/2014/main" val="433401728"/>
                    </a:ext>
                  </a:extLst>
                </a:gridCol>
                <a:gridCol w="2596536">
                  <a:extLst>
                    <a:ext uri="{9D8B030D-6E8A-4147-A177-3AD203B41FA5}">
                      <a16:colId xmlns:a16="http://schemas.microsoft.com/office/drawing/2014/main" val="3450131102"/>
                    </a:ext>
                  </a:extLst>
                </a:gridCol>
                <a:gridCol w="2287423">
                  <a:extLst>
                    <a:ext uri="{9D8B030D-6E8A-4147-A177-3AD203B41FA5}">
                      <a16:colId xmlns:a16="http://schemas.microsoft.com/office/drawing/2014/main" val="4260637331"/>
                    </a:ext>
                  </a:extLst>
                </a:gridCol>
              </a:tblGrid>
              <a:tr h="370840">
                <a:tc>
                  <a:txBody>
                    <a:bodyPr/>
                    <a:lstStyle/>
                    <a:p>
                      <a:endParaRPr lang="en-US" sz="2000" dirty="0">
                        <a:solidFill>
                          <a:schemeClr val="tx2"/>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MDA</a:t>
                      </a:r>
                      <a:r>
                        <a:rPr lang="en-US" sz="2000" b="1" baseline="0" dirty="0">
                          <a:solidFill>
                            <a:schemeClr val="tx2"/>
                          </a:solidFill>
                        </a:rPr>
                        <a:t> Township Testing </a:t>
                      </a:r>
                      <a:r>
                        <a:rPr lang="en-US" sz="2000" baseline="0" dirty="0">
                          <a:solidFill>
                            <a:schemeClr val="tx2"/>
                          </a:solidFill>
                        </a:rPr>
                        <a:t/>
                      </a:r>
                      <a:br>
                        <a:rPr lang="en-US" sz="2000" baseline="0" dirty="0">
                          <a:solidFill>
                            <a:schemeClr val="tx2"/>
                          </a:solidFill>
                        </a:rPr>
                      </a:br>
                      <a:r>
                        <a:rPr lang="en-US" sz="1600" baseline="0" dirty="0">
                          <a:solidFill>
                            <a:schemeClr val="tx2"/>
                          </a:solidFill>
                        </a:rPr>
                        <a:t>(wells in highly vulnerable areas)</a:t>
                      </a:r>
                      <a:endParaRPr lang="en-US" sz="1600" b="0" dirty="0">
                        <a:solidFill>
                          <a:schemeClr val="tx2"/>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New Well Data </a:t>
                      </a:r>
                      <a:r>
                        <a:rPr lang="en-US" sz="1600" dirty="0">
                          <a:solidFill>
                            <a:schemeClr val="tx2"/>
                          </a:solidFill>
                        </a:rPr>
                        <a:t>(wells constructed</a:t>
                      </a:r>
                      <a:r>
                        <a:rPr lang="en-US" sz="1600" baseline="0" dirty="0">
                          <a:solidFill>
                            <a:schemeClr val="tx2"/>
                          </a:solidFill>
                        </a:rPr>
                        <a:t> according to well code)</a:t>
                      </a:r>
                      <a:endParaRPr lang="en-US" sz="1600" b="0" dirty="0">
                        <a:solidFill>
                          <a:schemeClr val="tx2"/>
                        </a:solidFill>
                      </a:endParaRPr>
                    </a:p>
                  </a:txBody>
                  <a:tcPr/>
                </a:tc>
                <a:extLst>
                  <a:ext uri="{0D108BD9-81ED-4DB2-BD59-A6C34878D82A}">
                    <a16:rowId xmlns:a16="http://schemas.microsoft.com/office/drawing/2014/main" val="34989098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Central</a:t>
                      </a:r>
                      <a:r>
                        <a:rPr lang="en-US" sz="2000" b="1" baseline="0" dirty="0">
                          <a:solidFill>
                            <a:schemeClr val="tx2"/>
                          </a:solidFill>
                        </a:rPr>
                        <a:t> Sands</a:t>
                      </a:r>
                      <a:endParaRPr lang="en-US" sz="2000" b="1" dirty="0">
                        <a:solidFill>
                          <a:schemeClr val="tx2"/>
                        </a:solidFill>
                      </a:endParaRPr>
                    </a:p>
                  </a:txBody>
                  <a:tcPr/>
                </a:tc>
                <a:tc>
                  <a:txBody>
                    <a:bodyPr/>
                    <a:lstStyle/>
                    <a:p>
                      <a:pPr algn="r"/>
                      <a:r>
                        <a:rPr lang="en-US" sz="2000" dirty="0">
                          <a:solidFill>
                            <a:schemeClr val="tx2"/>
                          </a:solidFill>
                        </a:rPr>
                        <a:t>15%</a:t>
                      </a:r>
                    </a:p>
                  </a:txBody>
                  <a:tcPr/>
                </a:tc>
                <a:tc>
                  <a:txBody>
                    <a:bodyPr/>
                    <a:lstStyle/>
                    <a:p>
                      <a:pPr algn="r"/>
                      <a:r>
                        <a:rPr lang="en-US" sz="2000" dirty="0">
                          <a:solidFill>
                            <a:schemeClr val="tx2"/>
                          </a:solidFill>
                        </a:rPr>
                        <a:t>5%</a:t>
                      </a:r>
                    </a:p>
                  </a:txBody>
                  <a:tcPr/>
                </a:tc>
                <a:extLst>
                  <a:ext uri="{0D108BD9-81ED-4DB2-BD59-A6C34878D82A}">
                    <a16:rowId xmlns:a16="http://schemas.microsoft.com/office/drawing/2014/main" val="1346391250"/>
                  </a:ext>
                </a:extLst>
              </a:tr>
              <a:tr h="370840">
                <a:tc>
                  <a:txBody>
                    <a:bodyPr/>
                    <a:lstStyle/>
                    <a:p>
                      <a:r>
                        <a:rPr lang="en-US" sz="2000" b="1" dirty="0">
                          <a:solidFill>
                            <a:schemeClr val="tx2"/>
                          </a:solidFill>
                        </a:rPr>
                        <a:t>Karst Area</a:t>
                      </a:r>
                    </a:p>
                  </a:txBody>
                  <a:tcPr/>
                </a:tc>
                <a:tc>
                  <a:txBody>
                    <a:bodyPr/>
                    <a:lstStyle/>
                    <a:p>
                      <a:pPr algn="r"/>
                      <a:r>
                        <a:rPr lang="en-US" sz="2000" dirty="0">
                          <a:solidFill>
                            <a:schemeClr val="tx2"/>
                          </a:solidFill>
                        </a:rPr>
                        <a:t>16%</a:t>
                      </a:r>
                    </a:p>
                  </a:txBody>
                  <a:tcPr/>
                </a:tc>
                <a:tc>
                  <a:txBody>
                    <a:bodyPr/>
                    <a:lstStyle/>
                    <a:p>
                      <a:pPr algn="r"/>
                      <a:r>
                        <a:rPr lang="en-US" sz="2000" dirty="0">
                          <a:solidFill>
                            <a:schemeClr val="tx2"/>
                          </a:solidFill>
                        </a:rPr>
                        <a:t>0.2%</a:t>
                      </a:r>
                    </a:p>
                  </a:txBody>
                  <a:tcPr/>
                </a:tc>
                <a:extLst>
                  <a:ext uri="{0D108BD9-81ED-4DB2-BD59-A6C34878D82A}">
                    <a16:rowId xmlns:a16="http://schemas.microsoft.com/office/drawing/2014/main" val="1688670740"/>
                  </a:ext>
                </a:extLst>
              </a:tr>
            </a:tbl>
          </a:graphicData>
        </a:graphic>
      </p:graphicFrame>
      <p:pic>
        <p:nvPicPr>
          <p:cNvPr id="19" name="Content Placeholder 18" descr="Map of Minnesota showing nitrate concentrations in new wells with the results of the Township Testing Program results over the top. New wells have concnetrations higher than 10 mg/L in the central area of the state, where as the Township Testing Program sees the highest concentration of unsafe levels in southeastern and southwestern Minnesota."/>
          <p:cNvPicPr>
            <a:picLocks noGrp="1" noChangeAspect="1"/>
          </p:cNvPicPr>
          <p:nvPr>
            <p:ph sz="half" idx="2"/>
          </p:nvPr>
        </p:nvPicPr>
        <p:blipFill rotWithShape="1">
          <a:blip r:embed="rId3"/>
          <a:stretch/>
        </p:blipFill>
        <p:spPr>
          <a:xfrm>
            <a:off x="7315200" y="1489587"/>
            <a:ext cx="4527917" cy="5023889"/>
          </a:xfrm>
          <a:prstGeom prst="rect">
            <a:avLst/>
          </a:prstGeom>
        </p:spPr>
      </p:pic>
      <p:sp>
        <p:nvSpPr>
          <p:cNvPr id="23" name="Content Placeholder 6"/>
          <p:cNvSpPr txBox="1">
            <a:spLocks/>
          </p:cNvSpPr>
          <p:nvPr/>
        </p:nvSpPr>
        <p:spPr bwMode="black">
          <a:xfrm>
            <a:off x="509450" y="4193178"/>
            <a:ext cx="6518368" cy="2168433"/>
          </a:xfrm>
          <a:prstGeom prst="rect">
            <a:avLst/>
          </a:prstGeom>
          <a:solidFill>
            <a:schemeClr val="bg1"/>
          </a:solidFill>
        </p:spPr>
        <p:txBody>
          <a:bodyPr vert="horz" lIns="91440" tIns="45720" rIns="91440" bIns="45720" rtlCol="0">
            <a:normAutofit lnSpcReduction="10000"/>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200" dirty="0"/>
              <a:t>Constructions methods and setbacks help in all areas</a:t>
            </a:r>
          </a:p>
          <a:p>
            <a:pPr marL="285750" indent="-285750">
              <a:buFont typeface="Arial" panose="020B0604020202020204" pitchFamily="34" charset="0"/>
              <a:buChar char="•"/>
            </a:pPr>
            <a:r>
              <a:rPr lang="en-US" sz="2200" dirty="0"/>
              <a:t>Special conditions* exist for wells constructed in limestone or dolomite (karst rocks)</a:t>
            </a:r>
          </a:p>
          <a:p>
            <a:pPr marL="0" indent="0">
              <a:buNone/>
            </a:pPr>
            <a:r>
              <a:rPr lang="en-US" sz="1800" dirty="0"/>
              <a:t>*Must have  more than 50 feet of non-limestone or dolomite above the aquifer for 1 mile radius around the well</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283158480"/>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7C24E70-379D-480C-9420-F379471FC0D6}" vid="{857587AC-A919-493F-9418-7BF7C0A5DB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PP6VNZTUNPYT-1200982357-368</_dlc_DocId>
    <_dlc_DocIdUrl xmlns="98f01fe9-c3f2-4582-9148-d87bd0c242e7">
      <Url>https://mn365.sharepoint.com/teams/MDH/bureaus/hpb/ehd/EH_WorkGroups/PrivateWellEdTeam/_layouts/15/DocIdRedir.aspx?ID=PP6VNZTUNPYT-1200982357-368</Url>
      <Description>PP6VNZTUNPYT-1200982357-368</Description>
    </_dlc_DocIdUrl>
    <Project xmlns="4df4382f-5019-40b0-b195-e3824fce6a7a" xsi:nil="true"/>
    <Sub_x002d_Project xmlns="4df4382f-5019-40b0-b195-e3824fce6a7a">
      <Value>Web</Value>
    </Sub_x002d_Project>
    <Status xmlns="4df4382f-5019-40b0-b195-e3824fce6a7a">Draft</Status>
    <Format xmlns="4df4382f-5019-40b0-b195-e3824fce6a7a">Presentation</Forma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9764D44A2E3984689B3D8870DF88E1A" ma:contentTypeVersion="77" ma:contentTypeDescription="Create a new document." ma:contentTypeScope="" ma:versionID="dc3f1df66364b529ced81a62db200300">
  <xsd:schema xmlns:xsd="http://www.w3.org/2001/XMLSchema" xmlns:xs="http://www.w3.org/2001/XMLSchema" xmlns:p="http://schemas.microsoft.com/office/2006/metadata/properties" xmlns:ns2="98f01fe9-c3f2-4582-9148-d87bd0c242e7" xmlns:ns3="4df4382f-5019-40b0-b195-e3824fce6a7a" xmlns:ns4="634a0e7e-f0dd-4ad6-9dd2-dd00adb06fdb" targetNamespace="http://schemas.microsoft.com/office/2006/metadata/properties" ma:root="true" ma:fieldsID="120cda2823af60a4a00d5291c54d488a" ns2:_="" ns3:_="" ns4:_="">
    <xsd:import namespace="98f01fe9-c3f2-4582-9148-d87bd0c242e7"/>
    <xsd:import namespace="4df4382f-5019-40b0-b195-e3824fce6a7a"/>
    <xsd:import namespace="634a0e7e-f0dd-4ad6-9dd2-dd00adb06fdb"/>
    <xsd:element name="properties">
      <xsd:complexType>
        <xsd:sequence>
          <xsd:element name="documentManagement">
            <xsd:complexType>
              <xsd:all>
                <xsd:element ref="ns2:_dlc_DocId" minOccurs="0"/>
                <xsd:element ref="ns2:_dlc_DocIdUrl" minOccurs="0"/>
                <xsd:element ref="ns2:_dlc_DocIdPersistId" minOccurs="0"/>
                <xsd:element ref="ns3:Project" minOccurs="0"/>
                <xsd:element ref="ns3:Sub_x002d_Project" minOccurs="0"/>
                <xsd:element ref="ns3:Status" minOccurs="0"/>
                <xsd:element ref="ns3:Format" minOccurs="0"/>
                <xsd:element ref="ns4:SharedWithUsers" minOccurs="0"/>
                <xsd:element ref="ns4: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f4382f-5019-40b0-b195-e3824fce6a7a" elementFormDefault="qualified">
    <xsd:import namespace="http://schemas.microsoft.com/office/2006/documentManagement/types"/>
    <xsd:import namespace="http://schemas.microsoft.com/office/infopath/2007/PartnerControls"/>
    <xsd:element name="Project" ma:index="11" nillable="true" ma:displayName="Project" ma:internalName="Project" ma:readOnly="false">
      <xsd:simpleType>
        <xsd:restriction base="dms:Text">
          <xsd:maxLength value="255"/>
        </xsd:restriction>
      </xsd:simpleType>
    </xsd:element>
    <xsd:element name="Sub_x002d_Project" ma:index="12" nillable="true" ma:displayName="Sub-Project" ma:default="Web" ma:internalName="Sub_x002d_Project" ma:readOnly="false">
      <xsd:complexType>
        <xsd:complexContent>
          <xsd:extension base="dms:MultiChoiceFillIn">
            <xsd:sequence>
              <xsd:element name="Value" maxOccurs="unbounded" minOccurs="0" nillable="true">
                <xsd:simpleType>
                  <xsd:union memberTypes="dms:Text">
                    <xsd:simpleType>
                      <xsd:restriction base="dms:Choice">
                        <xsd:enumeration value="Web"/>
                        <xsd:enumeration value="Information Sheets"/>
                        <xsd:enumeration value="Letters"/>
                        <xsd:enumeration value="Risk Assessment"/>
                        <xsd:enumeration value="Statistics"/>
                        <xsd:enumeration value="Data"/>
                      </xsd:restriction>
                    </xsd:simpleType>
                  </xsd:union>
                </xsd:simpleType>
              </xsd:element>
            </xsd:sequence>
          </xsd:extension>
        </xsd:complexContent>
      </xsd:complexType>
    </xsd:element>
    <xsd:element name="Status" ma:index="13" nillable="true" ma:displayName="Status" ma:default="Planning" ma:format="Dropdown" ma:internalName="Status">
      <xsd:simpleType>
        <xsd:restriction base="dms:Choice">
          <xsd:enumeration value="Planning"/>
          <xsd:enumeration value="Draft"/>
          <xsd:enumeration value="Review"/>
          <xsd:enumeration value="Final"/>
          <xsd:enumeration value="Web Ready"/>
          <xsd:enumeration value="Resource"/>
        </xsd:restriction>
      </xsd:simpleType>
    </xsd:element>
    <xsd:element name="Format" ma:index="14" nillable="true" ma:displayName="Format" ma:default="Info Sheet" ma:format="Dropdown" ma:internalName="Format">
      <xsd:simpleType>
        <xsd:union memberTypes="dms:Text">
          <xsd:simpleType>
            <xsd:restriction base="dms:Choice">
              <xsd:enumeration value="Agenda"/>
              <xsd:enumeration value="Appendix"/>
              <xsd:enumeration value="Communications"/>
              <xsd:enumeration value="Form"/>
              <xsd:enumeration value="Guidance"/>
              <xsd:enumeration value="Health Assessment"/>
              <xsd:enumeration value="Info Sheet"/>
              <xsd:enumeration value="Manual"/>
              <xsd:enumeration value="Message Block"/>
              <xsd:enumeration value="Minutes"/>
              <xsd:enumeration value="Notes"/>
              <xsd:enumeration value="Planning"/>
              <xsd:enumeration value="Presentation"/>
              <xsd:enumeration value="Report"/>
              <xsd:enumeration value="Research"/>
              <xsd:enumeration value="Resource"/>
              <xsd:enumeration value="Template"/>
              <xsd:enumeration value="Website"/>
            </xsd:restriction>
          </xsd:simpleType>
        </xsd:union>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4a0e7e-f0dd-4ad6-9dd2-dd00adb06fdb"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B99B13-BF67-4A71-8070-99100289F3A8}">
  <ds:schemaRefs>
    <ds:schemaRef ds:uri="http://schemas.microsoft.com/sharepoint/events"/>
    <ds:schemaRef ds:uri=""/>
  </ds:schemaRefs>
</ds:datastoreItem>
</file>

<file path=customXml/itemProps2.xml><?xml version="1.0" encoding="utf-8"?>
<ds:datastoreItem xmlns:ds="http://schemas.openxmlformats.org/officeDocument/2006/customXml" ds:itemID="{9678B604-9059-4F1C-B8E2-C96A71A964D2}">
  <ds:schemaRefs>
    <ds:schemaRef ds:uri="http://schemas.microsoft.com/office/2006/metadata/properties"/>
    <ds:schemaRef ds:uri="http://purl.org/dc/elements/1.1/"/>
    <ds:schemaRef ds:uri="http://purl.org/dc/dcmitype/"/>
    <ds:schemaRef ds:uri="http://www.w3.org/XML/1998/namespace"/>
    <ds:schemaRef ds:uri="http://schemas.microsoft.com/office/2006/documentManagement/types"/>
    <ds:schemaRef ds:uri="4df4382f-5019-40b0-b195-e3824fce6a7a"/>
    <ds:schemaRef ds:uri="http://purl.org/dc/terms/"/>
    <ds:schemaRef ds:uri="http://schemas.microsoft.com/office/infopath/2007/PartnerControls"/>
    <ds:schemaRef ds:uri="http://schemas.openxmlformats.org/package/2006/metadata/core-properties"/>
    <ds:schemaRef ds:uri="634a0e7e-f0dd-4ad6-9dd2-dd00adb06fdb"/>
    <ds:schemaRef ds:uri="98f01fe9-c3f2-4582-9148-d87bd0c242e7"/>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4.xml><?xml version="1.0" encoding="utf-8"?>
<ds:datastoreItem xmlns:ds="http://schemas.openxmlformats.org/officeDocument/2006/customXml" ds:itemID="{A6C2F779-080E-4CF8-8B70-2E22FC218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4df4382f-5019-40b0-b195-e3824fce6a7a"/>
    <ds:schemaRef ds:uri="634a0e7e-f0dd-4ad6-9dd2-dd00adb06f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classic option</Template>
  <TotalTime>5628</TotalTime>
  <Words>1806</Words>
  <Application>Microsoft Office PowerPoint</Application>
  <PresentationFormat>Widescreen</PresentationFormat>
  <Paragraphs>276</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NeueHaasGroteskText Std</vt:lpstr>
      <vt:lpstr>Times New Roman</vt:lpstr>
      <vt:lpstr>Minnesota</vt:lpstr>
      <vt:lpstr>Private Well Protection</vt:lpstr>
      <vt:lpstr>Private Well Users In Minnesota </vt:lpstr>
      <vt:lpstr>Goals</vt:lpstr>
      <vt:lpstr>Minnesota’s Well Code</vt:lpstr>
      <vt:lpstr>What should I test for?</vt:lpstr>
      <vt:lpstr>What are the concerns?</vt:lpstr>
      <vt:lpstr>What else can a concern for private wells?</vt:lpstr>
      <vt:lpstr>Nitrate in Newly Constructed Wells </vt:lpstr>
      <vt:lpstr>Wells with Nitrate &gt;10 mg/L</vt:lpstr>
      <vt:lpstr>Arsenic in Newly Constructed Wells</vt:lpstr>
      <vt:lpstr>Arsenic in Newly Constructed Wells (continued)</vt:lpstr>
      <vt:lpstr>Arsenic</vt:lpstr>
      <vt:lpstr>Are people taking action to ensure safe drinking water?</vt:lpstr>
      <vt:lpstr>Key Findings: Why Actions Were Not Taken</vt:lpstr>
      <vt:lpstr>Key Findings: Prompts for Well Testing</vt:lpstr>
      <vt:lpstr>Where do people go for information?</vt:lpstr>
      <vt:lpstr>Equity</vt:lpstr>
      <vt:lpstr>What are we doing? Education and Outreach Activities</vt:lpstr>
      <vt:lpstr>What else? Testing Assistance</vt:lpstr>
      <vt:lpstr>Pilot RFP Testing/Mitigation</vt:lpstr>
      <vt:lpstr>Questions?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Well Protection</dc:title>
  <dc:subject>Private Well Protection Overview</dc:subject>
  <dc:creator>Elvrum, Chris (MDH)</dc:creator>
  <cp:keywords/>
  <dc:description/>
  <cp:lastModifiedBy>Kasey Gerkovich</cp:lastModifiedBy>
  <cp:revision>108</cp:revision>
  <cp:lastPrinted>2020-02-12T16:00:15Z</cp:lastPrinted>
  <dcterms:created xsi:type="dcterms:W3CDTF">2019-12-12T14:28:03Z</dcterms:created>
  <dcterms:modified xsi:type="dcterms:W3CDTF">2020-02-13T20:04:15Z</dcterms:modified>
  <cp:category>Presentations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0x01010029764D44A2E3984689B3D8870DF88E1A</vt:lpwstr>
  </property>
  <property fmtid="{D5CDD505-2E9C-101B-9397-08002B2CF9AE}" pid="4" name="_dlc_DocIdItemGuid">
    <vt:lpwstr>f19bbb61-0267-463d-b045-c7ca91bc95cd</vt:lpwstr>
  </property>
</Properties>
</file>