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18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1FF71-04D5-4BC2-875C-6D9EBDD71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E7D2BE-40A2-43B0-8A43-202F62747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49CEE-52B3-44FA-B9DB-A3CF361C0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016D-0A5C-4FA0-AF04-D9A06E21C96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40A3C-7BA0-445A-9555-05D55CD77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A3F1C-A789-491C-A05D-268D50B10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FDF6-41DD-4602-9F72-1C3884B5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FBAF1-89E0-484E-BB9F-54AA585F9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DE3A3D-951D-406B-A0F9-385F84C77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62FFC-11BB-4CB6-ABFC-694F4433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016D-0A5C-4FA0-AF04-D9A06E21C96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AD05D-A388-4C07-8EC1-1BA5E33DE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55181-F448-44DF-AD02-1DA5CAF9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FDF6-41DD-4602-9F72-1C3884B5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6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8019B6-912F-413E-A874-02F2AE4974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2AC0F3-A420-44FF-912A-6657175FE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3B2FE-230B-4E83-9AE2-AE92496F0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016D-0A5C-4FA0-AF04-D9A06E21C96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7F7B5-23A5-4BEB-B25E-D9E18E58F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08867-C930-4862-AC34-539B87733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FDF6-41DD-4602-9F72-1C3884B5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2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CAF63-E72F-46A5-9EF5-85FB07862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E8E56-360B-4093-9514-3760323B8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F2C59-A242-4A69-A11B-70EEC821D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016D-0A5C-4FA0-AF04-D9A06E21C96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20BF-2EE8-4549-9E1E-566674B00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B1593-70A1-4CB2-B3C7-4CFAB6EE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FDF6-41DD-4602-9F72-1C3884B5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5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4DFAA-494C-478F-BC9D-741749D8F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38477-50B6-4968-8F8F-E0E76B4BC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045DC-E83C-45CC-AE50-0C59D45E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016D-0A5C-4FA0-AF04-D9A06E21C96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DA587-3EB2-4FE6-AFE2-6365C6BC7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2EAFB-02BF-4B1C-BCC8-1A3BBD0A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FDF6-41DD-4602-9F72-1C3884B5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7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7ACE5-E2F2-448C-8EA1-528C61AF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570EC-1E31-481D-A724-75F9094AC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47656-902E-4AB6-B79D-5AC2DE6AA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9D4C3-61AF-4B56-AEF6-1AF03CCF1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016D-0A5C-4FA0-AF04-D9A06E21C96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32453-309F-49CC-B120-30241EB81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67B53-F16D-434F-BFD4-2A3D3E749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FDF6-41DD-4602-9F72-1C3884B5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6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7B4FB-1463-4D61-AE92-E06D5651C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7B751-EEC6-4F9F-B007-B13B81005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19A2A-9BC6-4766-AAC4-7A07402F4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996A8-6DB5-41D9-817E-B201D6FD8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5E7A70-2CFB-4218-A34E-469850E110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9E9961-01C5-4450-9E40-8BBACCE04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016D-0A5C-4FA0-AF04-D9A06E21C96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899D22-A699-4A74-9FC0-9CFEA9EB8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5133FD-D30E-48A7-AB37-4CA26997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FDF6-41DD-4602-9F72-1C3884B5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8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CFE3E-ED84-4CEC-97DE-957B5D815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1F2B2-83E4-4FDD-B7A9-0BCB6333D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016D-0A5C-4FA0-AF04-D9A06E21C96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54AA8-E9EA-4A44-8017-98831C170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29C428-0C33-4E5E-8549-D074BA32D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FDF6-41DD-4602-9F72-1C3884B5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8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B7D953-CDA2-4D5D-88E7-3D15FD04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016D-0A5C-4FA0-AF04-D9A06E21C96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3FEF05-5E03-4567-9876-95F36C00E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44904-8A11-49CD-B853-129ACBBBF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FDF6-41DD-4602-9F72-1C3884B5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9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6883D-9957-45CE-97D0-2C1FBA62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45553-A2BE-4754-A160-A3B9DC659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429AA-F4E6-4D18-9ACE-5B49596D0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3725A-3758-4098-8B33-3BC71DC7D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016D-0A5C-4FA0-AF04-D9A06E21C96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7ECC7-0840-45E5-9747-628E17F59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50006-DFCC-4FC1-A045-18A075469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FDF6-41DD-4602-9F72-1C3884B5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3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2EDB1-C91A-4D14-B4B8-1874C5317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BE306-64FB-411A-8F65-96B05B5683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885FAD-A00A-4989-87B2-3AF3F5575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07DC5-8670-4BB6-9288-58B2C491F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016D-0A5C-4FA0-AF04-D9A06E21C96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D42F3-40C8-469C-823C-1458BB2BA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76FB7-076B-417E-A316-2D81DA87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FDF6-41DD-4602-9F72-1C3884B5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7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4377A2-31D9-4C45-821B-F27A47FEE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3FDDB-9BD0-46F0-85D1-E8590767B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85093-5B02-4380-828D-369FA2B98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7016D-0A5C-4FA0-AF04-D9A06E21C96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919CF-54B3-4966-87EB-C72A3D100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7C03D-95AC-4ECB-A697-8ED70863A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3FDF6-41DD-4602-9F72-1C3884B5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5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1C5E01-8C14-4F53-9E21-3F79B9D377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“Sea-level” Rise in the Twin Cities?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9AC34C3-305A-4C33-8D62-51A79CAFD5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The Slow-Motion Groundwater Flood Has Arrived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3820BE-6F21-4C6A-ADC3-B801358C4FD4}"/>
              </a:ext>
            </a:extLst>
          </p:cNvPr>
          <p:cNvSpPr txBox="1"/>
          <p:nvPr/>
        </p:nvSpPr>
        <p:spPr>
          <a:xfrm>
            <a:off x="4585524" y="4856325"/>
            <a:ext cx="359265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Ray Wuolo</a:t>
            </a:r>
          </a:p>
          <a:p>
            <a:pPr algn="ctr"/>
            <a:r>
              <a:rPr lang="en-US" sz="3200" dirty="0"/>
              <a:t>Barr Engineering Co.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933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2C1919-D848-4A10-B6BD-330F3593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potential consequences of a rising water table?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8E8C1-E0F3-49A7-8EAA-1058DA281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perennially higher lakes, streams and wetlands</a:t>
            </a:r>
          </a:p>
          <a:p>
            <a:r>
              <a:rPr lang="en-US" sz="3200" dirty="0"/>
              <a:t>increases frequency and severity of floods from rain and snow melt</a:t>
            </a:r>
          </a:p>
          <a:p>
            <a:r>
              <a:rPr lang="en-US" sz="3200" dirty="0"/>
              <a:t>basements and underground infrastructure were built when the water table was lower</a:t>
            </a:r>
          </a:p>
          <a:p>
            <a:pPr lvl="1"/>
            <a:r>
              <a:rPr lang="en-US" sz="3200" dirty="0"/>
              <a:t>foundation failures</a:t>
            </a:r>
          </a:p>
          <a:p>
            <a:pPr lvl="1"/>
            <a:r>
              <a:rPr lang="en-US" sz="3200" dirty="0"/>
              <a:t>mold issues</a:t>
            </a:r>
          </a:p>
          <a:p>
            <a:pPr lvl="1"/>
            <a:r>
              <a:rPr lang="en-US" sz="3200" dirty="0"/>
              <a:t>infiltration and damage to underground piping</a:t>
            </a:r>
          </a:p>
          <a:p>
            <a:pPr lvl="1"/>
            <a:r>
              <a:rPr lang="en-US" sz="3200" dirty="0"/>
              <a:t>reduced storm-sewer capacity</a:t>
            </a:r>
          </a:p>
          <a:p>
            <a:pPr lvl="1"/>
            <a:r>
              <a:rPr lang="en-US" sz="3200" dirty="0"/>
              <a:t>greater freeze-thaw issues (pavement etc.)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42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47251-B00A-4844-926F-62BAF8578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was a record year for precipitation</a:t>
            </a:r>
          </a:p>
        </p:txBody>
      </p:sp>
      <p:pic>
        <p:nvPicPr>
          <p:cNvPr id="4" name="Picture 3" descr="Graph of precipitation from 1895 through current date &#10;2020" title="Precipitation graph 2019">
            <a:extLst>
              <a:ext uri="{FF2B5EF4-FFF2-40B4-BE49-F238E27FC236}">
                <a16:creationId xmlns:a16="http://schemas.microsoft.com/office/drawing/2014/main" id="{BD334BD9-D4C1-40FB-A070-C111135B8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04" y="1460704"/>
            <a:ext cx="11356191" cy="48915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1A4D25-7119-42EF-99B9-3618D5337DE4}"/>
              </a:ext>
            </a:extLst>
          </p:cNvPr>
          <p:cNvSpPr txBox="1"/>
          <p:nvPr/>
        </p:nvSpPr>
        <p:spPr>
          <a:xfrm>
            <a:off x="1861457" y="5642181"/>
            <a:ext cx="78308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plot of annual precipitation since 1895 shows </a:t>
            </a:r>
          </a:p>
          <a:p>
            <a:r>
              <a:rPr lang="en-US" sz="3200" dirty="0"/>
              <a:t>long-term increase of 1/3-inch per decade</a:t>
            </a:r>
          </a:p>
        </p:txBody>
      </p:sp>
    </p:spTree>
    <p:extLst>
      <p:ext uri="{BB962C8B-B14F-4D97-AF65-F5344CB8AC3E}">
        <p14:creationId xmlns:p14="http://schemas.microsoft.com/office/powerpoint/2010/main" val="1712217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61D6C-83E8-4C05-B801-3EDEA2D28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9" y="176976"/>
            <a:ext cx="10515600" cy="1325563"/>
          </a:xfrm>
        </p:spPr>
        <p:txBody>
          <a:bodyPr/>
          <a:lstStyle/>
          <a:p>
            <a:r>
              <a:rPr lang="en-US" dirty="0"/>
              <a:t>what happens when precipitation falls on the ground?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212B7-C9DA-482F-A207-1F267B3D3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814" y="1308100"/>
            <a:ext cx="5303960" cy="4868863"/>
          </a:xfrm>
        </p:spPr>
        <p:txBody>
          <a:bodyPr>
            <a:normAutofit/>
          </a:bodyPr>
          <a:lstStyle/>
          <a:p>
            <a:r>
              <a:rPr lang="en-US" sz="3200" dirty="0"/>
              <a:t>most rainfall is used by plants or runs off to lakes and streams</a:t>
            </a:r>
          </a:p>
          <a:p>
            <a:r>
              <a:rPr lang="en-US" sz="3200" dirty="0"/>
              <a:t>some rainfall seeps downward, below the root zone of plants (infiltration)</a:t>
            </a:r>
          </a:p>
          <a:p>
            <a:r>
              <a:rPr lang="en-US" sz="3200" dirty="0"/>
              <a:t>infiltration eventually migrates to the water table – this is “recharge”</a:t>
            </a:r>
          </a:p>
        </p:txBody>
      </p:sp>
      <p:sp>
        <p:nvSpPr>
          <p:cNvPr id="4" name="Right Arrow 3" title="Arrow pointing right">
            <a:extLst>
              <a:ext uri="{FF2B5EF4-FFF2-40B4-BE49-F238E27FC236}">
                <a16:creationId xmlns:a16="http://schemas.microsoft.com/office/drawing/2014/main" id="{B2990CD0-7709-4337-B892-2273EE90CD3C}"/>
              </a:ext>
            </a:extLst>
          </p:cNvPr>
          <p:cNvSpPr/>
          <p:nvPr/>
        </p:nvSpPr>
        <p:spPr>
          <a:xfrm>
            <a:off x="441946" y="3261709"/>
            <a:ext cx="985652" cy="178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 title="Image of 5 plants">
            <a:extLst>
              <a:ext uri="{FF2B5EF4-FFF2-40B4-BE49-F238E27FC236}">
                <a16:creationId xmlns:a16="http://schemas.microsoft.com/office/drawing/2014/main" id="{780A5299-6128-40C9-8F2C-6588635842ED}"/>
              </a:ext>
            </a:extLst>
          </p:cNvPr>
          <p:cNvSpPr/>
          <p:nvPr/>
        </p:nvSpPr>
        <p:spPr>
          <a:xfrm>
            <a:off x="648884" y="3526387"/>
            <a:ext cx="4536374" cy="24819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14" descr="NATPL184">
            <a:extLst>
              <a:ext uri="{FF2B5EF4-FFF2-40B4-BE49-F238E27FC236}">
                <a16:creationId xmlns:a16="http://schemas.microsoft.com/office/drawing/2014/main" id="{067E6C6B-4725-4182-8F87-1F4082BF8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17" y="3073683"/>
            <a:ext cx="379472" cy="69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NATPL184">
            <a:extLst>
              <a:ext uri="{FF2B5EF4-FFF2-40B4-BE49-F238E27FC236}">
                <a16:creationId xmlns:a16="http://schemas.microsoft.com/office/drawing/2014/main" id="{E6AA59BC-27BF-4E3C-87AA-B179050BA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8" y="2937571"/>
            <a:ext cx="458788" cy="84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NATPL184">
            <a:extLst>
              <a:ext uri="{FF2B5EF4-FFF2-40B4-BE49-F238E27FC236}">
                <a16:creationId xmlns:a16="http://schemas.microsoft.com/office/drawing/2014/main" id="{D529FC5D-E186-454C-9E3E-D8E2B8E96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557" y="2935592"/>
            <a:ext cx="458788" cy="84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NATPL184">
            <a:extLst>
              <a:ext uri="{FF2B5EF4-FFF2-40B4-BE49-F238E27FC236}">
                <a16:creationId xmlns:a16="http://schemas.microsoft.com/office/drawing/2014/main" id="{C703D0EE-47F0-43E2-A07D-992DA5F6C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097" y="2909863"/>
            <a:ext cx="458788" cy="84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NATPL184">
            <a:extLst>
              <a:ext uri="{FF2B5EF4-FFF2-40B4-BE49-F238E27FC236}">
                <a16:creationId xmlns:a16="http://schemas.microsoft.com/office/drawing/2014/main" id="{63E54CD6-2C8E-477A-91E7-FD9EB550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071" y="2603680"/>
            <a:ext cx="720808" cy="132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own Arrow 10" title="Image of arrow pointing down">
            <a:extLst>
              <a:ext uri="{FF2B5EF4-FFF2-40B4-BE49-F238E27FC236}">
                <a16:creationId xmlns:a16="http://schemas.microsoft.com/office/drawing/2014/main" id="{58100D27-1EA5-4D15-951A-9778A238B596}"/>
              </a:ext>
            </a:extLst>
          </p:cNvPr>
          <p:cNvSpPr/>
          <p:nvPr/>
        </p:nvSpPr>
        <p:spPr>
          <a:xfrm>
            <a:off x="1267662" y="1624449"/>
            <a:ext cx="771897" cy="1005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93DBF8-C6F8-4094-BE37-7887A0161621}"/>
              </a:ext>
            </a:extLst>
          </p:cNvPr>
          <p:cNvSpPr txBox="1"/>
          <p:nvPr/>
        </p:nvSpPr>
        <p:spPr>
          <a:xfrm>
            <a:off x="1846814" y="1485487"/>
            <a:ext cx="2312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5A5A5A"/>
                </a:solidFill>
              </a:rPr>
              <a:t>precipitation</a:t>
            </a:r>
          </a:p>
        </p:txBody>
      </p:sp>
      <p:sp>
        <p:nvSpPr>
          <p:cNvPr id="13" name="Up Arrow 14" title="Image of arrow pointing up">
            <a:extLst>
              <a:ext uri="{FF2B5EF4-FFF2-40B4-BE49-F238E27FC236}">
                <a16:creationId xmlns:a16="http://schemas.microsoft.com/office/drawing/2014/main" id="{16F34CB6-4C6B-4FF2-A1C4-8C9ED1E51985}"/>
              </a:ext>
            </a:extLst>
          </p:cNvPr>
          <p:cNvSpPr/>
          <p:nvPr/>
        </p:nvSpPr>
        <p:spPr>
          <a:xfrm>
            <a:off x="2343978" y="2658047"/>
            <a:ext cx="296883" cy="380011"/>
          </a:xfrm>
          <a:prstGeom prst="up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Up Arrow 15" title="Image of arrow pointing up">
            <a:extLst>
              <a:ext uri="{FF2B5EF4-FFF2-40B4-BE49-F238E27FC236}">
                <a16:creationId xmlns:a16="http://schemas.microsoft.com/office/drawing/2014/main" id="{D573EB21-AB98-4A63-AF1A-AC5F45BE5D23}"/>
              </a:ext>
            </a:extLst>
          </p:cNvPr>
          <p:cNvSpPr/>
          <p:nvPr/>
        </p:nvSpPr>
        <p:spPr>
          <a:xfrm>
            <a:off x="3292024" y="2620441"/>
            <a:ext cx="296883" cy="380011"/>
          </a:xfrm>
          <a:prstGeom prst="up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EB9033-2694-4A8E-9A2F-A9C1930F5A21}"/>
              </a:ext>
            </a:extLst>
          </p:cNvPr>
          <p:cNvSpPr txBox="1"/>
          <p:nvPr/>
        </p:nvSpPr>
        <p:spPr>
          <a:xfrm>
            <a:off x="2003167" y="2118196"/>
            <a:ext cx="3346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5A5A5A"/>
                </a:solidFill>
              </a:rPr>
              <a:t>evapotranspiration</a:t>
            </a:r>
          </a:p>
        </p:txBody>
      </p:sp>
      <p:sp>
        <p:nvSpPr>
          <p:cNvPr id="16" name="Right Arrow 17" title="Image of arrow pointing to the right">
            <a:extLst>
              <a:ext uri="{FF2B5EF4-FFF2-40B4-BE49-F238E27FC236}">
                <a16:creationId xmlns:a16="http://schemas.microsoft.com/office/drawing/2014/main" id="{BE61DD9F-CF72-48F0-A23B-EBD80EF17139}"/>
              </a:ext>
            </a:extLst>
          </p:cNvPr>
          <p:cNvSpPr/>
          <p:nvPr/>
        </p:nvSpPr>
        <p:spPr>
          <a:xfrm>
            <a:off x="4849671" y="3263689"/>
            <a:ext cx="985652" cy="178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03B289-3FFE-41FE-AC80-1C0840C3417E}"/>
              </a:ext>
            </a:extLst>
          </p:cNvPr>
          <p:cNvSpPr txBox="1"/>
          <p:nvPr/>
        </p:nvSpPr>
        <p:spPr>
          <a:xfrm>
            <a:off x="4794463" y="2750549"/>
            <a:ext cx="1222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5A5A5A"/>
                </a:solidFill>
              </a:rPr>
              <a:t>runoff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85D788-1B86-4530-8B92-9DE855841D9C}"/>
              </a:ext>
            </a:extLst>
          </p:cNvPr>
          <p:cNvSpPr txBox="1"/>
          <p:nvPr/>
        </p:nvSpPr>
        <p:spPr>
          <a:xfrm>
            <a:off x="394444" y="2857948"/>
            <a:ext cx="1222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5A5A5A"/>
                </a:solidFill>
              </a:rPr>
              <a:t>runoff</a:t>
            </a:r>
          </a:p>
        </p:txBody>
      </p:sp>
      <p:sp>
        <p:nvSpPr>
          <p:cNvPr id="19" name="Down Arrow 20" title="Image of arrow pointing down">
            <a:extLst>
              <a:ext uri="{FF2B5EF4-FFF2-40B4-BE49-F238E27FC236}">
                <a16:creationId xmlns:a16="http://schemas.microsoft.com/office/drawing/2014/main" id="{1A43456C-E7CD-428D-A8C5-6E776EABF84A}"/>
              </a:ext>
            </a:extLst>
          </p:cNvPr>
          <p:cNvSpPr/>
          <p:nvPr/>
        </p:nvSpPr>
        <p:spPr>
          <a:xfrm>
            <a:off x="1619583" y="3394317"/>
            <a:ext cx="237507" cy="332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Down Arrow 21" title="Image of arrow pointing down">
            <a:extLst>
              <a:ext uri="{FF2B5EF4-FFF2-40B4-BE49-F238E27FC236}">
                <a16:creationId xmlns:a16="http://schemas.microsoft.com/office/drawing/2014/main" id="{8BF2ABAC-F69B-450C-8DD9-7D093D74C429}"/>
              </a:ext>
            </a:extLst>
          </p:cNvPr>
          <p:cNvSpPr/>
          <p:nvPr/>
        </p:nvSpPr>
        <p:spPr>
          <a:xfrm>
            <a:off x="4040169" y="3392338"/>
            <a:ext cx="237507" cy="332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Curved Up Arrow 22" title="Curved arrow pointing up">
            <a:extLst>
              <a:ext uri="{FF2B5EF4-FFF2-40B4-BE49-F238E27FC236}">
                <a16:creationId xmlns:a16="http://schemas.microsoft.com/office/drawing/2014/main" id="{F2E30CB8-1AA0-4C08-9B67-0AB0399D20A9}"/>
              </a:ext>
            </a:extLst>
          </p:cNvPr>
          <p:cNvSpPr/>
          <p:nvPr/>
        </p:nvSpPr>
        <p:spPr>
          <a:xfrm>
            <a:off x="1928341" y="3798078"/>
            <a:ext cx="688769" cy="26125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A5A5A"/>
              </a:solidFill>
            </a:endParaRPr>
          </a:p>
        </p:txBody>
      </p:sp>
      <p:sp>
        <p:nvSpPr>
          <p:cNvPr id="22" name="Curved Up Arrow 23" title="Curved arrow pointing up">
            <a:extLst>
              <a:ext uri="{FF2B5EF4-FFF2-40B4-BE49-F238E27FC236}">
                <a16:creationId xmlns:a16="http://schemas.microsoft.com/office/drawing/2014/main" id="{0FD9CD81-0B6A-4820-9A67-38A8FA125F06}"/>
              </a:ext>
            </a:extLst>
          </p:cNvPr>
          <p:cNvSpPr/>
          <p:nvPr/>
        </p:nvSpPr>
        <p:spPr>
          <a:xfrm flipH="1">
            <a:off x="3529531" y="3855475"/>
            <a:ext cx="607621" cy="22761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A5A5A"/>
              </a:solidFill>
            </a:endParaRPr>
          </a:p>
        </p:txBody>
      </p:sp>
      <p:sp>
        <p:nvSpPr>
          <p:cNvPr id="23" name="Down Arrow 24" title="Arrow pointing down">
            <a:extLst>
              <a:ext uri="{FF2B5EF4-FFF2-40B4-BE49-F238E27FC236}">
                <a16:creationId xmlns:a16="http://schemas.microsoft.com/office/drawing/2014/main" id="{CF52CC0A-D4D7-49BD-8722-DCDAEFE60A04}"/>
              </a:ext>
            </a:extLst>
          </p:cNvPr>
          <p:cNvSpPr/>
          <p:nvPr/>
        </p:nvSpPr>
        <p:spPr>
          <a:xfrm>
            <a:off x="2676487" y="4142462"/>
            <a:ext cx="463137" cy="77189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70BF8D-2A11-4143-8F49-14D58932D3BD}"/>
              </a:ext>
            </a:extLst>
          </p:cNvPr>
          <p:cNvSpPr txBox="1"/>
          <p:nvPr/>
        </p:nvSpPr>
        <p:spPr>
          <a:xfrm>
            <a:off x="3044622" y="4249340"/>
            <a:ext cx="23823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A5A5A"/>
                </a:solidFill>
              </a:rPr>
              <a:t>infiltration</a:t>
            </a:r>
          </a:p>
          <a:p>
            <a:endParaRPr lang="en-US" dirty="0">
              <a:solidFill>
                <a:srgbClr val="5A5A5A"/>
              </a:solidFill>
            </a:endParaRPr>
          </a:p>
        </p:txBody>
      </p:sp>
      <p:sp>
        <p:nvSpPr>
          <p:cNvPr id="25" name="Down Arrow 24" title="Arrow pointing down">
            <a:extLst>
              <a:ext uri="{FF2B5EF4-FFF2-40B4-BE49-F238E27FC236}">
                <a16:creationId xmlns:a16="http://schemas.microsoft.com/office/drawing/2014/main" id="{9BDE31E0-9EFB-4E90-A9A4-A7724EDE0939}"/>
              </a:ext>
            </a:extLst>
          </p:cNvPr>
          <p:cNvSpPr/>
          <p:nvPr/>
        </p:nvSpPr>
        <p:spPr>
          <a:xfrm>
            <a:off x="2640861" y="5021236"/>
            <a:ext cx="463137" cy="77189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6953CD-89EC-4C0B-9A8D-51750FE1F2FB}"/>
              </a:ext>
            </a:extLst>
          </p:cNvPr>
          <p:cNvSpPr txBox="1"/>
          <p:nvPr/>
        </p:nvSpPr>
        <p:spPr>
          <a:xfrm>
            <a:off x="3459214" y="5354419"/>
            <a:ext cx="2382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A5A5A"/>
                </a:solidFill>
              </a:rPr>
              <a:t>recharge</a:t>
            </a:r>
          </a:p>
        </p:txBody>
      </p:sp>
      <p:sp>
        <p:nvSpPr>
          <p:cNvPr id="27" name="Rectangle 26" title="Image of arrow pointing down">
            <a:extLst>
              <a:ext uri="{FF2B5EF4-FFF2-40B4-BE49-F238E27FC236}">
                <a16:creationId xmlns:a16="http://schemas.microsoft.com/office/drawing/2014/main" id="{F00DD0FB-810C-462C-97D3-268B59C18564}"/>
              </a:ext>
            </a:extLst>
          </p:cNvPr>
          <p:cNvSpPr/>
          <p:nvPr/>
        </p:nvSpPr>
        <p:spPr>
          <a:xfrm>
            <a:off x="648884" y="5939194"/>
            <a:ext cx="4536374" cy="785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B80661-1F75-4374-AB1B-2E9098BD40F9}"/>
              </a:ext>
            </a:extLst>
          </p:cNvPr>
          <p:cNvSpPr txBox="1"/>
          <p:nvPr/>
        </p:nvSpPr>
        <p:spPr>
          <a:xfrm>
            <a:off x="838200" y="5962590"/>
            <a:ext cx="1842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water table</a:t>
            </a:r>
          </a:p>
        </p:txBody>
      </p:sp>
    </p:spTree>
    <p:extLst>
      <p:ext uri="{BB962C8B-B14F-4D97-AF65-F5344CB8AC3E}">
        <p14:creationId xmlns:p14="http://schemas.microsoft.com/office/powerpoint/2010/main" val="2552303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64FCA-5CD4-4B80-8CF8-2D5C1830B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recharge potential is greatest in late-Fall and early Spring</a:t>
            </a:r>
          </a:p>
        </p:txBody>
      </p:sp>
      <p:cxnSp>
        <p:nvCxnSpPr>
          <p:cNvPr id="23" name="Straight Connector 22" title="Straight line ">
            <a:extLst>
              <a:ext uri="{FF2B5EF4-FFF2-40B4-BE49-F238E27FC236}">
                <a16:creationId xmlns:a16="http://schemas.microsoft.com/office/drawing/2014/main" id="{DEFF166E-4065-4832-9EC1-B360E9384E69}"/>
              </a:ext>
            </a:extLst>
          </p:cNvPr>
          <p:cNvCxnSpPr/>
          <p:nvPr/>
        </p:nvCxnSpPr>
        <p:spPr>
          <a:xfrm>
            <a:off x="838200" y="5810250"/>
            <a:ext cx="10096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8C7EAC6-9BCB-4AE9-82BA-6892C7A9A346}"/>
              </a:ext>
            </a:extLst>
          </p:cNvPr>
          <p:cNvSpPr txBox="1"/>
          <p:nvPr/>
        </p:nvSpPr>
        <p:spPr>
          <a:xfrm>
            <a:off x="1359863" y="5923975"/>
            <a:ext cx="9349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winter           spring             summer                    fall</a:t>
            </a:r>
          </a:p>
        </p:txBody>
      </p:sp>
      <p:sp>
        <p:nvSpPr>
          <p:cNvPr id="25" name="Freeform: Shape 24" title="Graph lines pointing up and down">
            <a:extLst>
              <a:ext uri="{FF2B5EF4-FFF2-40B4-BE49-F238E27FC236}">
                <a16:creationId xmlns:a16="http://schemas.microsoft.com/office/drawing/2014/main" id="{AD74D51D-6DCE-4E77-8A4B-B2E14C3F3F5B}"/>
              </a:ext>
            </a:extLst>
          </p:cNvPr>
          <p:cNvSpPr/>
          <p:nvPr/>
        </p:nvSpPr>
        <p:spPr>
          <a:xfrm>
            <a:off x="2533650" y="2228850"/>
            <a:ext cx="8477250" cy="3810000"/>
          </a:xfrm>
          <a:custGeom>
            <a:avLst/>
            <a:gdLst>
              <a:gd name="connsiteX0" fmla="*/ 0 w 8477250"/>
              <a:gd name="connsiteY0" fmla="*/ 3543300 h 3810000"/>
              <a:gd name="connsiteX1" fmla="*/ 1333500 w 8477250"/>
              <a:gd name="connsiteY1" fmla="*/ 0 h 3810000"/>
              <a:gd name="connsiteX2" fmla="*/ 3219450 w 8477250"/>
              <a:gd name="connsiteY2" fmla="*/ 3543300 h 3810000"/>
              <a:gd name="connsiteX3" fmla="*/ 3981450 w 8477250"/>
              <a:gd name="connsiteY3" fmla="*/ 3790950 h 3810000"/>
              <a:gd name="connsiteX4" fmla="*/ 4133850 w 8477250"/>
              <a:gd name="connsiteY4" fmla="*/ 3429000 h 3810000"/>
              <a:gd name="connsiteX5" fmla="*/ 4572000 w 8477250"/>
              <a:gd name="connsiteY5" fmla="*/ 3619500 h 3810000"/>
              <a:gd name="connsiteX6" fmla="*/ 4819650 w 8477250"/>
              <a:gd name="connsiteY6" fmla="*/ 3181350 h 3810000"/>
              <a:gd name="connsiteX7" fmla="*/ 5162550 w 8477250"/>
              <a:gd name="connsiteY7" fmla="*/ 3676650 h 3810000"/>
              <a:gd name="connsiteX8" fmla="*/ 5143500 w 8477250"/>
              <a:gd name="connsiteY8" fmla="*/ 3219450 h 3810000"/>
              <a:gd name="connsiteX9" fmla="*/ 5715000 w 8477250"/>
              <a:gd name="connsiteY9" fmla="*/ 3810000 h 3810000"/>
              <a:gd name="connsiteX10" fmla="*/ 6019800 w 8477250"/>
              <a:gd name="connsiteY10" fmla="*/ 3771900 h 3810000"/>
              <a:gd name="connsiteX11" fmla="*/ 6419850 w 8477250"/>
              <a:gd name="connsiteY11" fmla="*/ 3619500 h 3810000"/>
              <a:gd name="connsiteX12" fmla="*/ 7124700 w 8477250"/>
              <a:gd name="connsiteY12" fmla="*/ 1828800 h 3810000"/>
              <a:gd name="connsiteX13" fmla="*/ 8477250 w 8477250"/>
              <a:gd name="connsiteY13" fmla="*/ 3562350 h 3810000"/>
              <a:gd name="connsiteX0" fmla="*/ 0 w 8477250"/>
              <a:gd name="connsiteY0" fmla="*/ 3543300 h 3810000"/>
              <a:gd name="connsiteX1" fmla="*/ 1333500 w 8477250"/>
              <a:gd name="connsiteY1" fmla="*/ 0 h 3810000"/>
              <a:gd name="connsiteX2" fmla="*/ 3219450 w 8477250"/>
              <a:gd name="connsiteY2" fmla="*/ 3543300 h 3810000"/>
              <a:gd name="connsiteX3" fmla="*/ 3981450 w 8477250"/>
              <a:gd name="connsiteY3" fmla="*/ 3790950 h 3810000"/>
              <a:gd name="connsiteX4" fmla="*/ 4133850 w 8477250"/>
              <a:gd name="connsiteY4" fmla="*/ 3429000 h 3810000"/>
              <a:gd name="connsiteX5" fmla="*/ 4572000 w 8477250"/>
              <a:gd name="connsiteY5" fmla="*/ 3619500 h 3810000"/>
              <a:gd name="connsiteX6" fmla="*/ 4819650 w 8477250"/>
              <a:gd name="connsiteY6" fmla="*/ 3181350 h 3810000"/>
              <a:gd name="connsiteX7" fmla="*/ 5162550 w 8477250"/>
              <a:gd name="connsiteY7" fmla="*/ 3676650 h 3810000"/>
              <a:gd name="connsiteX8" fmla="*/ 5295900 w 8477250"/>
              <a:gd name="connsiteY8" fmla="*/ 3181350 h 3810000"/>
              <a:gd name="connsiteX9" fmla="*/ 5715000 w 8477250"/>
              <a:gd name="connsiteY9" fmla="*/ 3810000 h 3810000"/>
              <a:gd name="connsiteX10" fmla="*/ 6019800 w 8477250"/>
              <a:gd name="connsiteY10" fmla="*/ 3771900 h 3810000"/>
              <a:gd name="connsiteX11" fmla="*/ 6419850 w 8477250"/>
              <a:gd name="connsiteY11" fmla="*/ 3619500 h 3810000"/>
              <a:gd name="connsiteX12" fmla="*/ 7124700 w 8477250"/>
              <a:gd name="connsiteY12" fmla="*/ 1828800 h 3810000"/>
              <a:gd name="connsiteX13" fmla="*/ 8477250 w 8477250"/>
              <a:gd name="connsiteY13" fmla="*/ 3562350 h 3810000"/>
              <a:gd name="connsiteX0" fmla="*/ 0 w 8477250"/>
              <a:gd name="connsiteY0" fmla="*/ 3543300 h 3810000"/>
              <a:gd name="connsiteX1" fmla="*/ 1333500 w 8477250"/>
              <a:gd name="connsiteY1" fmla="*/ 0 h 3810000"/>
              <a:gd name="connsiteX2" fmla="*/ 2667000 w 8477250"/>
              <a:gd name="connsiteY2" fmla="*/ 3581400 h 3810000"/>
              <a:gd name="connsiteX3" fmla="*/ 3981450 w 8477250"/>
              <a:gd name="connsiteY3" fmla="*/ 3790950 h 3810000"/>
              <a:gd name="connsiteX4" fmla="*/ 4133850 w 8477250"/>
              <a:gd name="connsiteY4" fmla="*/ 3429000 h 3810000"/>
              <a:gd name="connsiteX5" fmla="*/ 4572000 w 8477250"/>
              <a:gd name="connsiteY5" fmla="*/ 3619500 h 3810000"/>
              <a:gd name="connsiteX6" fmla="*/ 4819650 w 8477250"/>
              <a:gd name="connsiteY6" fmla="*/ 3181350 h 3810000"/>
              <a:gd name="connsiteX7" fmla="*/ 5162550 w 8477250"/>
              <a:gd name="connsiteY7" fmla="*/ 3676650 h 3810000"/>
              <a:gd name="connsiteX8" fmla="*/ 5295900 w 8477250"/>
              <a:gd name="connsiteY8" fmla="*/ 3181350 h 3810000"/>
              <a:gd name="connsiteX9" fmla="*/ 5715000 w 8477250"/>
              <a:gd name="connsiteY9" fmla="*/ 3810000 h 3810000"/>
              <a:gd name="connsiteX10" fmla="*/ 6019800 w 8477250"/>
              <a:gd name="connsiteY10" fmla="*/ 3771900 h 3810000"/>
              <a:gd name="connsiteX11" fmla="*/ 6419850 w 8477250"/>
              <a:gd name="connsiteY11" fmla="*/ 3619500 h 3810000"/>
              <a:gd name="connsiteX12" fmla="*/ 7124700 w 8477250"/>
              <a:gd name="connsiteY12" fmla="*/ 1828800 h 3810000"/>
              <a:gd name="connsiteX13" fmla="*/ 8477250 w 8477250"/>
              <a:gd name="connsiteY13" fmla="*/ 356235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477250" h="3810000">
                <a:moveTo>
                  <a:pt x="0" y="3543300"/>
                </a:moveTo>
                <a:lnTo>
                  <a:pt x="1333500" y="0"/>
                </a:lnTo>
                <a:lnTo>
                  <a:pt x="2667000" y="3581400"/>
                </a:lnTo>
                <a:lnTo>
                  <a:pt x="3981450" y="3790950"/>
                </a:lnTo>
                <a:lnTo>
                  <a:pt x="4133850" y="3429000"/>
                </a:lnTo>
                <a:lnTo>
                  <a:pt x="4572000" y="3619500"/>
                </a:lnTo>
                <a:lnTo>
                  <a:pt x="4819650" y="3181350"/>
                </a:lnTo>
                <a:lnTo>
                  <a:pt x="5162550" y="3676650"/>
                </a:lnTo>
                <a:lnTo>
                  <a:pt x="5295900" y="3181350"/>
                </a:lnTo>
                <a:lnTo>
                  <a:pt x="5715000" y="3810000"/>
                </a:lnTo>
                <a:lnTo>
                  <a:pt x="6019800" y="3771900"/>
                </a:lnTo>
                <a:lnTo>
                  <a:pt x="6419850" y="3619500"/>
                </a:lnTo>
                <a:lnTo>
                  <a:pt x="7124700" y="1828800"/>
                </a:lnTo>
                <a:lnTo>
                  <a:pt x="8477250" y="3562350"/>
                </a:ln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DEE5EF-9C74-4F45-B94D-4D65E0F42981}"/>
              </a:ext>
            </a:extLst>
          </p:cNvPr>
          <p:cNvSpPr txBox="1"/>
          <p:nvPr/>
        </p:nvSpPr>
        <p:spPr>
          <a:xfrm>
            <a:off x="995768" y="4504433"/>
            <a:ext cx="13803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frozen </a:t>
            </a:r>
          </a:p>
          <a:p>
            <a:r>
              <a:rPr lang="en-US" sz="3200" dirty="0"/>
              <a:t>ground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6C65A6-C816-4CB6-AC35-832AB2F794AB}"/>
              </a:ext>
            </a:extLst>
          </p:cNvPr>
          <p:cNvSpPr txBox="1"/>
          <p:nvPr/>
        </p:nvSpPr>
        <p:spPr>
          <a:xfrm>
            <a:off x="2533650" y="4504433"/>
            <a:ext cx="26500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spring rain</a:t>
            </a:r>
          </a:p>
          <a:p>
            <a:pPr algn="ctr"/>
            <a:r>
              <a:rPr lang="en-US" sz="3200" dirty="0"/>
              <a:t>and snow melt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48CBC0-09D9-4666-9D73-F8C589CD8961}"/>
              </a:ext>
            </a:extLst>
          </p:cNvPr>
          <p:cNvSpPr txBox="1"/>
          <p:nvPr/>
        </p:nvSpPr>
        <p:spPr>
          <a:xfrm>
            <a:off x="5886450" y="4534467"/>
            <a:ext cx="2774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growing season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B102CD-934E-4775-AEC6-7E045E424043}"/>
              </a:ext>
            </a:extLst>
          </p:cNvPr>
          <p:cNvSpPr txBox="1"/>
          <p:nvPr/>
        </p:nvSpPr>
        <p:spPr>
          <a:xfrm>
            <a:off x="8416638" y="2494907"/>
            <a:ext cx="25180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fall rain</a:t>
            </a:r>
          </a:p>
          <a:p>
            <a:pPr algn="ctr"/>
            <a:r>
              <a:rPr lang="en-US" sz="3200" dirty="0"/>
              <a:t>before </a:t>
            </a:r>
          </a:p>
          <a:p>
            <a:pPr algn="ctr"/>
            <a:r>
              <a:rPr lang="en-US" sz="3200" dirty="0"/>
              <a:t>frozen ground</a:t>
            </a:r>
          </a:p>
        </p:txBody>
      </p:sp>
      <p:cxnSp>
        <p:nvCxnSpPr>
          <p:cNvPr id="31" name="Straight Arrow Connector 30" title="Line pointing up">
            <a:extLst>
              <a:ext uri="{FF2B5EF4-FFF2-40B4-BE49-F238E27FC236}">
                <a16:creationId xmlns:a16="http://schemas.microsoft.com/office/drawing/2014/main" id="{28C675E2-BA47-4D29-8647-D57EAC0C302F}"/>
              </a:ext>
            </a:extLst>
          </p:cNvPr>
          <p:cNvCxnSpPr/>
          <p:nvPr/>
        </p:nvCxnSpPr>
        <p:spPr>
          <a:xfrm flipV="1">
            <a:off x="838200" y="2228850"/>
            <a:ext cx="0" cy="35814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483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B0D0CC-6E00-43F3-98B7-51DDAF94A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recharge to the water table will increase when…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20894B-C66F-4810-81CF-0247E8E68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annual precipitation increases</a:t>
            </a:r>
          </a:p>
          <a:p>
            <a:r>
              <a:rPr lang="en-US" sz="3200" dirty="0"/>
              <a:t>precipitation exceeds evapotranspiration (plant) demands</a:t>
            </a:r>
          </a:p>
          <a:p>
            <a:r>
              <a:rPr lang="en-US" sz="3200" dirty="0"/>
              <a:t>evapotranspiration is low (non-growing season) and soil is not frozen</a:t>
            </a:r>
          </a:p>
          <a:p>
            <a:r>
              <a:rPr lang="en-US" sz="3200" dirty="0"/>
              <a:t>deep soil moisture is high from previous year/season</a:t>
            </a:r>
          </a:p>
          <a:p>
            <a:r>
              <a:rPr lang="en-US" sz="3200" dirty="0"/>
              <a:t>high-intensity rainfall events MAY increase recharge IF runoff accumulates in depressions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50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A4CA1C-9820-4C33-9307-013E52DC3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Metro Model 3 groundwater model used to evaluate recharge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AB22AD6-5DEC-4F9F-9E22-D0E8898AA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5528" y="1744437"/>
            <a:ext cx="5290952" cy="4351338"/>
          </a:xfrm>
        </p:spPr>
        <p:txBody>
          <a:bodyPr/>
          <a:lstStyle/>
          <a:p>
            <a:r>
              <a:rPr lang="en-US" sz="3200" dirty="0"/>
              <a:t>model covers 11 County metro area</a:t>
            </a:r>
          </a:p>
          <a:p>
            <a:r>
              <a:rPr lang="en-US" sz="3200" dirty="0"/>
              <a:t>includes all aquifers</a:t>
            </a:r>
          </a:p>
          <a:p>
            <a:r>
              <a:rPr lang="en-US" sz="3200" dirty="0"/>
              <a:t>models the effects of changing weather and water use on groundwater levels</a:t>
            </a:r>
          </a:p>
          <a:p>
            <a:endParaRPr lang="en-US" dirty="0"/>
          </a:p>
        </p:txBody>
      </p:sp>
      <p:pic>
        <p:nvPicPr>
          <p:cNvPr id="9" name="Picture 8" descr="CleanWaterFund.png" title="Logo for Clean Water Land &amp; Legacy Amendment">
            <a:extLst>
              <a:ext uri="{FF2B5EF4-FFF2-40B4-BE49-F238E27FC236}">
                <a16:creationId xmlns:a16="http://schemas.microsoft.com/office/drawing/2014/main" id="{463D6B66-605C-4C3E-A51D-56F2C9D82D6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51294" y="3841967"/>
            <a:ext cx="1268186" cy="1965506"/>
          </a:xfrm>
          <a:prstGeom prst="rect">
            <a:avLst/>
          </a:prstGeom>
        </p:spPr>
      </p:pic>
      <p:pic>
        <p:nvPicPr>
          <p:cNvPr id="10" name="Picture 9" descr="Design Projects:RA:METC IDENTITY:Logo:Versions :Print:JPG:MetcLogo4C 300x221.jpg" title="Logo for Metropolitan council">
            <a:extLst>
              <a:ext uri="{FF2B5EF4-FFF2-40B4-BE49-F238E27FC236}">
                <a16:creationId xmlns:a16="http://schemas.microsoft.com/office/drawing/2014/main" id="{6847D913-B738-41D4-B91F-C89A94091AC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3814" y="5943600"/>
            <a:ext cx="1123146" cy="9070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2" name="Picture 7" descr="3Dmodel3.JPG" title="Image of model for 11 county metro area">
            <a:extLst>
              <a:ext uri="{FF2B5EF4-FFF2-40B4-BE49-F238E27FC236}">
                <a16:creationId xmlns:a16="http://schemas.microsoft.com/office/drawing/2014/main" id="{2316997A-A33F-4AB5-880E-E596CA752B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564" y="2420540"/>
            <a:ext cx="4563964" cy="35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3986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06694-AC70-463A-9473-9123EBE66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086" y="774525"/>
            <a:ext cx="2841171" cy="4713061"/>
          </a:xfrm>
        </p:spPr>
        <p:txBody>
          <a:bodyPr>
            <a:normAutofit fontScale="90000"/>
          </a:bodyPr>
          <a:lstStyle/>
          <a:p>
            <a:r>
              <a:rPr lang="en-US" dirty="0"/>
              <a:t>recharge has added 1 to 1.5 feet to the water table in the south Minneapolis in the last few years</a:t>
            </a:r>
          </a:p>
        </p:txBody>
      </p:sp>
      <p:pic>
        <p:nvPicPr>
          <p:cNvPr id="16" name="Picture 15" title="Graph of historically high groundwater recharge between 2014 and 2018">
            <a:extLst>
              <a:ext uri="{FF2B5EF4-FFF2-40B4-BE49-F238E27FC236}">
                <a16:creationId xmlns:a16="http://schemas.microsoft.com/office/drawing/2014/main" id="{335E6AF6-1378-4374-B08D-1F27AAC27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07" y="283191"/>
            <a:ext cx="8657070" cy="62916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F0C3E17-9BCE-43D1-B8B5-4559B77D0E9E}"/>
              </a:ext>
            </a:extLst>
          </p:cNvPr>
          <p:cNvSpPr txBox="1"/>
          <p:nvPr/>
        </p:nvSpPr>
        <p:spPr>
          <a:xfrm>
            <a:off x="8791677" y="5978920"/>
            <a:ext cx="3239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compared to 1992</a:t>
            </a:r>
          </a:p>
        </p:txBody>
      </p:sp>
    </p:spTree>
    <p:extLst>
      <p:ext uri="{BB962C8B-B14F-4D97-AF65-F5344CB8AC3E}">
        <p14:creationId xmlns:p14="http://schemas.microsoft.com/office/powerpoint/2010/main" val="1969645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60314-63EC-474E-8AC0-2B973A203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543" y="685799"/>
            <a:ext cx="616131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we can now reliably predict areas where the water table will be shallow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5F549623-D77F-4A91-9611-09859FA356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3" t="7856" r="9824" b="7858"/>
          <a:stretch/>
        </p:blipFill>
        <p:spPr>
          <a:xfrm>
            <a:off x="276654" y="171217"/>
            <a:ext cx="4605589" cy="6294898"/>
          </a:xfrm>
          <a:prstGeom prst="rect">
            <a:avLst/>
          </a:prstGeom>
        </p:spPr>
      </p:pic>
      <p:sp>
        <p:nvSpPr>
          <p:cNvPr id="5" name="Rectangle 4" title="Color code key for depth to water table">
            <a:extLst>
              <a:ext uri="{FF2B5EF4-FFF2-40B4-BE49-F238E27FC236}">
                <a16:creationId xmlns:a16="http://schemas.microsoft.com/office/drawing/2014/main" id="{459E4BAF-2ECB-4B49-B54C-B8BD7208E8D7}"/>
              </a:ext>
            </a:extLst>
          </p:cNvPr>
          <p:cNvSpPr/>
          <p:nvPr/>
        </p:nvSpPr>
        <p:spPr>
          <a:xfrm>
            <a:off x="7619388" y="3027189"/>
            <a:ext cx="882316" cy="5133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9A674-34F5-4274-9C28-A015ED834A26}"/>
              </a:ext>
            </a:extLst>
          </p:cNvPr>
          <p:cNvSpPr txBox="1"/>
          <p:nvPr/>
        </p:nvSpPr>
        <p:spPr>
          <a:xfrm>
            <a:off x="7230445" y="3540536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less than 10 feet</a:t>
            </a:r>
          </a:p>
        </p:txBody>
      </p:sp>
      <p:sp>
        <p:nvSpPr>
          <p:cNvPr id="7" name="Rectangle 6" title="Color code key for depth to water table of 10 to 20 feet">
            <a:extLst>
              <a:ext uri="{FF2B5EF4-FFF2-40B4-BE49-F238E27FC236}">
                <a16:creationId xmlns:a16="http://schemas.microsoft.com/office/drawing/2014/main" id="{1E88099F-0F61-40E2-B917-A6FC49041328}"/>
              </a:ext>
            </a:extLst>
          </p:cNvPr>
          <p:cNvSpPr/>
          <p:nvPr/>
        </p:nvSpPr>
        <p:spPr>
          <a:xfrm>
            <a:off x="7619388" y="4053883"/>
            <a:ext cx="882316" cy="51334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AAB058-2F3E-420D-A5CF-AA630B3FA023}"/>
              </a:ext>
            </a:extLst>
          </p:cNvPr>
          <p:cNvSpPr txBox="1"/>
          <p:nvPr/>
        </p:nvSpPr>
        <p:spPr>
          <a:xfrm>
            <a:off x="7413283" y="4567230"/>
            <a:ext cx="1474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to 20 feet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B17205-099F-45B6-B4CE-D4DDCC8353E2}"/>
              </a:ext>
            </a:extLst>
          </p:cNvPr>
          <p:cNvSpPr txBox="1"/>
          <p:nvPr/>
        </p:nvSpPr>
        <p:spPr>
          <a:xfrm>
            <a:off x="7086600" y="2258683"/>
            <a:ext cx="1697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DEPTH TO</a:t>
            </a:r>
          </a:p>
          <a:p>
            <a:pPr algn="ctr"/>
            <a:r>
              <a:rPr lang="en-US" b="1" dirty="0"/>
              <a:t>WATER TABLE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6C1025-654A-4F2A-9CFC-277F39E5F0F4}"/>
              </a:ext>
            </a:extLst>
          </p:cNvPr>
          <p:cNvSpPr txBox="1"/>
          <p:nvPr/>
        </p:nvSpPr>
        <p:spPr>
          <a:xfrm>
            <a:off x="5208925" y="5183883"/>
            <a:ext cx="67064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map  showing areas where water table is shallow in Minneapolis and nearby western suburbs</a:t>
            </a:r>
          </a:p>
        </p:txBody>
      </p:sp>
    </p:spTree>
    <p:extLst>
      <p:ext uri="{BB962C8B-B14F-4D97-AF65-F5344CB8AC3E}">
        <p14:creationId xmlns:p14="http://schemas.microsoft.com/office/powerpoint/2010/main" val="971252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60314-63EC-474E-8AC0-2B973A203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542" y="685799"/>
            <a:ext cx="653780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we can also predict where shallow water table conditions have expanded since 2010</a:t>
            </a:r>
          </a:p>
        </p:txBody>
      </p:sp>
      <p:sp>
        <p:nvSpPr>
          <p:cNvPr id="5" name="Rectangle 4" title="Color code key for depth to water table of less than 10 feet">
            <a:extLst>
              <a:ext uri="{FF2B5EF4-FFF2-40B4-BE49-F238E27FC236}">
                <a16:creationId xmlns:a16="http://schemas.microsoft.com/office/drawing/2014/main" id="{459E4BAF-2ECB-4B49-B54C-B8BD7208E8D7}"/>
              </a:ext>
            </a:extLst>
          </p:cNvPr>
          <p:cNvSpPr/>
          <p:nvPr/>
        </p:nvSpPr>
        <p:spPr>
          <a:xfrm>
            <a:off x="7619388" y="3027189"/>
            <a:ext cx="882316" cy="5133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9A674-34F5-4274-9C28-A015ED834A26}"/>
              </a:ext>
            </a:extLst>
          </p:cNvPr>
          <p:cNvSpPr txBox="1"/>
          <p:nvPr/>
        </p:nvSpPr>
        <p:spPr>
          <a:xfrm>
            <a:off x="7230445" y="3540536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less than 10 feet</a:t>
            </a:r>
          </a:p>
        </p:txBody>
      </p:sp>
      <p:sp>
        <p:nvSpPr>
          <p:cNvPr id="7" name="Rectangle 6" title="Color code key ">
            <a:extLst>
              <a:ext uri="{FF2B5EF4-FFF2-40B4-BE49-F238E27FC236}">
                <a16:creationId xmlns:a16="http://schemas.microsoft.com/office/drawing/2014/main" id="{1E88099F-0F61-40E2-B917-A6FC49041328}"/>
              </a:ext>
            </a:extLst>
          </p:cNvPr>
          <p:cNvSpPr/>
          <p:nvPr/>
        </p:nvSpPr>
        <p:spPr>
          <a:xfrm>
            <a:off x="7619388" y="4053883"/>
            <a:ext cx="882316" cy="51334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AAB058-2F3E-420D-A5CF-AA630B3FA023}"/>
              </a:ext>
            </a:extLst>
          </p:cNvPr>
          <p:cNvSpPr txBox="1"/>
          <p:nvPr/>
        </p:nvSpPr>
        <p:spPr>
          <a:xfrm>
            <a:off x="7413283" y="4567230"/>
            <a:ext cx="1474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to 20 feet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B17205-099F-45B6-B4CE-D4DDCC8353E2}"/>
              </a:ext>
            </a:extLst>
          </p:cNvPr>
          <p:cNvSpPr txBox="1"/>
          <p:nvPr/>
        </p:nvSpPr>
        <p:spPr>
          <a:xfrm>
            <a:off x="7086600" y="2258683"/>
            <a:ext cx="1697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DEPTH TO</a:t>
            </a:r>
          </a:p>
          <a:p>
            <a:pPr algn="ctr"/>
            <a:r>
              <a:rPr lang="en-US" b="1" dirty="0"/>
              <a:t>WATER TABLE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6C1025-654A-4F2A-9CFC-277F39E5F0F4}"/>
              </a:ext>
            </a:extLst>
          </p:cNvPr>
          <p:cNvSpPr txBox="1"/>
          <p:nvPr/>
        </p:nvSpPr>
        <p:spPr>
          <a:xfrm>
            <a:off x="5208925" y="5183883"/>
            <a:ext cx="67064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map  showing areas where water table is shallow in Minneapolis and nearby western suburbs</a:t>
            </a:r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0F2BFC98-70B8-44A6-B8A7-F31D3D7675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8" t="8095" r="9622" b="10000"/>
          <a:stretch/>
        </p:blipFill>
        <p:spPr>
          <a:xfrm>
            <a:off x="276654" y="191271"/>
            <a:ext cx="4838822" cy="6377607"/>
          </a:xfrm>
          <a:prstGeom prst="rect">
            <a:avLst/>
          </a:prstGeom>
        </p:spPr>
      </p:pic>
      <p:sp>
        <p:nvSpPr>
          <p:cNvPr id="14" name="Rectangle 13" title="Color code key for expansion of 10 to 20 feet area since 2010">
            <a:extLst>
              <a:ext uri="{FF2B5EF4-FFF2-40B4-BE49-F238E27FC236}">
                <a16:creationId xmlns:a16="http://schemas.microsoft.com/office/drawing/2014/main" id="{A843EB29-A285-4EDA-A46D-99E5CD8AAA40}"/>
              </a:ext>
            </a:extLst>
          </p:cNvPr>
          <p:cNvSpPr/>
          <p:nvPr/>
        </p:nvSpPr>
        <p:spPr>
          <a:xfrm>
            <a:off x="9382618" y="3172326"/>
            <a:ext cx="882316" cy="513347"/>
          </a:xfrm>
          <a:prstGeom prst="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D25133-D410-40BD-AEEF-CD5F58B8EEEA}"/>
              </a:ext>
            </a:extLst>
          </p:cNvPr>
          <p:cNvSpPr txBox="1"/>
          <p:nvPr/>
        </p:nvSpPr>
        <p:spPr>
          <a:xfrm>
            <a:off x="9176513" y="3685673"/>
            <a:ext cx="14890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expansion of</a:t>
            </a:r>
          </a:p>
          <a:p>
            <a:r>
              <a:rPr lang="en-US" dirty="0"/>
              <a:t>10-20 ft area</a:t>
            </a:r>
          </a:p>
          <a:p>
            <a:r>
              <a:rPr lang="en-US" dirty="0"/>
              <a:t>since 2010</a:t>
            </a:r>
          </a:p>
        </p:txBody>
      </p:sp>
    </p:spTree>
    <p:extLst>
      <p:ext uri="{BB962C8B-B14F-4D97-AF65-F5344CB8AC3E}">
        <p14:creationId xmlns:p14="http://schemas.microsoft.com/office/powerpoint/2010/main" val="938028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374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“Sea-level” Rise in the Twin Cities? </vt:lpstr>
      <vt:lpstr>2019 was a record year for precipitation</vt:lpstr>
      <vt:lpstr>what happens when precipitation falls on the ground?</vt:lpstr>
      <vt:lpstr>recharge potential is greatest in late-Fall and early Spring</vt:lpstr>
      <vt:lpstr>recharge to the water table will increase when…</vt:lpstr>
      <vt:lpstr>Metro Model 3 groundwater model used to evaluate recharge</vt:lpstr>
      <vt:lpstr>recharge has added 1 to 1.5 feet to the water table in the south Minneapolis in the last few years</vt:lpstr>
      <vt:lpstr>we can now reliably predict areas where the water table will be shallow</vt:lpstr>
      <vt:lpstr>we can also predict where shallow water table conditions have expanded since 2010</vt:lpstr>
      <vt:lpstr>what are the potential consequences of a rising water table?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“Sea-level” Rise in the Twin Cities?</dc:title>
  <dc:creator>Ray Wuolo</dc:creator>
  <cp:lastModifiedBy>Kasey Gerkovich</cp:lastModifiedBy>
  <cp:revision>15</cp:revision>
  <dcterms:created xsi:type="dcterms:W3CDTF">2020-02-28T17:47:22Z</dcterms:created>
  <dcterms:modified xsi:type="dcterms:W3CDTF">2020-03-03T18:14:11Z</dcterms:modified>
</cp:coreProperties>
</file>