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323" r:id="rId2"/>
    <p:sldId id="282" r:id="rId3"/>
    <p:sldId id="283" r:id="rId4"/>
    <p:sldId id="286" r:id="rId5"/>
    <p:sldId id="262" r:id="rId6"/>
    <p:sldId id="315" r:id="rId7"/>
    <p:sldId id="327" r:id="rId8"/>
    <p:sldId id="309" r:id="rId9"/>
    <p:sldId id="325" r:id="rId10"/>
    <p:sldId id="306" r:id="rId11"/>
    <p:sldId id="326" r:id="rId12"/>
    <p:sldId id="321" r:id="rId13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D4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6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006742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/>
          <a:lstStyle/>
          <a:p>
            <a:fld id="{D7D83133-D3F2-4EEF-B971-A5BC1179F6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618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07CF5-79AE-4086-A904-F05AE9291AC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360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0D529-0754-416F-87DA-ABA838DB4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654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900"/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000"/>
              <a:t>Body Level One</a:t>
            </a:r>
          </a:p>
          <a:p>
            <a:pPr lvl="1">
              <a:defRPr sz="1800"/>
            </a:pPr>
            <a:r>
              <a:rPr sz="3000"/>
              <a:t>Body Level Two</a:t>
            </a:r>
          </a:p>
          <a:p>
            <a:pPr lvl="2">
              <a:defRPr sz="1800"/>
            </a:pPr>
            <a:r>
              <a:rPr sz="3000"/>
              <a:t>Body Level Three</a:t>
            </a:r>
          </a:p>
          <a:p>
            <a:pPr lvl="3">
              <a:defRPr sz="1800"/>
            </a:pPr>
            <a:r>
              <a:rPr sz="3000"/>
              <a:t>Body Level Four</a:t>
            </a:r>
          </a:p>
          <a:p>
            <a:pPr lvl="4">
              <a:defRPr sz="1800"/>
            </a:pPr>
            <a:r>
              <a:rPr sz="30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962115621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59762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60" r:id="rId7"/>
    <p:sldLayoutId id="2147483661" r:id="rId8"/>
    <p:sldLayoutId id="2147483662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quifer storage may become the next big player | Tarrant Regional ..." title="Schematic of Aquifer Storage and Recovery Wel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3"/>
          <a:stretch/>
        </p:blipFill>
        <p:spPr bwMode="auto">
          <a:xfrm>
            <a:off x="1410449" y="2031156"/>
            <a:ext cx="6434891" cy="42264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137" y="260293"/>
            <a:ext cx="9051516" cy="1596035"/>
          </a:xfrm>
        </p:spPr>
        <p:txBody>
          <a:bodyPr>
            <a:noAutofit/>
          </a:bodyPr>
          <a:lstStyle/>
          <a:p>
            <a:r>
              <a:rPr lang="en-US" sz="4800" dirty="0" smtClean="0"/>
              <a:t>Banking Groundwater</a:t>
            </a:r>
            <a:br>
              <a:rPr lang="en-US" sz="4800" dirty="0" smtClean="0"/>
            </a:br>
            <a:r>
              <a:rPr lang="en-US" sz="3600" dirty="0" smtClean="0"/>
              <a:t>through Aquifer Storage and Recovery</a:t>
            </a:r>
            <a:br>
              <a:rPr lang="en-US" sz="3600" dirty="0" smtClean="0"/>
            </a:b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18389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C21AD17-A9AB-46F4-9F00-D71D5B3EB1DA}"/>
                  </a:ext>
                </a:extLst>
              </p:cNvPr>
              <p:cNvSpPr txBox="1"/>
              <p:nvPr/>
            </p:nvSpPr>
            <p:spPr>
              <a:xfrm>
                <a:off x="186079" y="1211824"/>
                <a:ext cx="8736671" cy="4686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Population 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72,828</m:t>
                    </m:r>
                  </m:oMath>
                </a14:m>
                <a:endParaRPr lang="en-US" sz="24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W</a:t>
                </a:r>
                <a:r>
                  <a:rPr lang="en-US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ater use =119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𝑔𝑎𝑙</m:t>
                        </m:r>
                      </m:num>
                      <m:den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=0.45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Water requirement </a:t>
                </a:r>
                <a:r>
                  <a:rPr lang="en-US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for 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Woodbury =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 panose="02040503050406030204" pitchFamily="18" charset="0"/>
                      </a:rPr>
                      <m:t>0.45</m:t>
                    </m:r>
                    <m:r>
                      <a:rPr lang="en-US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72,828</m:t>
                    </m:r>
                    <m:r>
                      <a:rPr lang="en-US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32</m:t>
                    </m:r>
                    <m:r>
                      <a:rPr lang="en-US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773</m:t>
                    </m:r>
                    <m:r>
                      <a:rPr lang="en-US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Injection capacity (</a:t>
                </a:r>
                <a:r>
                  <a:rPr lang="en-US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90 percentile 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value) =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2400" b="0" i="1" dirty="0">
                        <a:latin typeface="Cambria Math" panose="02040503050406030204" pitchFamily="18" charset="0"/>
                      </a:rPr>
                      <m:t>0,000 </m:t>
                    </m:r>
                    <m:r>
                      <a:rPr lang="en-US" sz="2400" b="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baseline="30000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1" dirty="0">
                        <a:latin typeface="Cambria Math" panose="02040503050406030204" pitchFamily="18" charset="0"/>
                      </a:rPr>
                      <m:t> (30 </m:t>
                    </m:r>
                    <m:r>
                      <a:rPr lang="en-US" sz="2400" b="0" i="1" dirty="0">
                        <a:latin typeface="Cambria Math" panose="02040503050406030204" pitchFamily="18" charset="0"/>
                      </a:rPr>
                      <m:t>𝑑𝑎𝑦𝑠</m:t>
                    </m:r>
                    <m:r>
                      <a:rPr lang="en-US" sz="2400" b="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# of 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days </a:t>
                </a:r>
                <a:r>
                  <a:rPr lang="en-US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per month 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of injection = </a:t>
                </a:r>
                <a14:m>
                  <m:oMath xmlns:m="http://schemas.openxmlformats.org/officeDocument/2006/math">
                    <m:r>
                      <a:rPr lang="en-US" sz="2400" b="0" i="1" dirty="0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11</m:t>
                    </m:r>
                    <m:r>
                      <a:rPr lang="en-US" sz="2400" b="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dirty="0">
                        <a:latin typeface="Cambria Math" panose="02040503050406030204" pitchFamily="18" charset="0"/>
                      </a:rPr>
                      <m:t>𝑑𝑎𝑦𝑠</m:t>
                    </m:r>
                  </m:oMath>
                </a14:m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# 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of wells required </a:t>
                </a:r>
                <a:r>
                  <a:rPr lang="en-US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for 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 months </a:t>
                </a:r>
                <a14:m>
                  <m:oMath xmlns:m="http://schemas.openxmlformats.org/officeDocument/2006/math">
                    <m:r>
                      <a:rPr lang="en-US" sz="2400" b="0" i="1" dirty="0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wells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C21AD17-A9AB-46F4-9F00-D71D5B3EB1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079" y="1211824"/>
                <a:ext cx="8736671" cy="4686924"/>
              </a:xfrm>
              <a:prstGeom prst="rect">
                <a:avLst/>
              </a:prstGeom>
              <a:blipFill>
                <a:blip r:embed="rId3"/>
                <a:stretch>
                  <a:fillRect l="-1117" t="-1040" b="-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Woodbury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52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6523" y="1899138"/>
            <a:ext cx="834389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/>
              <a:t>Sufficient and organized aquifer pump test data</a:t>
            </a:r>
          </a:p>
          <a:p>
            <a:pPr marL="342900" indent="-342900">
              <a:buAutoNum type="arabicPeriod"/>
            </a:pPr>
            <a:endParaRPr lang="en-US" sz="2800" dirty="0" smtClean="0"/>
          </a:p>
          <a:p>
            <a:pPr marL="342900" indent="-342900">
              <a:buAutoNum type="arabicPeriod"/>
            </a:pPr>
            <a:r>
              <a:rPr lang="en-US" sz="2800" dirty="0" smtClean="0"/>
              <a:t>State authority for injection from EPA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342900" indent="-342900">
              <a:buAutoNum type="arabicPeriod"/>
            </a:pPr>
            <a:r>
              <a:rPr lang="en-US" sz="2800" dirty="0" smtClean="0"/>
              <a:t>Clear permitting path by MDH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342900" indent="-342900">
              <a:buAutoNum type="arabicPeriod"/>
            </a:pPr>
            <a:r>
              <a:rPr lang="en-US" sz="2800" dirty="0" smtClean="0"/>
              <a:t>Coordination among agencies regulating groundwater (MDH, MPCA, DNR) </a:t>
            </a:r>
          </a:p>
          <a:p>
            <a:pPr marL="342900" indent="-342900">
              <a:buAutoNum type="arabicPeriod"/>
            </a:pPr>
            <a:endParaRPr lang="en-US" sz="2800" dirty="0"/>
          </a:p>
          <a:p>
            <a:pPr marL="342900" indent="-342900">
              <a:buAutoNum type="arabicPeriod"/>
            </a:pPr>
            <a:r>
              <a:rPr lang="en-US" sz="2800" dirty="0" smtClean="0"/>
              <a:t>City leading needs assessment</a:t>
            </a: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Identified </a:t>
            </a:r>
            <a:r>
              <a:rPr lang="en-US" dirty="0" smtClean="0"/>
              <a:t>barriers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153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06208" y="6435970"/>
            <a:ext cx="32443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Star Tribune</a:t>
            </a:r>
            <a:endParaRPr lang="en-US" dirty="0"/>
          </a:p>
        </p:txBody>
      </p:sp>
      <p:pic>
        <p:nvPicPr>
          <p:cNvPr id="2" name="Picture 1" descr="Map from the Star Tribune showing much of Southern Washington County is affected by PFAS plumes from 3M chemicals." title="Map of PFAS affected area in Washington Count"/>
          <p:cNvPicPr>
            <a:picLocks noChangeAspect="1"/>
          </p:cNvPicPr>
          <p:nvPr/>
        </p:nvPicPr>
        <p:blipFill rotWithShape="1">
          <a:blip r:embed="rId2"/>
          <a:srcRect t="12815"/>
          <a:stretch/>
        </p:blipFill>
        <p:spPr>
          <a:xfrm>
            <a:off x="4314224" y="237392"/>
            <a:ext cx="4311030" cy="60924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8215" y="5912750"/>
            <a:ext cx="3050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Potential pumping and injection well array.  </a:t>
            </a:r>
            <a:r>
              <a:rPr lang="en-US" sz="1200" dirty="0" smtClean="0"/>
              <a:t>Source: Wood Consulting Group and MPCA</a:t>
            </a:r>
            <a:endParaRPr lang="en-US" sz="1200" dirty="0"/>
          </a:p>
        </p:txBody>
      </p:sp>
      <p:pic>
        <p:nvPicPr>
          <p:cNvPr id="5" name="Picture 4" descr="map of wells that may be used to pump out poluted groundwater west of Lake Elmo and injection wells east of Lake Elmo" title="Potential Remediation Scenari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215" y="2415590"/>
            <a:ext cx="3050790" cy="3338998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99424" y="976939"/>
            <a:ext cx="4114800" cy="1143000"/>
          </a:xfrm>
        </p:spPr>
        <p:txBody>
          <a:bodyPr/>
          <a:lstStyle/>
          <a:p>
            <a:pPr algn="l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ASR role in PFAS remediation is being explored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10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7010400" y="5827610"/>
            <a:ext cx="193635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Carrie Jennings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Research and Policy Director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Freshwater</a:t>
            </a:r>
            <a:endParaRPr lang="en-US" altLang="en-US" sz="13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Photo of Carrie Jennings" title="Carrie Jenning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30"/>
          <a:stretch/>
        </p:blipFill>
        <p:spPr>
          <a:xfrm>
            <a:off x="7116508" y="3990124"/>
            <a:ext cx="1296060" cy="181112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068943" y="5850015"/>
            <a:ext cx="164141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Brian </a:t>
            </a:r>
            <a:r>
              <a:rPr lang="en-US" altLang="en-US" sz="13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Bohman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Research Fellow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Freshwater</a:t>
            </a:r>
            <a:endParaRPr lang="en-US" altLang="en-US" sz="13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7" name="Picture 13" descr="Photo of Brian Bohman" title="Brian Bohma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2" t="2333" b="21665"/>
          <a:stretch/>
        </p:blipFill>
        <p:spPr bwMode="auto">
          <a:xfrm>
            <a:off x="5131519" y="3947891"/>
            <a:ext cx="1321297" cy="173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859144" y="5829625"/>
            <a:ext cx="220980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John </a:t>
            </a:r>
            <a:r>
              <a:rPr lang="en-US" altLang="en-US" sz="13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Bilotta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Senior </a:t>
            </a:r>
            <a:r>
              <a:rPr lang="en-US" altLang="en-US" sz="13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Research and Extension Coordinator</a:t>
            </a:r>
          </a:p>
        </p:txBody>
      </p:sp>
      <p:pic>
        <p:nvPicPr>
          <p:cNvPr id="1036" name="Picture 12" descr="Photo of John Bilotta" title="John Bilott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815" y="3909212"/>
            <a:ext cx="1717611" cy="175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09163" y="5842699"/>
            <a:ext cx="255270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 smtClean="0">
                <a:solidFill>
                  <a:srgbClr val="7A0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Tony </a:t>
            </a:r>
            <a:r>
              <a:rPr lang="en-US" sz="1500" b="1" dirty="0">
                <a:solidFill>
                  <a:srgbClr val="7A0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Runkel</a:t>
            </a:r>
          </a:p>
          <a:p>
            <a:r>
              <a:rPr lang="en-US" sz="1300" dirty="0">
                <a:solidFill>
                  <a:srgbClr val="7A0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 </a:t>
            </a:r>
            <a:r>
              <a:rPr lang="en-US" sz="1300" dirty="0" smtClean="0">
                <a:solidFill>
                  <a:srgbClr val="7A0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Scientist</a:t>
            </a:r>
            <a:endParaRPr lang="en-US" sz="1300" dirty="0">
              <a:solidFill>
                <a:srgbClr val="7A00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300" dirty="0" smtClean="0">
                <a:solidFill>
                  <a:srgbClr val="7A0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Minnesota </a:t>
            </a:r>
            <a:r>
              <a:rPr lang="en-US" sz="1300" dirty="0">
                <a:solidFill>
                  <a:srgbClr val="7A0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Geological </a:t>
            </a:r>
            <a:r>
              <a:rPr lang="en-US" sz="1300" dirty="0" smtClean="0">
                <a:solidFill>
                  <a:srgbClr val="7A0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Survey</a:t>
            </a:r>
            <a:endParaRPr lang="en-US" sz="1300" dirty="0">
              <a:solidFill>
                <a:srgbClr val="7A00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2" name="Picture 8" descr="Image result for tony runkel" title="Photo of Tony Runke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63" y="3933040"/>
            <a:ext cx="1752210" cy="175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895799" y="2520979"/>
            <a:ext cx="2433513" cy="117207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76176" rIns="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1" i="0" u="none" strike="noStrike" cap="none" normalizeH="0" baseline="0" dirty="0" smtClean="0">
                <a:ln>
                  <a:noFill/>
                </a:ln>
                <a:solidFill>
                  <a:srgbClr val="7A0019"/>
                </a:solidFill>
                <a:effectLst/>
                <a:latin typeface="Arial" pitchFamily="34" charset="0"/>
                <a:cs typeface="Arial" pitchFamily="34" charset="0"/>
              </a:rPr>
              <a:t>Peter K.</a:t>
            </a:r>
            <a:r>
              <a:rPr kumimoji="0" lang="en-US" altLang="en-US" sz="1500" b="1" i="0" u="none" strike="noStrike" cap="none" normalizeH="0" dirty="0" smtClean="0">
                <a:ln>
                  <a:noFill/>
                </a:ln>
                <a:solidFill>
                  <a:srgbClr val="7A0019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en-US" sz="1500" b="1" i="0" u="none" strike="noStrike" cap="none" normalizeH="0" baseline="0" dirty="0" smtClean="0">
                <a:ln>
                  <a:noFill/>
                </a:ln>
                <a:solidFill>
                  <a:srgbClr val="7A0019"/>
                </a:solidFill>
                <a:effectLst/>
                <a:latin typeface="Arial" pitchFamily="34" charset="0"/>
                <a:cs typeface="Arial" pitchFamily="34" charset="0"/>
              </a:rPr>
              <a:t>Kang</a:t>
            </a:r>
            <a:r>
              <a: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cs typeface="Arial" pitchFamily="34" charset="0"/>
              </a:rPr>
              <a:t>Assistant Professor &amp; Gibson Chair of Hydrogeology</a:t>
            </a:r>
            <a:endParaRPr kumimoji="0" lang="en-US" altLang="en-US" sz="1300" b="0" i="0" u="none" strike="noStrike" cap="none" normalizeH="0" baseline="0" dirty="0" smtClean="0">
              <a:ln>
                <a:noFill/>
              </a:ln>
              <a:solidFill>
                <a:srgbClr val="7A001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cs typeface="Arial" pitchFamily="34" charset="0"/>
              </a:rPr>
              <a:t>Earth and Environmental</a:t>
            </a:r>
            <a:r>
              <a:rPr kumimoji="0" lang="en-US" altLang="en-US" sz="1300" b="0" i="0" u="none" strike="noStrike" cap="none" normalizeH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cs typeface="Arial" pitchFamily="34" charset="0"/>
              </a:rPr>
              <a:t> Sciences</a:t>
            </a:r>
          </a:p>
        </p:txBody>
      </p:sp>
      <p:pic>
        <p:nvPicPr>
          <p:cNvPr id="1030" name="Picture 6" descr="https://www.esci.umn.edu/sites/www.esci.umn.edu/files/Kang_photo.png" title="Photo of Peter Ka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314" y="780532"/>
            <a:ext cx="1446201" cy="156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678107" y="2584563"/>
            <a:ext cx="243840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 dirty="0" smtClean="0">
                <a:solidFill>
                  <a:srgbClr val="7A0019"/>
                </a:solidFill>
                <a:latin typeface="Arial" pitchFamily="34" charset="0"/>
                <a:cs typeface="Arial" pitchFamily="34" charset="0"/>
              </a:rPr>
              <a:t>Lucia Levers</a:t>
            </a:r>
            <a:r>
              <a:rPr lang="en-US" altLang="en-US" sz="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             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Research Associate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Water Resources Center</a:t>
            </a:r>
            <a:endParaRPr lang="en-US" altLang="en-US" sz="1300" dirty="0">
              <a:solidFill>
                <a:srgbClr val="7A001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3" name="Picture 9" descr="Photo of Lucia Levers" title="Lucia Lever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136" y="769564"/>
            <a:ext cx="1658064" cy="163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706655" y="2613487"/>
            <a:ext cx="220980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Jeffrey </a:t>
            </a:r>
            <a:r>
              <a:rPr lang="en-US" altLang="en-US" sz="13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Peterson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Director</a:t>
            </a:r>
            <a:endParaRPr lang="en-US" altLang="en-US" sz="13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Water Resources Center</a:t>
            </a:r>
          </a:p>
        </p:txBody>
      </p:sp>
      <p:pic>
        <p:nvPicPr>
          <p:cNvPr id="1034" name="Picture 10" descr="Photo of Jeff Peterson" title="Jeffrey Peterson"/>
          <p:cNvPicPr>
            <a:picLocks noGrp="1" noChangeAspect="1" noChangeArrowheads="1"/>
          </p:cNvPicPr>
          <p:nvPr>
            <p:ph idx="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05" y="777422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8947" y="2605257"/>
            <a:ext cx="2463475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altLang="en-US" sz="1500" b="1" dirty="0">
                <a:solidFill>
                  <a:srgbClr val="7A0019"/>
                </a:solidFill>
                <a:latin typeface="TeXGyreAdventorRegular"/>
              </a:rPr>
              <a:t>William </a:t>
            </a:r>
            <a:r>
              <a:rPr lang="en-US" altLang="en-US" sz="1500" b="1" dirty="0">
                <a:solidFill>
                  <a:srgbClr val="7A0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Arnold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dirty="0">
                <a:solidFill>
                  <a:srgbClr val="7A0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Distinguished Mc</a:t>
            </a:r>
            <a:r>
              <a:rPr lang="en-US" altLang="en-US" sz="13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Kni</a:t>
            </a:r>
            <a:r>
              <a:rPr lang="en-US" altLang="en-US" sz="1300" dirty="0">
                <a:solidFill>
                  <a:srgbClr val="7A0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ght University Professor</a:t>
            </a:r>
            <a:br>
              <a:rPr lang="en-US" altLang="en-US" sz="1300" dirty="0">
                <a:solidFill>
                  <a:srgbClr val="7A001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300" dirty="0" smtClean="0">
                <a:solidFill>
                  <a:srgbClr val="7A0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Civil, Environmental and Geological Engineering</a:t>
            </a:r>
            <a:endParaRPr lang="en-US" altLang="en-US" sz="1300" dirty="0">
              <a:solidFill>
                <a:srgbClr val="7A00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William Arnold" title="Photo of Bill Arnold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74" y="750912"/>
            <a:ext cx="1600199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50269"/>
            <a:ext cx="8229600" cy="1143000"/>
          </a:xfrm>
        </p:spPr>
        <p:txBody>
          <a:bodyPr/>
          <a:lstStyle/>
          <a:p>
            <a:r>
              <a:rPr lang="en-US" dirty="0" smtClean="0"/>
              <a:t>The core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17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Schematic cross section of an aquifer beneath a city with wells and the water table expressed as a lake." title="Wells and a lake sharing an aquif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732" y="3493857"/>
            <a:ext cx="7502680" cy="218828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458155" y="992731"/>
            <a:ext cx="5974644" cy="23105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Who do you share your groundwater with?</a:t>
            </a:r>
          </a:p>
          <a:p>
            <a:endParaRPr lang="en-US" sz="3200" dirty="0" smtClean="0"/>
          </a:p>
          <a:p>
            <a:r>
              <a:rPr lang="en-US" sz="3200" dirty="0" smtClean="0"/>
              <a:t>Will there be enough?</a:t>
            </a:r>
            <a:endParaRPr lang="en-US" sz="3200" dirty="0"/>
          </a:p>
        </p:txBody>
      </p:sp>
      <p:pic>
        <p:nvPicPr>
          <p:cNvPr id="4" name="Picture 3" descr="http://media.gettyimages.com/photos/beverage-indoors-with-two-straws-picture-id79365696?s=170x170" title="Photo of glass of water with two straws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32" y="354349"/>
            <a:ext cx="1704622" cy="302124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743200" y="230632"/>
            <a:ext cx="4760494" cy="1143000"/>
          </a:xfrm>
        </p:spPr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43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19841"/>
            <a:ext cx="9144000" cy="5181600"/>
          </a:xfrm>
        </p:spPr>
        <p:txBody>
          <a:bodyPr>
            <a:normAutofit/>
          </a:bodyPr>
          <a:lstStyle/>
          <a:p>
            <a:pPr lvl="2"/>
            <a:r>
              <a:rPr lang="en-US" sz="4000" dirty="0" smtClean="0"/>
              <a:t>Encourage conservation</a:t>
            </a:r>
          </a:p>
          <a:p>
            <a:pPr lvl="2"/>
            <a:endParaRPr lang="en-US" sz="4000" dirty="0" smtClean="0"/>
          </a:p>
          <a:p>
            <a:pPr lvl="2"/>
            <a:r>
              <a:rPr lang="en-US" sz="4000" dirty="0" smtClean="0"/>
              <a:t>Eliminate </a:t>
            </a:r>
            <a:r>
              <a:rPr lang="en-US" sz="4000" dirty="0"/>
              <a:t>barriers to water </a:t>
            </a:r>
            <a:r>
              <a:rPr lang="en-US" sz="4000" dirty="0" smtClean="0"/>
              <a:t>re-use</a:t>
            </a:r>
          </a:p>
          <a:p>
            <a:pPr lvl="2"/>
            <a:endParaRPr lang="en-US" sz="4000" dirty="0" smtClean="0"/>
          </a:p>
          <a:p>
            <a:pPr lvl="2"/>
            <a:r>
              <a:rPr lang="en-US" sz="4000" dirty="0"/>
              <a:t>S</a:t>
            </a:r>
            <a:r>
              <a:rPr lang="en-US" sz="4000" dirty="0" smtClean="0"/>
              <a:t>ome areas may still come up short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74584"/>
            <a:ext cx="8229600" cy="1143000"/>
          </a:xfrm>
        </p:spPr>
        <p:txBody>
          <a:bodyPr/>
          <a:lstStyle/>
          <a:p>
            <a:r>
              <a:rPr lang="en-US" dirty="0" smtClean="0"/>
              <a:t>Obvious First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26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 txBox="1"/>
          <p:nvPr/>
        </p:nvSpPr>
        <p:spPr>
          <a:xfrm>
            <a:off x="3505200" y="6535579"/>
            <a:ext cx="57912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Arshad, Guillaume and Ross, Water 2014, 6, 2748-2769; doi: 10.3390/w6092748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p19" descr="Ven diagram of intersecting reseach areas including Hydrologic, Hydrogeologic, Environmental, Economic, Engineering, Social and Regulatory issues. " title="Intersecting study areas of Aquifer Storage and Recovery project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62454" y="649707"/>
            <a:ext cx="6066692" cy="567983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-150269"/>
            <a:ext cx="8229600" cy="1143000"/>
          </a:xfrm>
        </p:spPr>
        <p:txBody>
          <a:bodyPr/>
          <a:lstStyle/>
          <a:p>
            <a:r>
              <a:rPr lang="en-US" dirty="0" smtClean="0"/>
              <a:t>Overlapping Study Components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re are many ASR projects operating around the world " title="World map of ASR projects"/>
          <p:cNvPicPr>
            <a:picLocks noChangeAspect="1"/>
          </p:cNvPicPr>
          <p:nvPr/>
        </p:nvPicPr>
        <p:blipFill rotWithShape="1">
          <a:blip r:embed="rId2"/>
          <a:srcRect l="22732" t="6824"/>
          <a:stretch/>
        </p:blipFill>
        <p:spPr>
          <a:xfrm>
            <a:off x="786294" y="1270883"/>
            <a:ext cx="7642578" cy="49683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783" y="127883"/>
            <a:ext cx="8229600" cy="1143000"/>
          </a:xfrm>
        </p:spPr>
        <p:txBody>
          <a:bodyPr/>
          <a:lstStyle/>
          <a:p>
            <a:r>
              <a:rPr lang="en-US" sz="4000" dirty="0" smtClean="0"/>
              <a:t>Aquifer Recharge Around the World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1058333" y="551086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https://apps.geodan.nl/igrac/ggis-viewer/viewer/globalmar/public/default</a:t>
            </a:r>
          </a:p>
        </p:txBody>
      </p:sp>
    </p:spTree>
    <p:extLst>
      <p:ext uri="{BB962C8B-B14F-4D97-AF65-F5344CB8AC3E}">
        <p14:creationId xmlns:p14="http://schemas.microsoft.com/office/powerpoint/2010/main" val="56500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00100" y="1222130"/>
            <a:ext cx="7156938" cy="5468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fontAlgn="base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creating reliable seasonal water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sources</a:t>
            </a:r>
          </a:p>
          <a:p>
            <a:pPr marL="457200" fontAlgn="base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457200" fontAlgn="base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meeting peak demand without building a larger treatment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plant</a:t>
            </a:r>
          </a:p>
          <a:p>
            <a:pPr marL="457200" fontAlgn="base">
              <a:buFont typeface="Arial" panose="020B0604020202020204" pitchFamily="34" charset="0"/>
              <a:buChar char="•"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fontAlgn="base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making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water reserves less vulnerable to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contamination</a:t>
            </a:r>
          </a:p>
          <a:p>
            <a:pPr marL="457200" fontAlgn="base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457200" fontAlgn="base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conserving land area used for water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storage</a:t>
            </a:r>
          </a:p>
          <a:p>
            <a:pPr marL="457200" fontAlgn="base">
              <a:spcAft>
                <a:spcPts val="800"/>
              </a:spcAft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457200" fontAlgn="base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sustaining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groundwater-fed ecosystems like trout streams, lakes and fens.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79130"/>
            <a:ext cx="8229600" cy="1143000"/>
          </a:xfrm>
        </p:spPr>
        <p:txBody>
          <a:bodyPr/>
          <a:lstStyle/>
          <a:p>
            <a:r>
              <a:rPr lang="en-US" dirty="0" smtClean="0"/>
              <a:t>Why ASR?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92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he main consideration in an unconfined aquifer is not flooding the surface." title="Unconfined aquifer scenario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9" t="25878" r="51040"/>
          <a:stretch/>
        </p:blipFill>
        <p:spPr>
          <a:xfrm>
            <a:off x="4901746" y="2667004"/>
            <a:ext cx="4072921" cy="2528157"/>
          </a:xfrm>
          <a:prstGeom prst="rect">
            <a:avLst/>
          </a:prstGeom>
        </p:spPr>
      </p:pic>
      <p:pic>
        <p:nvPicPr>
          <p:cNvPr id="2" name="Picture 1" descr="The main concern in a confined aquifer is not breaking the confining layer" title="Confined aquifer schematic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56"/>
          <a:stretch/>
        </p:blipFill>
        <p:spPr>
          <a:xfrm>
            <a:off x="331962" y="2700855"/>
            <a:ext cx="4107069" cy="2493415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95681" y="498823"/>
            <a:ext cx="7886700" cy="1267988"/>
          </a:xfrm>
        </p:spPr>
        <p:txBody>
          <a:bodyPr/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Estimating Injection Capacity of an Aquifer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7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se colored maps show the potential to inject water into the aquifers studied. All showed successful outcomes. &#10;" title="Three results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579" y="1123760"/>
            <a:ext cx="7929144" cy="5580192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Injection Scenarios</a:t>
            </a:r>
          </a:p>
        </p:txBody>
      </p:sp>
    </p:spTree>
    <p:extLst>
      <p:ext uri="{BB962C8B-B14F-4D97-AF65-F5344CB8AC3E}">
        <p14:creationId xmlns:p14="http://schemas.microsoft.com/office/powerpoint/2010/main" val="845182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196</Words>
  <Application>Microsoft Office PowerPoint</Application>
  <PresentationFormat>On-screen Show (4:3)</PresentationFormat>
  <Paragraphs>77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Cambria Math</vt:lpstr>
      <vt:lpstr>TeXGyreAdventorRegular</vt:lpstr>
      <vt:lpstr>Office Theme</vt:lpstr>
      <vt:lpstr>Banking Groundwater through Aquifer Storage and Recovery </vt:lpstr>
      <vt:lpstr>The core team</vt:lpstr>
      <vt:lpstr>Motivation</vt:lpstr>
      <vt:lpstr>Obvious First Steps</vt:lpstr>
      <vt:lpstr>Overlapping Study Components</vt:lpstr>
      <vt:lpstr>Aquifer Recharge Around the World</vt:lpstr>
      <vt:lpstr>Why ASR?</vt:lpstr>
      <vt:lpstr>Estimating Injection Capacity of an Aquifer</vt:lpstr>
      <vt:lpstr>Injection Scenarios</vt:lpstr>
      <vt:lpstr>Woodbury Example</vt:lpstr>
      <vt:lpstr>Identified barriers</vt:lpstr>
      <vt:lpstr>ASR role in PFAS remediation is being explored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Banking Groundwater  A study led by the Freshwater Society and the WRC</dc:title>
  <dc:creator>Carrie Jennings</dc:creator>
  <cp:lastModifiedBy>Kasey Gerkovich</cp:lastModifiedBy>
  <cp:revision>47</cp:revision>
  <dcterms:modified xsi:type="dcterms:W3CDTF">2020-11-06T22:47:58Z</dcterms:modified>
</cp:coreProperties>
</file>