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handoutMasterIdLst>
    <p:handoutMasterId r:id="rId33"/>
  </p:handoutMasterIdLst>
  <p:sldIdLst>
    <p:sldId id="261" r:id="rId2"/>
    <p:sldId id="284" r:id="rId3"/>
    <p:sldId id="309" r:id="rId4"/>
    <p:sldId id="310" r:id="rId5"/>
    <p:sldId id="311" r:id="rId6"/>
    <p:sldId id="312" r:id="rId7"/>
    <p:sldId id="272" r:id="rId8"/>
    <p:sldId id="273" r:id="rId9"/>
    <p:sldId id="274" r:id="rId10"/>
    <p:sldId id="275" r:id="rId11"/>
    <p:sldId id="276" r:id="rId12"/>
    <p:sldId id="279" r:id="rId13"/>
    <p:sldId id="277" r:id="rId14"/>
    <p:sldId id="282" r:id="rId15"/>
    <p:sldId id="315" r:id="rId16"/>
    <p:sldId id="314" r:id="rId17"/>
    <p:sldId id="313" r:id="rId18"/>
    <p:sldId id="285" r:id="rId19"/>
    <p:sldId id="286" r:id="rId20"/>
    <p:sldId id="287" r:id="rId21"/>
    <p:sldId id="290" r:id="rId22"/>
    <p:sldId id="262" r:id="rId23"/>
    <p:sldId id="295" r:id="rId24"/>
    <p:sldId id="289" r:id="rId25"/>
    <p:sldId id="303" r:id="rId26"/>
    <p:sldId id="292" r:id="rId27"/>
    <p:sldId id="304" r:id="rId28"/>
    <p:sldId id="305" r:id="rId29"/>
    <p:sldId id="306" r:id="rId30"/>
    <p:sldId id="31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5" autoAdjust="0"/>
    <p:restoredTop sz="94660"/>
  </p:normalViewPr>
  <p:slideViewPr>
    <p:cSldViewPr>
      <p:cViewPr>
        <p:scale>
          <a:sx n="80" d="100"/>
          <a:sy n="80" d="100"/>
        </p:scale>
        <p:origin x="-157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7DE12A1-31D3-4420-AD61-849026572356}" type="datetimeFigureOut">
              <a:rPr lang="en-US" smtClean="0"/>
              <a:t>7/23/2014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760C5A-7998-4E82-870F-8A56A58EA70B}" type="slidenum">
              <a:rPr lang="en-US" smtClean="0"/>
              <a:t>‹#›</a:t>
            </a:fld>
            <a:endParaRPr lang="en-US" dirty="0"/>
          </a:p>
        </p:txBody>
      </p:sp>
    </p:spTree>
    <p:extLst>
      <p:ext uri="{BB962C8B-B14F-4D97-AF65-F5344CB8AC3E}">
        <p14:creationId xmlns:p14="http://schemas.microsoft.com/office/powerpoint/2010/main" val="3762962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68CB6E-B787-4EBD-81F9-BF3C15BED540}" type="datetimeFigureOut">
              <a:rPr lang="en-US" smtClean="0"/>
              <a:t>7/23/2014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A38AC26-410B-4D09-835C-602A14A7A129}" type="slidenum">
              <a:rPr lang="en-US" smtClean="0"/>
              <a:t>‹#›</a:t>
            </a:fld>
            <a:endParaRPr lang="en-US" dirty="0"/>
          </a:p>
        </p:txBody>
      </p:sp>
    </p:spTree>
    <p:extLst>
      <p:ext uri="{BB962C8B-B14F-4D97-AF65-F5344CB8AC3E}">
        <p14:creationId xmlns:p14="http://schemas.microsoft.com/office/powerpoint/2010/main" val="287168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7DE0-C8DB-4021-A89C-AC2875262A5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4523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10</a:t>
            </a:fld>
            <a:endParaRPr lang="en-US" dirty="0"/>
          </a:p>
        </p:txBody>
      </p:sp>
    </p:spTree>
    <p:extLst>
      <p:ext uri="{BB962C8B-B14F-4D97-AF65-F5344CB8AC3E}">
        <p14:creationId xmlns:p14="http://schemas.microsoft.com/office/powerpoint/2010/main" val="291462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7DE0-C8DB-4021-A89C-AC2875262A52}" type="slidenum">
              <a:rPr lang="en-US" smtClean="0"/>
              <a:pPr/>
              <a:t>11</a:t>
            </a:fld>
            <a:endParaRPr lang="en-US" dirty="0"/>
          </a:p>
        </p:txBody>
      </p:sp>
    </p:spTree>
    <p:extLst>
      <p:ext uri="{BB962C8B-B14F-4D97-AF65-F5344CB8AC3E}">
        <p14:creationId xmlns:p14="http://schemas.microsoft.com/office/powerpoint/2010/main" val="271819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12</a:t>
            </a:fld>
            <a:endParaRPr lang="en-US" dirty="0"/>
          </a:p>
        </p:txBody>
      </p:sp>
    </p:spTree>
    <p:extLst>
      <p:ext uri="{BB962C8B-B14F-4D97-AF65-F5344CB8AC3E}">
        <p14:creationId xmlns:p14="http://schemas.microsoft.com/office/powerpoint/2010/main" val="406812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13</a:t>
            </a:fld>
            <a:endParaRPr lang="en-US" dirty="0"/>
          </a:p>
        </p:txBody>
      </p:sp>
    </p:spTree>
    <p:extLst>
      <p:ext uri="{BB962C8B-B14F-4D97-AF65-F5344CB8AC3E}">
        <p14:creationId xmlns:p14="http://schemas.microsoft.com/office/powerpoint/2010/main" val="327618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7DE0-C8DB-4021-A89C-AC2875262A52}" type="slidenum">
              <a:rPr lang="en-US" smtClean="0"/>
              <a:pPr/>
              <a:t>14</a:t>
            </a:fld>
            <a:endParaRPr lang="en-US" dirty="0"/>
          </a:p>
        </p:txBody>
      </p:sp>
    </p:spTree>
    <p:extLst>
      <p:ext uri="{BB962C8B-B14F-4D97-AF65-F5344CB8AC3E}">
        <p14:creationId xmlns:p14="http://schemas.microsoft.com/office/powerpoint/2010/main" val="1125683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7DE0-C8DB-4021-A89C-AC2875262A52}" type="slidenum">
              <a:rPr lang="en-US" smtClean="0"/>
              <a:pPr/>
              <a:t>15</a:t>
            </a:fld>
            <a:endParaRPr lang="en-US" dirty="0"/>
          </a:p>
        </p:txBody>
      </p:sp>
    </p:spTree>
    <p:extLst>
      <p:ext uri="{BB962C8B-B14F-4D97-AF65-F5344CB8AC3E}">
        <p14:creationId xmlns:p14="http://schemas.microsoft.com/office/powerpoint/2010/main" val="112568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7DE0-C8DB-4021-A89C-AC2875262A52}" type="slidenum">
              <a:rPr lang="en-US" smtClean="0"/>
              <a:pPr/>
              <a:t>16</a:t>
            </a:fld>
            <a:endParaRPr lang="en-US" dirty="0"/>
          </a:p>
        </p:txBody>
      </p:sp>
    </p:spTree>
    <p:extLst>
      <p:ext uri="{BB962C8B-B14F-4D97-AF65-F5344CB8AC3E}">
        <p14:creationId xmlns:p14="http://schemas.microsoft.com/office/powerpoint/2010/main" val="112568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17</a:t>
            </a:fld>
            <a:endParaRPr lang="en-US" dirty="0"/>
          </a:p>
        </p:txBody>
      </p:sp>
    </p:spTree>
    <p:extLst>
      <p:ext uri="{BB962C8B-B14F-4D97-AF65-F5344CB8AC3E}">
        <p14:creationId xmlns:p14="http://schemas.microsoft.com/office/powerpoint/2010/main" val="198382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18</a:t>
            </a:fld>
            <a:endParaRPr lang="en-US" dirty="0"/>
          </a:p>
        </p:txBody>
      </p:sp>
    </p:spTree>
    <p:extLst>
      <p:ext uri="{BB962C8B-B14F-4D97-AF65-F5344CB8AC3E}">
        <p14:creationId xmlns:p14="http://schemas.microsoft.com/office/powerpoint/2010/main" val="2985779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9587DE0-C8DB-4021-A89C-AC2875262A5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a:t>
            </a:fld>
            <a:endParaRPr lang="en-US" dirty="0"/>
          </a:p>
        </p:txBody>
      </p:sp>
    </p:spTree>
    <p:extLst>
      <p:ext uri="{BB962C8B-B14F-4D97-AF65-F5344CB8AC3E}">
        <p14:creationId xmlns:p14="http://schemas.microsoft.com/office/powerpoint/2010/main" val="1840125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20</a:t>
            </a:fld>
            <a:endParaRPr lang="en-US" dirty="0"/>
          </a:p>
        </p:txBody>
      </p:sp>
    </p:spTree>
    <p:extLst>
      <p:ext uri="{BB962C8B-B14F-4D97-AF65-F5344CB8AC3E}">
        <p14:creationId xmlns:p14="http://schemas.microsoft.com/office/powerpoint/2010/main" val="285243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21</a:t>
            </a:fld>
            <a:endParaRPr lang="en-US" dirty="0"/>
          </a:p>
        </p:txBody>
      </p:sp>
    </p:spTree>
    <p:extLst>
      <p:ext uri="{BB962C8B-B14F-4D97-AF65-F5344CB8AC3E}">
        <p14:creationId xmlns:p14="http://schemas.microsoft.com/office/powerpoint/2010/main" val="4203282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22</a:t>
            </a:fld>
            <a:endParaRPr lang="en-US" dirty="0"/>
          </a:p>
        </p:txBody>
      </p:sp>
    </p:spTree>
    <p:extLst>
      <p:ext uri="{BB962C8B-B14F-4D97-AF65-F5344CB8AC3E}">
        <p14:creationId xmlns:p14="http://schemas.microsoft.com/office/powerpoint/2010/main" val="3686997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23</a:t>
            </a:fld>
            <a:endParaRPr lang="en-US" dirty="0"/>
          </a:p>
        </p:txBody>
      </p:sp>
    </p:spTree>
    <p:extLst>
      <p:ext uri="{BB962C8B-B14F-4D97-AF65-F5344CB8AC3E}">
        <p14:creationId xmlns:p14="http://schemas.microsoft.com/office/powerpoint/2010/main" val="1585078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24</a:t>
            </a:fld>
            <a:endParaRPr lang="en-US" dirty="0"/>
          </a:p>
        </p:txBody>
      </p:sp>
    </p:spTree>
    <p:extLst>
      <p:ext uri="{BB962C8B-B14F-4D97-AF65-F5344CB8AC3E}">
        <p14:creationId xmlns:p14="http://schemas.microsoft.com/office/powerpoint/2010/main" val="734445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25</a:t>
            </a:fld>
            <a:endParaRPr lang="en-US" dirty="0"/>
          </a:p>
        </p:txBody>
      </p:sp>
    </p:spTree>
    <p:extLst>
      <p:ext uri="{BB962C8B-B14F-4D97-AF65-F5344CB8AC3E}">
        <p14:creationId xmlns:p14="http://schemas.microsoft.com/office/powerpoint/2010/main" val="888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26</a:t>
            </a:fld>
            <a:endParaRPr lang="en-US" dirty="0"/>
          </a:p>
        </p:txBody>
      </p:sp>
    </p:spTree>
    <p:extLst>
      <p:ext uri="{BB962C8B-B14F-4D97-AF65-F5344CB8AC3E}">
        <p14:creationId xmlns:p14="http://schemas.microsoft.com/office/powerpoint/2010/main" val="3793674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27</a:t>
            </a:fld>
            <a:endParaRPr lang="en-US" dirty="0"/>
          </a:p>
        </p:txBody>
      </p:sp>
    </p:spTree>
    <p:extLst>
      <p:ext uri="{BB962C8B-B14F-4D97-AF65-F5344CB8AC3E}">
        <p14:creationId xmlns:p14="http://schemas.microsoft.com/office/powerpoint/2010/main" val="1705250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28</a:t>
            </a:fld>
            <a:endParaRPr lang="en-US" dirty="0"/>
          </a:p>
        </p:txBody>
      </p:sp>
    </p:spTree>
    <p:extLst>
      <p:ext uri="{BB962C8B-B14F-4D97-AF65-F5344CB8AC3E}">
        <p14:creationId xmlns:p14="http://schemas.microsoft.com/office/powerpoint/2010/main" val="1452778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29</a:t>
            </a:fld>
            <a:endParaRPr lang="en-US" dirty="0"/>
          </a:p>
        </p:txBody>
      </p:sp>
    </p:spTree>
    <p:extLst>
      <p:ext uri="{BB962C8B-B14F-4D97-AF65-F5344CB8AC3E}">
        <p14:creationId xmlns:p14="http://schemas.microsoft.com/office/powerpoint/2010/main" val="310626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3</a:t>
            </a:fld>
            <a:endParaRPr lang="en-US" dirty="0"/>
          </a:p>
        </p:txBody>
      </p:sp>
    </p:spTree>
    <p:extLst>
      <p:ext uri="{BB962C8B-B14F-4D97-AF65-F5344CB8AC3E}">
        <p14:creationId xmlns:p14="http://schemas.microsoft.com/office/powerpoint/2010/main" val="2690188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7DE0-C8DB-4021-A89C-AC2875262A52}" type="slidenum">
              <a:rPr lang="en-US" smtClean="0"/>
              <a:pPr/>
              <a:t>30</a:t>
            </a:fld>
            <a:endParaRPr lang="en-US" dirty="0"/>
          </a:p>
        </p:txBody>
      </p:sp>
    </p:spTree>
    <p:extLst>
      <p:ext uri="{BB962C8B-B14F-4D97-AF65-F5344CB8AC3E}">
        <p14:creationId xmlns:p14="http://schemas.microsoft.com/office/powerpoint/2010/main" val="371506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4</a:t>
            </a:fld>
            <a:endParaRPr lang="en-US" dirty="0"/>
          </a:p>
        </p:txBody>
      </p:sp>
    </p:spTree>
    <p:extLst>
      <p:ext uri="{BB962C8B-B14F-4D97-AF65-F5344CB8AC3E}">
        <p14:creationId xmlns:p14="http://schemas.microsoft.com/office/powerpoint/2010/main" val="92683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5</a:t>
            </a:fld>
            <a:endParaRPr lang="en-US" dirty="0"/>
          </a:p>
        </p:txBody>
      </p:sp>
    </p:spTree>
    <p:extLst>
      <p:ext uri="{BB962C8B-B14F-4D97-AF65-F5344CB8AC3E}">
        <p14:creationId xmlns:p14="http://schemas.microsoft.com/office/powerpoint/2010/main" val="251078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6</a:t>
            </a:fld>
            <a:endParaRPr lang="en-US" dirty="0"/>
          </a:p>
        </p:txBody>
      </p:sp>
    </p:spTree>
    <p:extLst>
      <p:ext uri="{BB962C8B-B14F-4D97-AF65-F5344CB8AC3E}">
        <p14:creationId xmlns:p14="http://schemas.microsoft.com/office/powerpoint/2010/main" val="59030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7</a:t>
            </a:fld>
            <a:endParaRPr lang="en-US" dirty="0"/>
          </a:p>
        </p:txBody>
      </p:sp>
    </p:spTree>
    <p:extLst>
      <p:ext uri="{BB962C8B-B14F-4D97-AF65-F5344CB8AC3E}">
        <p14:creationId xmlns:p14="http://schemas.microsoft.com/office/powerpoint/2010/main" val="264505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87DE0-C8DB-4021-A89C-AC2875262A52}" type="slidenum">
              <a:rPr lang="en-US" smtClean="0"/>
              <a:pPr/>
              <a:t>8</a:t>
            </a:fld>
            <a:endParaRPr lang="en-US" dirty="0"/>
          </a:p>
        </p:txBody>
      </p:sp>
    </p:spTree>
    <p:extLst>
      <p:ext uri="{BB962C8B-B14F-4D97-AF65-F5344CB8AC3E}">
        <p14:creationId xmlns:p14="http://schemas.microsoft.com/office/powerpoint/2010/main" val="156792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8AC26-410B-4D09-835C-602A14A7A129}" type="slidenum">
              <a:rPr lang="en-US" smtClean="0"/>
              <a:t>9</a:t>
            </a:fld>
            <a:endParaRPr lang="en-US" dirty="0"/>
          </a:p>
        </p:txBody>
      </p:sp>
    </p:spTree>
    <p:extLst>
      <p:ext uri="{BB962C8B-B14F-4D97-AF65-F5344CB8AC3E}">
        <p14:creationId xmlns:p14="http://schemas.microsoft.com/office/powerpoint/2010/main" val="286313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743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ox Content Option3">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4"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393961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Content Placeholder 2"/>
          <p:cNvSpPr>
            <a:spLocks noGrp="1"/>
          </p:cNvSpPr>
          <p:nvPr>
            <p:ph idx="1"/>
          </p:nvPr>
        </p:nvSpPr>
        <p:spPr>
          <a:xfrm>
            <a:off x="457200" y="1600201"/>
            <a:ext cx="8229600" cy="2895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7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530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723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lank 3">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5"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6"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159863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3 Layou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030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ox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5"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172676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160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ox Content Option2">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hasCustomPrompt="1"/>
          </p:nvPr>
        </p:nvSpPr>
        <p:spPr>
          <a:xfrm>
            <a:off x="457200" y="1600200"/>
            <a:ext cx="4038600" cy="4525963"/>
          </a:xfrm>
        </p:spPr>
        <p:txBody>
          <a:bodyPr>
            <a:normAutofit/>
          </a:bodyPr>
          <a:lstStyle>
            <a:lvl1pPr>
              <a:defRPr sz="2800" baseline="0"/>
            </a:lvl1pPr>
          </a:lstStyle>
          <a:p>
            <a:r>
              <a:rPr lang="en-US" dirty="0" smtClean="0"/>
              <a:t>Click to add text</a:t>
            </a:r>
            <a:endParaRPr lang="en-US" dirty="0"/>
          </a:p>
        </p:txBody>
      </p:sp>
      <p:sp>
        <p:nvSpPr>
          <p:cNvPr id="5" name="Content Placeholder 3"/>
          <p:cNvSpPr>
            <a:spLocks noGrp="1"/>
          </p:cNvSpPr>
          <p:nvPr>
            <p:ph sz="half" idx="2" hasCustomPrompt="1"/>
          </p:nvPr>
        </p:nvSpPr>
        <p:spPr>
          <a:xfrm>
            <a:off x="4648200" y="1600200"/>
            <a:ext cx="40386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a:lvl1pPr>
          </a:lstStyle>
          <a:p>
            <a:r>
              <a:rPr lang="en-US" dirty="0" smtClean="0"/>
              <a:t>Click to add text</a:t>
            </a:r>
            <a:endParaRPr lang="en-US" dirty="0"/>
          </a:p>
        </p:txBody>
      </p:sp>
    </p:spTree>
    <p:extLst>
      <p:ext uri="{BB962C8B-B14F-4D97-AF65-F5344CB8AC3E}">
        <p14:creationId xmlns:p14="http://schemas.microsoft.com/office/powerpoint/2010/main" val="34170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93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38471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 y="533400"/>
            <a:ext cx="9144000" cy="2819400"/>
          </a:xfrm>
        </p:spPr>
        <p:txBody>
          <a:bodyPr>
            <a:noAutofit/>
          </a:bodyPr>
          <a:lstStyle/>
          <a:p>
            <a:r>
              <a:rPr lang="en-US" sz="4000" dirty="0" smtClean="0">
                <a:latin typeface="Palatino Linotype" pitchFamily="18" charset="0"/>
              </a:rPr>
              <a:t/>
            </a:r>
            <a:br>
              <a:rPr lang="en-US" sz="4000" dirty="0" smtClean="0">
                <a:latin typeface="Palatino Linotype" pitchFamily="18" charset="0"/>
              </a:rPr>
            </a:br>
            <a:r>
              <a:rPr lang="en-US" sz="4000" dirty="0" smtClean="0">
                <a:latin typeface="Palatino Linotype" pitchFamily="18" charset="0"/>
              </a:rPr>
              <a:t/>
            </a:r>
            <a:br>
              <a:rPr lang="en-US" sz="4000" dirty="0" smtClean="0">
                <a:latin typeface="Palatino Linotype" pitchFamily="18" charset="0"/>
              </a:rPr>
            </a:br>
            <a:r>
              <a:rPr lang="en-US" sz="4000" dirty="0" smtClean="0">
                <a:latin typeface="Palatino Linotype" pitchFamily="18" charset="0"/>
              </a:rPr>
              <a:t/>
            </a:r>
            <a:br>
              <a:rPr lang="en-US" sz="4000" dirty="0" smtClean="0">
                <a:latin typeface="Palatino Linotype" pitchFamily="18" charset="0"/>
              </a:rPr>
            </a:br>
            <a:r>
              <a:rPr lang="en-US" sz="4000" dirty="0">
                <a:latin typeface="Palatino Linotype" pitchFamily="18" charset="0"/>
              </a:rPr>
              <a:t/>
            </a:r>
            <a:br>
              <a:rPr lang="en-US" sz="4000" dirty="0">
                <a:latin typeface="Palatino Linotype" pitchFamily="18" charset="0"/>
              </a:rPr>
            </a:br>
            <a:r>
              <a:rPr lang="en-US" sz="3400" b="1" cap="small" dirty="0" smtClean="0">
                <a:latin typeface="Palatino Linotype" pitchFamily="18" charset="0"/>
              </a:rPr>
              <a:t>MMA Primary Care Physician Workforce Expansion Advisory Task Force </a:t>
            </a:r>
            <a:r>
              <a:rPr lang="en-US" sz="4000" b="1" cap="small" dirty="0" smtClean="0">
                <a:latin typeface="Palatino Linotype" pitchFamily="18" charset="0"/>
              </a:rPr>
              <a:t/>
            </a:r>
            <a:br>
              <a:rPr lang="en-US" sz="4000" b="1" cap="small" dirty="0" smtClean="0">
                <a:latin typeface="Palatino Linotype" pitchFamily="18" charset="0"/>
              </a:rPr>
            </a:br>
            <a:r>
              <a:rPr lang="en-US" sz="3400" b="1" cap="small" dirty="0" smtClean="0">
                <a:latin typeface="Palatino Linotype" pitchFamily="18" charset="0"/>
              </a:rPr>
              <a:t>Final Report &amp; Recommendations</a:t>
            </a:r>
            <a:r>
              <a:rPr lang="en-US" sz="3600" dirty="0" smtClean="0">
                <a:latin typeface="Palatino Linotype" pitchFamily="18" charset="0"/>
              </a:rPr>
              <a:t/>
            </a:r>
            <a:br>
              <a:rPr lang="en-US" sz="3600" dirty="0" smtClean="0">
                <a:latin typeface="Palatino Linotype" pitchFamily="18" charset="0"/>
              </a:rPr>
            </a:br>
            <a:r>
              <a:rPr lang="en-US" sz="3600" dirty="0" smtClean="0">
                <a:latin typeface="Palatino Linotype" pitchFamily="18" charset="0"/>
              </a:rPr>
              <a:t/>
            </a:r>
            <a:br>
              <a:rPr lang="en-US" sz="3600" dirty="0" smtClean="0">
                <a:latin typeface="Palatino Linotype" pitchFamily="18" charset="0"/>
              </a:rPr>
            </a:br>
            <a:r>
              <a:rPr lang="en-US" sz="4000" dirty="0" smtClean="0">
                <a:latin typeface="Palatino Linotype" pitchFamily="18" charset="0"/>
              </a:rPr>
              <a:t/>
            </a:r>
            <a:br>
              <a:rPr lang="en-US" sz="4000" dirty="0" smtClean="0">
                <a:latin typeface="Palatino Linotype" pitchFamily="18" charset="0"/>
              </a:rPr>
            </a:br>
            <a:endParaRPr lang="en-US" sz="4000" dirty="0">
              <a:latin typeface="Palatino Linotype" pitchFamily="18" charset="0"/>
            </a:endParaRPr>
          </a:p>
        </p:txBody>
      </p:sp>
      <p:sp>
        <p:nvSpPr>
          <p:cNvPr id="3" name="Subtitle 2"/>
          <p:cNvSpPr>
            <a:spLocks noGrp="1"/>
          </p:cNvSpPr>
          <p:nvPr>
            <p:ph type="subTitle" idx="1"/>
          </p:nvPr>
        </p:nvSpPr>
        <p:spPr>
          <a:xfrm>
            <a:off x="149431" y="3352800"/>
            <a:ext cx="8991600" cy="1752600"/>
          </a:xfrm>
        </p:spPr>
        <p:txBody>
          <a:bodyPr>
            <a:normAutofit/>
          </a:bodyPr>
          <a:lstStyle/>
          <a:p>
            <a:r>
              <a:rPr lang="en-US" sz="2400" b="1" cap="small" dirty="0" smtClean="0">
                <a:latin typeface="Palatino Linotype" pitchFamily="18" charset="0"/>
              </a:rPr>
              <a:t>Legislative Health Care Workforce Commission </a:t>
            </a:r>
          </a:p>
          <a:p>
            <a:r>
              <a:rPr lang="en-US" sz="2400" b="1" cap="small" dirty="0" smtClean="0">
                <a:latin typeface="Palatino Linotype" pitchFamily="18" charset="0"/>
              </a:rPr>
              <a:t>Meeting</a:t>
            </a:r>
          </a:p>
          <a:p>
            <a:r>
              <a:rPr lang="en-US" sz="2200" b="1" cap="small" dirty="0" smtClean="0">
                <a:latin typeface="Palatino Linotype" pitchFamily="18" charset="0"/>
              </a:rPr>
              <a:t>July 22, 2014</a:t>
            </a:r>
          </a:p>
        </p:txBody>
      </p:sp>
    </p:spTree>
    <p:extLst>
      <p:ext uri="{BB962C8B-B14F-4D97-AF65-F5344CB8AC3E}">
        <p14:creationId xmlns:p14="http://schemas.microsoft.com/office/powerpoint/2010/main" val="1036829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Factors Influencing Shortage – </a:t>
            </a:r>
            <a:r>
              <a:rPr lang="en-US" b="1" i="1" dirty="0" smtClean="0">
                <a:latin typeface="Arial" panose="020B0604020202020204" pitchFamily="34" charset="0"/>
                <a:cs typeface="Arial" panose="020B0604020202020204" pitchFamily="34" charset="0"/>
              </a:rPr>
              <a:t>Aging Workforce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00200"/>
            <a:ext cx="8229600" cy="4724399"/>
          </a:xfrm>
        </p:spPr>
        <p:txBody>
          <a:bodyPr>
            <a:normAutofit lnSpcReduction="10000"/>
          </a:bodyPr>
          <a:lstStyle/>
          <a:p>
            <a:pPr>
              <a:buFont typeface="Wingdings" panose="05000000000000000000" pitchFamily="2" charset="2"/>
              <a:buChar char="q"/>
            </a:pPr>
            <a:endParaRPr lang="en-US" sz="800" b="1"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800" b="1"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800" b="1"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b="1" dirty="0" smtClean="0">
                <a:latin typeface="Arial" panose="020B0604020202020204" pitchFamily="34" charset="0"/>
                <a:cs typeface="Arial" panose="020B0604020202020204" pitchFamily="34" charset="0"/>
              </a:rPr>
              <a:t>U.S</a:t>
            </a:r>
            <a:r>
              <a:rPr lang="en-US" dirty="0">
                <a:latin typeface="Arial" panose="020B0604020202020204" pitchFamily="34" charset="0"/>
                <a:cs typeface="Arial" panose="020B0604020202020204" pitchFamily="34" charset="0"/>
              </a:rPr>
              <a:t>: In 2010, one quarter of the 242,000 primary care physicians in the </a:t>
            </a:r>
            <a:r>
              <a:rPr lang="en-US" dirty="0" smtClean="0">
                <a:latin typeface="Arial" panose="020B0604020202020204" pitchFamily="34" charset="0"/>
                <a:cs typeface="Arial" panose="020B0604020202020204" pitchFamily="34" charset="0"/>
              </a:rPr>
              <a:t>U.S. </a:t>
            </a:r>
            <a:r>
              <a:rPr lang="en-US" dirty="0">
                <a:latin typeface="Arial" panose="020B0604020202020204" pitchFamily="34" charset="0"/>
                <a:cs typeface="Arial" panose="020B0604020202020204" pitchFamily="34" charset="0"/>
              </a:rPr>
              <a:t>were 56 or </a:t>
            </a:r>
            <a:r>
              <a:rPr lang="en-US" dirty="0" smtClean="0">
                <a:latin typeface="Arial" panose="020B0604020202020204" pitchFamily="34" charset="0"/>
                <a:cs typeface="Arial" panose="020B0604020202020204" pitchFamily="34" charset="0"/>
              </a:rPr>
              <a:t>older.</a:t>
            </a:r>
          </a:p>
          <a:p>
            <a:pPr>
              <a:buFont typeface="Wingdings" panose="05000000000000000000" pitchFamily="2" charset="2"/>
              <a:buChar char="q"/>
            </a:pPr>
            <a:r>
              <a:rPr lang="en-US" b="1" dirty="0" smtClean="0">
                <a:latin typeface="Arial" panose="020B0604020202020204" pitchFamily="34" charset="0"/>
                <a:cs typeface="Arial" panose="020B0604020202020204" pitchFamily="34" charset="0"/>
              </a:rPr>
              <a:t>Minnesota</a:t>
            </a:r>
            <a:r>
              <a:rPr lang="en-US" dirty="0">
                <a:latin typeface="Arial" panose="020B0604020202020204" pitchFamily="34" charset="0"/>
                <a:cs typeface="Arial" panose="020B0604020202020204" pitchFamily="34" charset="0"/>
              </a:rPr>
              <a:t>: In 2011, more than a third of primary care physicians were 55 or older.</a:t>
            </a:r>
          </a:p>
          <a:p>
            <a:endParaRPr lang="en-US" dirty="0"/>
          </a:p>
          <a:p>
            <a:pPr marL="0" indent="0">
              <a:buNone/>
            </a:pPr>
            <a:endParaRPr lang="en-US" sz="1300" b="1" dirty="0" smtClean="0"/>
          </a:p>
          <a:p>
            <a:pPr marL="0" indent="0">
              <a:buNone/>
            </a:pPr>
            <a:endParaRPr lang="en-US" sz="1300" b="1" dirty="0" smtClean="0">
              <a:latin typeface="Arial" panose="020B0604020202020204" pitchFamily="34" charset="0"/>
              <a:cs typeface="Arial" panose="020B0604020202020204" pitchFamily="34" charset="0"/>
            </a:endParaRPr>
          </a:p>
          <a:p>
            <a:pPr marL="0" indent="0">
              <a:buNone/>
            </a:pPr>
            <a:endParaRPr lang="en-US" sz="1300" b="1" dirty="0">
              <a:latin typeface="Arial" panose="020B0604020202020204" pitchFamily="34" charset="0"/>
              <a:cs typeface="Arial" panose="020B0604020202020204" pitchFamily="34" charset="0"/>
            </a:endParaRPr>
          </a:p>
          <a:p>
            <a:pPr marL="0" indent="0">
              <a:buNone/>
            </a:pPr>
            <a:r>
              <a:rPr lang="en-US" sz="1300" b="1" dirty="0" smtClean="0">
                <a:latin typeface="Arial" panose="020B0604020202020204" pitchFamily="34" charset="0"/>
                <a:cs typeface="Arial" panose="020B0604020202020204" pitchFamily="34" charset="0"/>
              </a:rPr>
              <a:t>Source</a:t>
            </a:r>
            <a:r>
              <a:rPr lang="en-US" sz="1300" b="1" dirty="0">
                <a:latin typeface="Arial" panose="020B0604020202020204" pitchFamily="34" charset="0"/>
                <a:cs typeface="Arial" panose="020B0604020202020204" pitchFamily="34" charset="0"/>
              </a:rPr>
              <a:t>: Health Affairs, March 28, 2013; Advancing Primary Care, Council on GME, December 2010; Minnesota Department of Health, Office of Rural Health and Primary </a:t>
            </a:r>
            <a:r>
              <a:rPr lang="en-US" sz="1300" b="1" dirty="0" smtClean="0">
                <a:latin typeface="Arial" panose="020B0604020202020204" pitchFamily="34" charset="0"/>
                <a:cs typeface="Arial" panose="020B0604020202020204" pitchFamily="34" charset="0"/>
              </a:rPr>
              <a:t>Care</a:t>
            </a:r>
            <a:endParaRPr lang="en-US" sz="13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76889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Additional Factors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Growing Population</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Affordable </a:t>
            </a:r>
            <a:r>
              <a:rPr lang="en-US" dirty="0">
                <a:latin typeface="Arial" panose="020B0604020202020204" pitchFamily="34" charset="0"/>
                <a:cs typeface="Arial" panose="020B0604020202020204" pitchFamily="34" charset="0"/>
              </a:rPr>
              <a:t>Care </a:t>
            </a:r>
            <a:r>
              <a:rPr lang="en-US" dirty="0" smtClean="0">
                <a:latin typeface="Arial" panose="020B0604020202020204" pitchFamily="34" charset="0"/>
                <a:cs typeface="Arial" panose="020B0604020202020204" pitchFamily="34" charset="0"/>
              </a:rPr>
              <a:t>Act</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Decreases </a:t>
            </a:r>
            <a:r>
              <a:rPr lang="en-US" dirty="0">
                <a:latin typeface="Arial" panose="020B0604020202020204" pitchFamily="34" charset="0"/>
                <a:cs typeface="Arial" panose="020B0604020202020204" pitchFamily="34" charset="0"/>
              </a:rPr>
              <a:t>in state funding for </a:t>
            </a:r>
            <a:r>
              <a:rPr lang="en-US" dirty="0" smtClean="0">
                <a:latin typeface="Arial" panose="020B0604020202020204" pitchFamily="34" charset="0"/>
                <a:cs typeface="Arial" panose="020B0604020202020204" pitchFamily="34" charset="0"/>
              </a:rPr>
              <a:t>medical education  </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A steady </a:t>
            </a:r>
            <a:r>
              <a:rPr lang="en-US" dirty="0">
                <a:latin typeface="Arial" panose="020B0604020202020204" pitchFamily="34" charset="0"/>
                <a:cs typeface="Arial" panose="020B0604020202020204" pitchFamily="34" charset="0"/>
              </a:rPr>
              <a:t>or decreasing number of primary care physician residency </a:t>
            </a:r>
            <a:r>
              <a:rPr lang="en-US" dirty="0" smtClean="0">
                <a:latin typeface="Arial" panose="020B0604020202020204" pitchFamily="34" charset="0"/>
                <a:cs typeface="Arial" panose="020B0604020202020204" pitchFamily="34" charset="0"/>
              </a:rPr>
              <a:t>slots</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Declining </a:t>
            </a:r>
            <a:r>
              <a:rPr lang="en-US" dirty="0">
                <a:latin typeface="Arial" panose="020B0604020202020204" pitchFamily="34" charset="0"/>
                <a:cs typeface="Arial" panose="020B0604020202020204" pitchFamily="34" charset="0"/>
              </a:rPr>
              <a:t>interest in primary care </a:t>
            </a:r>
            <a:r>
              <a:rPr lang="en-US" dirty="0" smtClean="0">
                <a:latin typeface="Arial" panose="020B0604020202020204" pitchFamily="34" charset="0"/>
                <a:cs typeface="Arial" panose="020B0604020202020204" pitchFamily="34" charset="0"/>
              </a:rPr>
              <a:t>careers</a:t>
            </a:r>
          </a:p>
          <a:p>
            <a:endParaRPr lang="en-US" dirty="0"/>
          </a:p>
        </p:txBody>
      </p:sp>
    </p:spTree>
    <p:extLst>
      <p:ext uri="{BB962C8B-B14F-4D97-AF65-F5344CB8AC3E}">
        <p14:creationId xmlns:p14="http://schemas.microsoft.com/office/powerpoint/2010/main" val="2477530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1447800"/>
          </a:xfrm>
        </p:spPr>
        <p:txBody>
          <a:bodyPr>
            <a:noAutofit/>
          </a:bodyPr>
          <a:lstStyle/>
          <a:p>
            <a:r>
              <a:rPr lang="en-US" sz="6000" b="1" cap="small" dirty="0" smtClean="0">
                <a:latin typeface="Arial" panose="020B0604020202020204" pitchFamily="34" charset="0"/>
                <a:cs typeface="Arial" panose="020B0604020202020204" pitchFamily="34" charset="0"/>
              </a:rPr>
              <a:t>Task Force Background</a:t>
            </a:r>
            <a:endParaRPr lang="en-US" sz="6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509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b="1" cap="small" dirty="0" smtClean="0">
                <a:latin typeface="Palatino Linotype" pitchFamily="18" charset="0"/>
              </a:rPr>
              <a:t>MMA Strategic Plan</a:t>
            </a:r>
            <a:endParaRPr lang="en-US" b="1" cap="small" dirty="0">
              <a:latin typeface="Palatino Linotype" pitchFamily="18" charset="0"/>
            </a:endParaRPr>
          </a:p>
        </p:txBody>
      </p:sp>
      <p:sp>
        <p:nvSpPr>
          <p:cNvPr id="8" name="Content Placeholder 7"/>
          <p:cNvSpPr>
            <a:spLocks noGrp="1"/>
          </p:cNvSpPr>
          <p:nvPr>
            <p:ph sz="half" idx="2"/>
          </p:nvPr>
        </p:nvSpPr>
        <p:spPr>
          <a:xfrm>
            <a:off x="4419600" y="1600200"/>
            <a:ext cx="4343400" cy="4343400"/>
          </a:xfrm>
        </p:spPr>
        <p:txBody>
          <a:bodyPr>
            <a:normAutofit fontScale="62500" lnSpcReduction="20000"/>
          </a:bodyPr>
          <a:lstStyle/>
          <a:p>
            <a:pPr>
              <a:buFont typeface="Wingdings" pitchFamily="2" charset="2"/>
              <a:buChar char="q"/>
            </a:pPr>
            <a:r>
              <a:rPr lang="en-US" sz="3500" b="1" cap="small" dirty="0">
                <a:latin typeface="Palatino Linotype" pitchFamily="18" charset="0"/>
              </a:rPr>
              <a:t>MMA’s five year strategic </a:t>
            </a:r>
            <a:r>
              <a:rPr lang="en-US" sz="3500" b="1" cap="small" dirty="0" smtClean="0">
                <a:latin typeface="Palatino Linotype" pitchFamily="18" charset="0"/>
              </a:rPr>
              <a:t>plan</a:t>
            </a:r>
          </a:p>
          <a:p>
            <a:pPr marL="0" indent="0">
              <a:buNone/>
            </a:pPr>
            <a:endParaRPr lang="en-US" sz="1400" b="1" dirty="0">
              <a:latin typeface="Palatino Linotype" pitchFamily="18" charset="0"/>
            </a:endParaRPr>
          </a:p>
          <a:p>
            <a:pPr>
              <a:buFont typeface="Wingdings" pitchFamily="2" charset="2"/>
              <a:buChar char="q"/>
            </a:pPr>
            <a:r>
              <a:rPr lang="en-US" sz="3500" b="1" cap="small" dirty="0">
                <a:latin typeface="Palatino Linotype" pitchFamily="18" charset="0"/>
              </a:rPr>
              <a:t>Three primary </a:t>
            </a:r>
            <a:r>
              <a:rPr lang="en-US" sz="3500" b="1" cap="small" dirty="0" smtClean="0">
                <a:latin typeface="Palatino Linotype" pitchFamily="18" charset="0"/>
              </a:rPr>
              <a:t>goals: </a:t>
            </a:r>
            <a:endParaRPr lang="en-US" sz="3500" b="1" cap="small" dirty="0">
              <a:latin typeface="Palatino Linotype" pitchFamily="18" charset="0"/>
            </a:endParaRPr>
          </a:p>
          <a:p>
            <a:pPr marL="971550" lvl="1" indent="-514350">
              <a:buFont typeface="+mj-lt"/>
              <a:buAutoNum type="arabicPeriod"/>
            </a:pPr>
            <a:r>
              <a:rPr lang="en-US" dirty="0">
                <a:latin typeface="Palatino Linotype" pitchFamily="18" charset="0"/>
              </a:rPr>
              <a:t>Helping Minnesotans Become the Healthiest in the Nation </a:t>
            </a:r>
          </a:p>
          <a:p>
            <a:pPr marL="971550" lvl="1" indent="-514350">
              <a:buFont typeface="+mj-lt"/>
              <a:buAutoNum type="arabicPeriod"/>
            </a:pPr>
            <a:r>
              <a:rPr lang="en-US" dirty="0">
                <a:latin typeface="Palatino Linotype" pitchFamily="18" charset="0"/>
              </a:rPr>
              <a:t>Making Minnesota the Best Place to Practice Medicine </a:t>
            </a:r>
          </a:p>
          <a:p>
            <a:pPr marL="971550" lvl="1" indent="-514350">
              <a:buFont typeface="+mj-lt"/>
              <a:buAutoNum type="arabicPeriod"/>
            </a:pPr>
            <a:r>
              <a:rPr lang="en-US" dirty="0">
                <a:latin typeface="Palatino Linotype" pitchFamily="18" charset="0"/>
              </a:rPr>
              <a:t>Advancing Professionalism in </a:t>
            </a:r>
            <a:r>
              <a:rPr lang="en-US" dirty="0" smtClean="0">
                <a:latin typeface="Palatino Linotype" pitchFamily="18" charset="0"/>
              </a:rPr>
              <a:t>Medicine</a:t>
            </a:r>
          </a:p>
          <a:p>
            <a:pPr marL="457200" lvl="1" indent="0">
              <a:buNone/>
            </a:pPr>
            <a:endParaRPr lang="en-US" sz="1400" b="1" dirty="0">
              <a:latin typeface="Palatino Linotype" pitchFamily="18" charset="0"/>
            </a:endParaRPr>
          </a:p>
          <a:p>
            <a:pPr>
              <a:buFont typeface="Wingdings" pitchFamily="2" charset="2"/>
              <a:buChar char="q"/>
            </a:pPr>
            <a:r>
              <a:rPr lang="en-US" sz="3500" b="1" cap="small" dirty="0">
                <a:latin typeface="Palatino Linotype" pitchFamily="18" charset="0"/>
              </a:rPr>
              <a:t>Helping Minnesotans Become the Healthiest in the Nation</a:t>
            </a:r>
          </a:p>
          <a:p>
            <a:pPr lvl="1">
              <a:buFont typeface="Wingdings" pitchFamily="2" charset="2"/>
              <a:buChar char="Ø"/>
            </a:pPr>
            <a:r>
              <a:rPr lang="en-US" dirty="0">
                <a:latin typeface="Palatino Linotype" pitchFamily="18" charset="0"/>
              </a:rPr>
              <a:t>Expanding the primary care physician workforce</a:t>
            </a:r>
          </a:p>
          <a:p>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799"/>
            <a:ext cx="34480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519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9839" y="76200"/>
            <a:ext cx="8229600" cy="1143000"/>
          </a:xfrm>
        </p:spPr>
        <p:txBody>
          <a:bodyPr/>
          <a:lstStyle/>
          <a:p>
            <a:r>
              <a:rPr lang="en-US" b="1" dirty="0" smtClean="0">
                <a:latin typeface="Arial" panose="020B0604020202020204" pitchFamily="34" charset="0"/>
                <a:cs typeface="Arial" panose="020B0604020202020204" pitchFamily="34" charset="0"/>
              </a:rPr>
              <a:t>Task Force Summary</a:t>
            </a:r>
            <a:endParaRPr lang="en-US" b="1" dirty="0">
              <a:latin typeface="Arial" panose="020B0604020202020204" pitchFamily="34" charset="0"/>
              <a:cs typeface="Arial" panose="020B0604020202020204" pitchFamily="34" charset="0"/>
            </a:endParaRPr>
          </a:p>
        </p:txBody>
      </p:sp>
      <p:sp>
        <p:nvSpPr>
          <p:cNvPr id="2" name="Rectangle 1"/>
          <p:cNvSpPr/>
          <p:nvPr/>
        </p:nvSpPr>
        <p:spPr>
          <a:xfrm>
            <a:off x="609600" y="1524000"/>
            <a:ext cx="8153400" cy="2357568"/>
          </a:xfrm>
          <a:prstGeom prst="rect">
            <a:avLst/>
          </a:prstGeom>
        </p:spPr>
        <p:txBody>
          <a:bodyPr wrap="square">
            <a:spAutoFit/>
          </a:bodyPr>
          <a:lstStyle/>
          <a:p>
            <a:pPr marL="342900" marR="0" lvl="0" indent="-342900">
              <a:lnSpc>
                <a:spcPct val="115000"/>
              </a:lnSpc>
              <a:spcBef>
                <a:spcPts val="0"/>
              </a:spcBef>
              <a:spcAft>
                <a:spcPts val="0"/>
              </a:spcAft>
              <a:buFont typeface="Wingdings"/>
              <a:buChar char=""/>
            </a:pPr>
            <a:endParaRPr lang="en-US" sz="16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smtClean="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smtClean="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smtClean="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ea typeface="Times New Roman"/>
              <a:cs typeface="Times New Roman"/>
            </a:endParaRPr>
          </a:p>
        </p:txBody>
      </p:sp>
      <p:sp>
        <p:nvSpPr>
          <p:cNvPr id="3" name="Rectangle 2"/>
          <p:cNvSpPr/>
          <p:nvPr/>
        </p:nvSpPr>
        <p:spPr>
          <a:xfrm>
            <a:off x="359352" y="1066800"/>
            <a:ext cx="8410575" cy="9103518"/>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q"/>
            </a:pPr>
            <a:r>
              <a:rPr lang="en-US" sz="2800" dirty="0" smtClean="0">
                <a:latin typeface="Arial" panose="020B0604020202020204" pitchFamily="34" charset="0"/>
                <a:ea typeface="Times New Roman"/>
                <a:cs typeface="Arial" panose="020B0604020202020204" pitchFamily="34" charset="0"/>
              </a:rPr>
              <a:t>Membership</a:t>
            </a:r>
          </a:p>
          <a:p>
            <a:pPr marL="914400" lvl="1" indent="-457200">
              <a:lnSpc>
                <a:spcPct val="115000"/>
              </a:lnSpc>
              <a:spcAft>
                <a:spcPts val="1000"/>
              </a:spcAft>
              <a:buFont typeface="Wingdings" panose="05000000000000000000" pitchFamily="2" charset="2"/>
              <a:buChar char="Ø"/>
            </a:pPr>
            <a:r>
              <a:rPr lang="en-US" sz="2800" dirty="0" smtClean="0">
                <a:latin typeface="Arial" panose="020B0604020202020204" pitchFamily="34" charset="0"/>
                <a:ea typeface="Times New Roman"/>
                <a:cs typeface="Arial" panose="020B0604020202020204" pitchFamily="34" charset="0"/>
              </a:rPr>
              <a:t>14 physicians</a:t>
            </a:r>
          </a:p>
          <a:p>
            <a:pPr marL="285750" indent="-285750">
              <a:lnSpc>
                <a:spcPct val="115000"/>
              </a:lnSpc>
              <a:spcAft>
                <a:spcPts val="1000"/>
              </a:spcAft>
              <a:buFont typeface="Wingdings" panose="05000000000000000000" pitchFamily="2" charset="2"/>
              <a:buChar char="q"/>
            </a:pPr>
            <a:r>
              <a:rPr lang="en-US" sz="2800" dirty="0" smtClean="0">
                <a:latin typeface="Arial" panose="020B0604020202020204" pitchFamily="34" charset="0"/>
                <a:ea typeface="Times New Roman"/>
                <a:cs typeface="Arial" panose="020B0604020202020204" pitchFamily="34" charset="0"/>
              </a:rPr>
              <a:t>Meetings</a:t>
            </a:r>
          </a:p>
          <a:p>
            <a:pPr marL="914400" lvl="1" indent="-457200">
              <a:lnSpc>
                <a:spcPct val="115000"/>
              </a:lnSpc>
              <a:spcAft>
                <a:spcPts val="1000"/>
              </a:spcAft>
              <a:buFont typeface="Wingdings" panose="05000000000000000000" pitchFamily="2" charset="2"/>
              <a:buChar char="Ø"/>
            </a:pPr>
            <a:r>
              <a:rPr lang="en-US" sz="2800" dirty="0" smtClean="0">
                <a:latin typeface="Arial" panose="020B0604020202020204" pitchFamily="34" charset="0"/>
                <a:ea typeface="Times New Roman"/>
                <a:cs typeface="Arial" panose="020B0604020202020204" pitchFamily="34" charset="0"/>
              </a:rPr>
              <a:t>6 meetings (May 2013 – March 2014)</a:t>
            </a:r>
            <a:endParaRPr lang="en-US" sz="2800" dirty="0">
              <a:latin typeface="Arial" panose="020B0604020202020204" pitchFamily="34" charset="0"/>
              <a:ea typeface="Times New Roman"/>
              <a:cs typeface="Arial" panose="020B0604020202020204" pitchFamily="34" charset="0"/>
            </a:endParaRPr>
          </a:p>
          <a:p>
            <a:pPr marL="285750" indent="-285750">
              <a:lnSpc>
                <a:spcPct val="115000"/>
              </a:lnSpc>
              <a:spcAft>
                <a:spcPts val="1000"/>
              </a:spcAft>
              <a:buFont typeface="Wingdings" panose="05000000000000000000" pitchFamily="2" charset="2"/>
              <a:buChar char="q"/>
            </a:pPr>
            <a:r>
              <a:rPr lang="en-US" sz="2800" dirty="0" smtClean="0">
                <a:latin typeface="Arial" panose="020B0604020202020204" pitchFamily="34" charset="0"/>
                <a:ea typeface="Times New Roman"/>
                <a:cs typeface="Arial" panose="020B0604020202020204" pitchFamily="34" charset="0"/>
              </a:rPr>
              <a:t>May 2014 MMA Board of Trustees Meeting</a:t>
            </a:r>
          </a:p>
          <a:p>
            <a:pPr marL="914400" lvl="1" indent="-457200">
              <a:lnSpc>
                <a:spcPct val="115000"/>
              </a:lnSpc>
              <a:spcAft>
                <a:spcPts val="1000"/>
              </a:spcAft>
              <a:buFont typeface="Wingdings" panose="05000000000000000000" pitchFamily="2" charset="2"/>
              <a:buChar char="Ø"/>
            </a:pPr>
            <a:r>
              <a:rPr lang="en-US" sz="2800" dirty="0" smtClean="0">
                <a:latin typeface="Arial" panose="020B0604020202020204" pitchFamily="34" charset="0"/>
                <a:ea typeface="Times New Roman"/>
                <a:cs typeface="Arial" panose="020B0604020202020204" pitchFamily="34" charset="0"/>
              </a:rPr>
              <a:t>Final report and recommendations approved</a:t>
            </a:r>
          </a:p>
          <a:p>
            <a:pPr marL="285750" indent="-285750">
              <a:lnSpc>
                <a:spcPct val="115000"/>
              </a:lnSpc>
              <a:spcAft>
                <a:spcPts val="1000"/>
              </a:spcAft>
              <a:buFont typeface="Wingdings" panose="05000000000000000000" pitchFamily="2" charset="2"/>
              <a:buChar char="q"/>
            </a:pPr>
            <a:r>
              <a:rPr lang="en-US" sz="2800" dirty="0" smtClean="0">
                <a:latin typeface="Arial" panose="020B0604020202020204" pitchFamily="34" charset="0"/>
                <a:ea typeface="Times New Roman"/>
                <a:cs typeface="Arial" panose="020B0604020202020204" pitchFamily="34" charset="0"/>
              </a:rPr>
              <a:t>July 2014 MMA Board of Trustees Meeting</a:t>
            </a:r>
          </a:p>
          <a:p>
            <a:pPr marL="914400" lvl="1" indent="-457200">
              <a:lnSpc>
                <a:spcPct val="115000"/>
              </a:lnSpc>
              <a:spcAft>
                <a:spcPts val="1000"/>
              </a:spcAft>
              <a:buFont typeface="Wingdings" panose="05000000000000000000" pitchFamily="2" charset="2"/>
              <a:buChar char="Ø"/>
            </a:pPr>
            <a:r>
              <a:rPr lang="en-US" sz="2800" dirty="0" smtClean="0">
                <a:latin typeface="Arial" panose="020B0604020202020204" pitchFamily="34" charset="0"/>
                <a:ea typeface="Times New Roman"/>
                <a:cs typeface="Arial" panose="020B0604020202020204" pitchFamily="34" charset="0"/>
              </a:rPr>
              <a:t>Implementation work plan submitted</a:t>
            </a:r>
          </a:p>
          <a:p>
            <a:pPr>
              <a:lnSpc>
                <a:spcPct val="115000"/>
              </a:lnSpc>
              <a:spcAft>
                <a:spcPts val="1000"/>
              </a:spcAft>
            </a:pPr>
            <a:endParaRPr lang="en-US" dirty="0">
              <a:latin typeface="Palatino Linotype"/>
              <a:ea typeface="Times New Roman"/>
              <a:cs typeface="Times New Roman"/>
            </a:endParaRPr>
          </a:p>
          <a:p>
            <a:pPr>
              <a:lnSpc>
                <a:spcPct val="115000"/>
              </a:lnSpc>
              <a:spcAft>
                <a:spcPts val="1000"/>
              </a:spcAft>
            </a:pPr>
            <a:endParaRPr lang="en-US" sz="1600" dirty="0">
              <a:latin typeface="Palatino Linotype"/>
              <a:ea typeface="Times New Roman"/>
              <a:cs typeface="Times New Roman"/>
            </a:endParaRPr>
          </a:p>
          <a:p>
            <a:pPr>
              <a:lnSpc>
                <a:spcPct val="115000"/>
              </a:lnSpc>
              <a:spcAft>
                <a:spcPts val="1000"/>
              </a:spcAft>
            </a:pPr>
            <a:endParaRPr lang="en-US" sz="1600" dirty="0" smtClean="0">
              <a:latin typeface="Palatino Linotype"/>
              <a:ea typeface="Times New Roman"/>
              <a:cs typeface="Times New Roman"/>
            </a:endParaRPr>
          </a:p>
          <a:p>
            <a:pPr>
              <a:lnSpc>
                <a:spcPct val="115000"/>
              </a:lnSpc>
              <a:spcAft>
                <a:spcPts val="1000"/>
              </a:spcAft>
            </a:pPr>
            <a:endParaRPr lang="en-US" sz="1600" dirty="0">
              <a:latin typeface="Palatino Linotype"/>
              <a:ea typeface="Times New Roman"/>
              <a:cs typeface="Times New Roman"/>
            </a:endParaRPr>
          </a:p>
          <a:p>
            <a:pPr>
              <a:lnSpc>
                <a:spcPct val="115000"/>
              </a:lnSpc>
              <a:spcAft>
                <a:spcPts val="1000"/>
              </a:spcAft>
            </a:pPr>
            <a:endParaRPr lang="en-US" sz="1600" dirty="0" smtClean="0">
              <a:latin typeface="Palatino Linotype"/>
              <a:ea typeface="Times New Roman"/>
              <a:cs typeface="Times New Roman"/>
            </a:endParaRPr>
          </a:p>
          <a:p>
            <a:pPr>
              <a:lnSpc>
                <a:spcPct val="115000"/>
              </a:lnSpc>
              <a:spcAft>
                <a:spcPts val="1000"/>
              </a:spcAft>
            </a:pPr>
            <a:endParaRPr lang="en-US" sz="1600" dirty="0">
              <a:latin typeface="Palatino Linotype"/>
              <a:ea typeface="Times New Roman"/>
              <a:cs typeface="Times New Roman"/>
            </a:endParaRPr>
          </a:p>
          <a:p>
            <a:pPr>
              <a:lnSpc>
                <a:spcPct val="115000"/>
              </a:lnSpc>
              <a:spcAft>
                <a:spcPts val="1000"/>
              </a:spcAft>
            </a:pPr>
            <a:endParaRPr lang="en-US" sz="1600" dirty="0" smtClean="0">
              <a:latin typeface="Palatino Linotype"/>
              <a:ea typeface="Times New Roman"/>
              <a:cs typeface="Times New Roman"/>
            </a:endParaRPr>
          </a:p>
          <a:p>
            <a:pPr>
              <a:lnSpc>
                <a:spcPct val="115000"/>
              </a:lnSpc>
              <a:spcAft>
                <a:spcPts val="1000"/>
              </a:spcAft>
            </a:pPr>
            <a:endParaRPr lang="en-US" sz="1600" dirty="0">
              <a:latin typeface="Palatino Linotype"/>
              <a:ea typeface="Times New Roman"/>
              <a:cs typeface="Times New Roman"/>
            </a:endParaRPr>
          </a:p>
          <a:p>
            <a:pPr>
              <a:lnSpc>
                <a:spcPct val="115000"/>
              </a:lnSpc>
              <a:spcAft>
                <a:spcPts val="1000"/>
              </a:spcAft>
            </a:pPr>
            <a:endParaRPr lang="en-US" sz="1600" dirty="0" smtClean="0">
              <a:latin typeface="Palatino Linotype"/>
              <a:ea typeface="Times New Roman"/>
              <a:cs typeface="Times New Roman"/>
            </a:endParaRPr>
          </a:p>
          <a:p>
            <a:pPr>
              <a:lnSpc>
                <a:spcPct val="115000"/>
              </a:lnSpc>
              <a:spcAft>
                <a:spcPts val="1000"/>
              </a:spcAft>
            </a:pPr>
            <a:endParaRPr lang="en-US" sz="1600" dirty="0">
              <a:ea typeface="Times New Roman"/>
              <a:cs typeface="Times New Roman"/>
            </a:endParaRPr>
          </a:p>
        </p:txBody>
      </p:sp>
      <p:pic>
        <p:nvPicPr>
          <p:cNvPr id="2050" name="Picture 2" descr="C:\Users\JULIAN~1\AppData\Local\Temp\MP900309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219200"/>
            <a:ext cx="1136396" cy="159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931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Task Force Charge</a:t>
            </a:r>
            <a:endParaRPr lang="en-US" b="1" dirty="0">
              <a:latin typeface="Arial" panose="020B0604020202020204" pitchFamily="34" charset="0"/>
              <a:cs typeface="Arial" panose="020B0604020202020204" pitchFamily="34" charset="0"/>
            </a:endParaRPr>
          </a:p>
        </p:txBody>
      </p:sp>
      <p:sp>
        <p:nvSpPr>
          <p:cNvPr id="3" name="Rectangle 2"/>
          <p:cNvSpPr/>
          <p:nvPr/>
        </p:nvSpPr>
        <p:spPr>
          <a:xfrm>
            <a:off x="457200" y="1371600"/>
            <a:ext cx="7924800" cy="4708981"/>
          </a:xfrm>
          <a:prstGeom prst="rect">
            <a:avLst/>
          </a:prstGeom>
        </p:spPr>
        <p:txBody>
          <a:bodyPr wrap="square">
            <a:spAutoFit/>
          </a:bodyPr>
          <a:lstStyle/>
          <a:p>
            <a:pPr marL="342900" marR="0" lvl="0" indent="-342900">
              <a:spcBef>
                <a:spcPts val="0"/>
              </a:spcBef>
              <a:spcAft>
                <a:spcPts val="0"/>
              </a:spcAft>
              <a:buFont typeface="Wingdings" panose="05000000000000000000" pitchFamily="2" charset="2"/>
              <a:buChar char="q"/>
            </a:pPr>
            <a:r>
              <a:rPr lang="en-US" sz="2000" dirty="0" smtClean="0">
                <a:latin typeface="Arial" panose="020B0604020202020204" pitchFamily="34" charset="0"/>
                <a:ea typeface="Times New Roman"/>
                <a:cs typeface="Arial" panose="020B0604020202020204" pitchFamily="34" charset="0"/>
              </a:rPr>
              <a:t>Understand </a:t>
            </a:r>
            <a:r>
              <a:rPr lang="en-US" sz="2000" dirty="0">
                <a:latin typeface="Arial" panose="020B0604020202020204" pitchFamily="34" charset="0"/>
                <a:ea typeface="Times New Roman"/>
                <a:cs typeface="Arial" panose="020B0604020202020204" pitchFamily="34" charset="0"/>
              </a:rPr>
              <a:t>the various drivers affecting the capacity and future supply of Minnesota's primary care physician workforce</a:t>
            </a:r>
            <a:r>
              <a:rPr lang="en-US" sz="2000" dirty="0" smtClean="0">
                <a:latin typeface="Arial" panose="020B0604020202020204" pitchFamily="34" charset="0"/>
                <a:ea typeface="Times New Roman"/>
                <a:cs typeface="Arial" panose="020B0604020202020204" pitchFamily="34" charset="0"/>
              </a:rPr>
              <a:t>.</a:t>
            </a:r>
          </a:p>
          <a:p>
            <a:pPr marR="0" lvl="0">
              <a:spcBef>
                <a:spcPts val="0"/>
              </a:spcBef>
              <a:spcAft>
                <a:spcPts val="0"/>
              </a:spcAft>
            </a:pPr>
            <a:endParaRPr lang="en-US" sz="500" dirty="0">
              <a:latin typeface="Arial" panose="020B0604020202020204" pitchFamily="34" charset="0"/>
              <a:ea typeface="Times New Roman"/>
              <a:cs typeface="Arial" panose="020B0604020202020204" pitchFamily="34" charset="0"/>
            </a:endParaRPr>
          </a:p>
          <a:p>
            <a:pPr marL="342900" marR="0" lvl="0" indent="-342900">
              <a:spcBef>
                <a:spcPts val="0"/>
              </a:spcBef>
              <a:spcAft>
                <a:spcPts val="0"/>
              </a:spcAft>
              <a:buFont typeface="Wingdings" panose="05000000000000000000" pitchFamily="2" charset="2"/>
              <a:buChar char="q"/>
            </a:pPr>
            <a:r>
              <a:rPr lang="en-US" sz="2000" dirty="0">
                <a:latin typeface="Arial" panose="020B0604020202020204" pitchFamily="34" charset="0"/>
                <a:ea typeface="Times New Roman"/>
                <a:cs typeface="Arial" panose="020B0604020202020204" pitchFamily="34" charset="0"/>
              </a:rPr>
              <a:t>Identify strategies - at all levels of medical education and training and within practice settings - for increasing Minnesota's primary care physician workforce</a:t>
            </a:r>
            <a:r>
              <a:rPr lang="en-US" sz="2000" dirty="0" smtClean="0">
                <a:latin typeface="Arial" panose="020B0604020202020204" pitchFamily="34" charset="0"/>
                <a:ea typeface="Times New Roman"/>
                <a:cs typeface="Arial" panose="020B0604020202020204" pitchFamily="34" charset="0"/>
              </a:rPr>
              <a:t>.</a:t>
            </a:r>
          </a:p>
          <a:p>
            <a:pPr marL="342900" marR="0" lvl="0" indent="-342900">
              <a:spcBef>
                <a:spcPts val="0"/>
              </a:spcBef>
              <a:spcAft>
                <a:spcPts val="0"/>
              </a:spcAft>
              <a:buFont typeface="Wingdings" panose="05000000000000000000" pitchFamily="2" charset="2"/>
              <a:buChar char="q"/>
            </a:pPr>
            <a:endParaRPr lang="en-US" sz="500" dirty="0">
              <a:latin typeface="Arial" panose="020B0604020202020204" pitchFamily="34" charset="0"/>
              <a:ea typeface="Times New Roman"/>
              <a:cs typeface="Arial" panose="020B0604020202020204" pitchFamily="34" charset="0"/>
            </a:endParaRPr>
          </a:p>
          <a:p>
            <a:pPr marL="342900" marR="0" lvl="0" indent="-342900">
              <a:spcBef>
                <a:spcPts val="0"/>
              </a:spcBef>
              <a:spcAft>
                <a:spcPts val="0"/>
              </a:spcAft>
              <a:buFont typeface="Wingdings" panose="05000000000000000000" pitchFamily="2" charset="2"/>
              <a:buChar char="q"/>
            </a:pPr>
            <a:r>
              <a:rPr lang="en-US" sz="2000" dirty="0">
                <a:latin typeface="Arial" panose="020B0604020202020204" pitchFamily="34" charset="0"/>
                <a:ea typeface="Times New Roman"/>
                <a:cs typeface="Arial" panose="020B0604020202020204" pitchFamily="34" charset="0"/>
              </a:rPr>
              <a:t>Determine roles for the MMA, as well as for other potential stakeholders, in advancing specific strategies to increase Minnesota's primary care physician workforce</a:t>
            </a:r>
            <a:r>
              <a:rPr lang="en-US" sz="2000" dirty="0" smtClean="0">
                <a:latin typeface="Arial" panose="020B0604020202020204" pitchFamily="34" charset="0"/>
                <a:ea typeface="Times New Roman"/>
                <a:cs typeface="Arial" panose="020B0604020202020204" pitchFamily="34" charset="0"/>
              </a:rPr>
              <a:t>.</a:t>
            </a:r>
          </a:p>
          <a:p>
            <a:pPr marL="342900" marR="0" lvl="0" indent="-342900">
              <a:spcBef>
                <a:spcPts val="0"/>
              </a:spcBef>
              <a:spcAft>
                <a:spcPts val="0"/>
              </a:spcAft>
              <a:buFont typeface="Wingdings" panose="05000000000000000000" pitchFamily="2" charset="2"/>
              <a:buChar char="q"/>
            </a:pPr>
            <a:endParaRPr lang="en-US" sz="500" dirty="0">
              <a:latin typeface="Arial" panose="020B0604020202020204" pitchFamily="34" charset="0"/>
              <a:ea typeface="Times New Roman"/>
              <a:cs typeface="Arial" panose="020B0604020202020204" pitchFamily="34" charset="0"/>
            </a:endParaRPr>
          </a:p>
          <a:p>
            <a:pPr marL="342900" marR="0" lvl="0" indent="-342900">
              <a:spcBef>
                <a:spcPts val="0"/>
              </a:spcBef>
              <a:spcAft>
                <a:spcPts val="0"/>
              </a:spcAft>
              <a:buFont typeface="Wingdings" panose="05000000000000000000" pitchFamily="2" charset="2"/>
              <a:buChar char="q"/>
            </a:pPr>
            <a:r>
              <a:rPr lang="en-US" sz="2000" dirty="0">
                <a:latin typeface="Arial" panose="020B0604020202020204" pitchFamily="34" charset="0"/>
                <a:ea typeface="Times New Roman"/>
                <a:cs typeface="Arial" panose="020B0604020202020204" pitchFamily="34" charset="0"/>
              </a:rPr>
              <a:t>Recognize the relationship between primary care physician workforce expansion efforts and other non-physician primary care workforce initiatives</a:t>
            </a:r>
            <a:r>
              <a:rPr lang="en-US" sz="2000" dirty="0" smtClean="0">
                <a:latin typeface="Arial" panose="020B0604020202020204" pitchFamily="34" charset="0"/>
                <a:ea typeface="Times New Roman"/>
                <a:cs typeface="Arial" panose="020B0604020202020204" pitchFamily="34" charset="0"/>
              </a:rPr>
              <a:t>.</a:t>
            </a:r>
          </a:p>
          <a:p>
            <a:pPr marL="342900" marR="0" lvl="0" indent="-342900">
              <a:spcBef>
                <a:spcPts val="0"/>
              </a:spcBef>
              <a:spcAft>
                <a:spcPts val="0"/>
              </a:spcAft>
              <a:buFont typeface="Wingdings" panose="05000000000000000000" pitchFamily="2" charset="2"/>
              <a:buChar char="q"/>
            </a:pPr>
            <a:endParaRPr lang="en-US" sz="500" dirty="0">
              <a:latin typeface="Arial" panose="020B0604020202020204" pitchFamily="34" charset="0"/>
              <a:ea typeface="Times New Roman"/>
              <a:cs typeface="Arial" panose="020B0604020202020204" pitchFamily="34" charset="0"/>
            </a:endParaRPr>
          </a:p>
          <a:p>
            <a:pPr marL="342900" marR="0" lvl="0" indent="-342900">
              <a:spcBef>
                <a:spcPts val="0"/>
              </a:spcBef>
              <a:spcAft>
                <a:spcPts val="0"/>
              </a:spcAft>
              <a:buFont typeface="Wingdings" panose="05000000000000000000" pitchFamily="2" charset="2"/>
              <a:buChar char="q"/>
            </a:pPr>
            <a:r>
              <a:rPr lang="en-US" sz="2000" dirty="0">
                <a:latin typeface="Arial" panose="020B0604020202020204" pitchFamily="34" charset="0"/>
                <a:ea typeface="Times New Roman"/>
                <a:cs typeface="Arial" panose="020B0604020202020204" pitchFamily="34" charset="0"/>
              </a:rPr>
              <a:t>Partner with others, as needed, to increase the visibility and importance of the issue of Minnesota's primary care physician workforce capacity among policy makers and the public.</a:t>
            </a:r>
            <a:endParaRPr lang="en-US" sz="20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141336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Task Force Deliverables</a:t>
            </a:r>
            <a:endParaRPr lang="en-US" b="1" dirty="0">
              <a:latin typeface="Arial" panose="020B0604020202020204" pitchFamily="34" charset="0"/>
              <a:cs typeface="Arial" panose="020B0604020202020204" pitchFamily="34" charset="0"/>
            </a:endParaRPr>
          </a:p>
        </p:txBody>
      </p:sp>
      <p:sp>
        <p:nvSpPr>
          <p:cNvPr id="2" name="Rectangle 1"/>
          <p:cNvSpPr/>
          <p:nvPr/>
        </p:nvSpPr>
        <p:spPr>
          <a:xfrm>
            <a:off x="609600" y="2056361"/>
            <a:ext cx="8153400" cy="5082930"/>
          </a:xfrm>
          <a:prstGeom prst="rect">
            <a:avLst/>
          </a:prstGeom>
        </p:spPr>
        <p:txBody>
          <a:bodyPr wrap="square">
            <a:spAutoFit/>
          </a:bodyPr>
          <a:lstStyle/>
          <a:p>
            <a:pPr marL="342900" marR="0" lvl="0" indent="-342900">
              <a:lnSpc>
                <a:spcPct val="115000"/>
              </a:lnSpc>
              <a:spcBef>
                <a:spcPts val="0"/>
              </a:spcBef>
              <a:spcAft>
                <a:spcPts val="0"/>
              </a:spcAft>
              <a:buFont typeface="Wingdings" panose="05000000000000000000" pitchFamily="2" charset="2"/>
              <a:buChar char="q"/>
            </a:pPr>
            <a:r>
              <a:rPr lang="en-US" sz="2800" dirty="0">
                <a:latin typeface="Arial" panose="020B0604020202020204" pitchFamily="34" charset="0"/>
                <a:ea typeface="Times New Roman"/>
                <a:cs typeface="Arial" panose="020B0604020202020204" pitchFamily="34" charset="0"/>
              </a:rPr>
              <a:t>Plan and convene a s</a:t>
            </a:r>
            <a:r>
              <a:rPr lang="en-US" sz="2800" dirty="0" smtClean="0">
                <a:latin typeface="Arial" panose="020B0604020202020204" pitchFamily="34" charset="0"/>
                <a:ea typeface="Times New Roman"/>
                <a:cs typeface="Arial" panose="020B0604020202020204" pitchFamily="34" charset="0"/>
              </a:rPr>
              <a:t>ummit</a:t>
            </a:r>
          </a:p>
          <a:p>
            <a:pPr marL="342900" marR="0" lvl="0" indent="-342900">
              <a:lnSpc>
                <a:spcPct val="115000"/>
              </a:lnSpc>
              <a:spcBef>
                <a:spcPts val="0"/>
              </a:spcBef>
              <a:spcAft>
                <a:spcPts val="0"/>
              </a:spcAft>
              <a:buFont typeface="Wingdings" panose="05000000000000000000" pitchFamily="2" charset="2"/>
              <a:buChar char="q"/>
            </a:pPr>
            <a:endParaRPr lang="en-US" sz="1000" dirty="0">
              <a:latin typeface="Arial" panose="020B0604020202020204" pitchFamily="34" charset="0"/>
              <a:ea typeface="Times New Roman"/>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q"/>
            </a:pPr>
            <a:endParaRPr lang="en-US" sz="500" dirty="0" smtClean="0">
              <a:latin typeface="Arial" panose="020B0604020202020204" pitchFamily="34" charset="0"/>
              <a:ea typeface="Times New Roman"/>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q"/>
            </a:pPr>
            <a:r>
              <a:rPr lang="en-US" sz="2800" dirty="0" smtClean="0">
                <a:latin typeface="Arial" panose="020B0604020202020204" pitchFamily="34" charset="0"/>
                <a:ea typeface="Times New Roman"/>
                <a:cs typeface="Arial" panose="020B0604020202020204" pitchFamily="34" charset="0"/>
              </a:rPr>
              <a:t>Recommend </a:t>
            </a:r>
            <a:r>
              <a:rPr lang="en-US" sz="2800" dirty="0">
                <a:latin typeface="Arial" panose="020B0604020202020204" pitchFamily="34" charset="0"/>
                <a:ea typeface="Times New Roman"/>
                <a:cs typeface="Arial" panose="020B0604020202020204" pitchFamily="34" charset="0"/>
              </a:rPr>
              <a:t>to the MMA Board of Trustees MMA policy </a:t>
            </a:r>
            <a:r>
              <a:rPr lang="en-US" sz="2800" dirty="0" smtClean="0">
                <a:latin typeface="Arial" panose="020B0604020202020204" pitchFamily="34" charset="0"/>
                <a:ea typeface="Times New Roman"/>
                <a:cs typeface="Arial" panose="020B0604020202020204" pitchFamily="34" charset="0"/>
              </a:rPr>
              <a:t>positions</a:t>
            </a:r>
          </a:p>
          <a:p>
            <a:pPr marL="342900" marR="0" lvl="0" indent="-342900">
              <a:lnSpc>
                <a:spcPct val="115000"/>
              </a:lnSpc>
              <a:spcBef>
                <a:spcPts val="0"/>
              </a:spcBef>
              <a:spcAft>
                <a:spcPts val="0"/>
              </a:spcAft>
              <a:buFont typeface="Wingdings" panose="05000000000000000000" pitchFamily="2" charset="2"/>
              <a:buChar char="q"/>
            </a:pPr>
            <a:endParaRPr lang="en-US" sz="1000" dirty="0">
              <a:latin typeface="Arial" panose="020B0604020202020204" pitchFamily="34" charset="0"/>
              <a:ea typeface="Times New Roman"/>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q"/>
            </a:pPr>
            <a:endParaRPr lang="en-US" sz="500" dirty="0" smtClean="0">
              <a:latin typeface="Arial" panose="020B0604020202020204" pitchFamily="34" charset="0"/>
              <a:ea typeface="Times New Roman"/>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q"/>
            </a:pPr>
            <a:r>
              <a:rPr lang="en-US" sz="2800" dirty="0" smtClean="0">
                <a:latin typeface="Arial" panose="020B0604020202020204" pitchFamily="34" charset="0"/>
                <a:ea typeface="Times New Roman"/>
                <a:cs typeface="Arial" panose="020B0604020202020204" pitchFamily="34" charset="0"/>
              </a:rPr>
              <a:t>Develop </a:t>
            </a:r>
            <a:r>
              <a:rPr lang="en-US" sz="2800" dirty="0">
                <a:latin typeface="Arial" panose="020B0604020202020204" pitchFamily="34" charset="0"/>
                <a:ea typeface="Times New Roman"/>
                <a:cs typeface="Arial" panose="020B0604020202020204" pitchFamily="34" charset="0"/>
              </a:rPr>
              <a:t>a set of action steps that will launch community </a:t>
            </a:r>
            <a:r>
              <a:rPr lang="en-US" sz="2800" dirty="0" smtClean="0">
                <a:latin typeface="Arial" panose="020B0604020202020204" pitchFamily="34" charset="0"/>
                <a:ea typeface="Times New Roman"/>
                <a:cs typeface="Arial" panose="020B0604020202020204" pitchFamily="34" charset="0"/>
              </a:rPr>
              <a:t>action</a:t>
            </a:r>
            <a:endParaRPr lang="en-US" sz="28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smtClean="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smtClean="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smtClean="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latin typeface="Palatino Linotype"/>
              <a:ea typeface="Times New Roman"/>
              <a:cs typeface="Tahoma"/>
            </a:endParaRPr>
          </a:p>
          <a:p>
            <a:pPr marL="342900" marR="0" lvl="0" indent="-342900">
              <a:lnSpc>
                <a:spcPct val="115000"/>
              </a:lnSpc>
              <a:spcBef>
                <a:spcPts val="0"/>
              </a:spcBef>
              <a:spcAft>
                <a:spcPts val="0"/>
              </a:spcAft>
              <a:buFont typeface="Wingdings"/>
              <a:buChar char=""/>
            </a:pPr>
            <a:endParaRPr lang="en-US" sz="1600" dirty="0">
              <a:ea typeface="Times New Roman"/>
              <a:cs typeface="Times New Roman"/>
            </a:endParaRPr>
          </a:p>
        </p:txBody>
      </p:sp>
    </p:spTree>
    <p:extLst>
      <p:ext uri="{BB962C8B-B14F-4D97-AF65-F5344CB8AC3E}">
        <p14:creationId xmlns:p14="http://schemas.microsoft.com/office/powerpoint/2010/main" val="611917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7554"/>
            <a:ext cx="4572000" cy="639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1200" y="2668149"/>
            <a:ext cx="3352800" cy="707886"/>
          </a:xfrm>
          <a:prstGeom prst="rect">
            <a:avLst/>
          </a:prstGeom>
          <a:noFill/>
        </p:spPr>
        <p:txBody>
          <a:bodyPr wrap="square" rtlCol="0">
            <a:spAutoFit/>
          </a:bodyPr>
          <a:lstStyle/>
          <a:p>
            <a:pPr algn="ctr"/>
            <a:r>
              <a:rPr lang="en-US" sz="4000" b="1" cap="small" dirty="0" smtClean="0">
                <a:latin typeface="Arial" panose="020B0604020202020204" pitchFamily="34" charset="0"/>
                <a:cs typeface="Arial" panose="020B0604020202020204" pitchFamily="34" charset="0"/>
              </a:rPr>
              <a:t>Membership</a:t>
            </a:r>
            <a:endParaRPr lang="en-US" sz="4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105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rmAutofit/>
          </a:bodyPr>
          <a:lstStyle/>
          <a:p>
            <a:r>
              <a:rPr lang="en-US" sz="6000" b="1" cap="small" dirty="0" smtClean="0">
                <a:latin typeface="Arial" panose="020B0604020202020204" pitchFamily="34" charset="0"/>
                <a:cs typeface="Arial" panose="020B0604020202020204" pitchFamily="34" charset="0"/>
              </a:rPr>
              <a:t>Task Force Efforts</a:t>
            </a:r>
            <a:endParaRPr lang="en-US" sz="6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536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9067800" cy="792162"/>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Definition of Primary Care Physician</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6" name="Picture 2" descr="C:\Users\JulianaMilhofer\AppData\Local\Microsoft\Windows\Temporary Internet Files\Content.IE5\NPXWPEO8\MP9003414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962400"/>
            <a:ext cx="2149267"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Content Placeholder 4"/>
          <p:cNvSpPr>
            <a:spLocks noGrp="1"/>
          </p:cNvSpPr>
          <p:nvPr>
            <p:ph idx="1"/>
          </p:nvPr>
        </p:nvSpPr>
        <p:spPr>
          <a:xfrm>
            <a:off x="609600" y="1295400"/>
            <a:ext cx="8000999" cy="3238500"/>
          </a:xfrm>
        </p:spPr>
        <p:txBody>
          <a:bodyPr>
            <a:normAutofit/>
          </a:bodyPr>
          <a:lstStyle/>
          <a:p>
            <a:pPr marL="0" lvl="0" indent="0" algn="just">
              <a:buNone/>
            </a:pPr>
            <a:endParaRPr lang="en-US" sz="1200" dirty="0" smtClean="0">
              <a:solidFill>
                <a:prstClr val="black"/>
              </a:solidFill>
              <a:latin typeface="Arial" panose="020B0604020202020204" pitchFamily="34" charset="0"/>
              <a:cs typeface="Arial" panose="020B0604020202020204" pitchFamily="34" charset="0"/>
            </a:endParaRPr>
          </a:p>
          <a:p>
            <a:pPr marL="0" lvl="0" indent="0" algn="just">
              <a:buNone/>
            </a:pPr>
            <a:r>
              <a:rPr lang="en-US" sz="2000" dirty="0" smtClean="0">
                <a:solidFill>
                  <a:prstClr val="black"/>
                </a:solidFill>
                <a:latin typeface="Arial" panose="020B0604020202020204" pitchFamily="34" charset="0"/>
                <a:cs typeface="Arial" panose="020B0604020202020204" pitchFamily="34" charset="0"/>
              </a:rPr>
              <a:t>“</a:t>
            </a:r>
            <a:r>
              <a:rPr lang="en-US" sz="2000" dirty="0">
                <a:solidFill>
                  <a:prstClr val="black"/>
                </a:solidFill>
                <a:latin typeface="Arial" panose="020B0604020202020204" pitchFamily="34" charset="0"/>
                <a:cs typeface="Arial" panose="020B0604020202020204" pitchFamily="34" charset="0"/>
              </a:rPr>
              <a:t>A primary care physician serves as a patient’s first point of contact with the health care system.  This primary care physician continues to provide comprehensive care for a patient, collaborating or consulting with other health professionals when such a need arises.  In Minnesota, this type of care is generally provided by practitioners in the specialties of family medicine, general internal medicine, general pediatrics, and geriatrics.” </a:t>
            </a:r>
          </a:p>
          <a:p>
            <a:pPr marL="0" indent="0">
              <a:buNone/>
            </a:pPr>
            <a:endParaRPr lang="en-US" sz="7200" dirty="0"/>
          </a:p>
        </p:txBody>
      </p:sp>
    </p:spTree>
    <p:extLst>
      <p:ext uri="{BB962C8B-B14F-4D97-AF65-F5344CB8AC3E}">
        <p14:creationId xmlns:p14="http://schemas.microsoft.com/office/powerpoint/2010/main" val="490064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209800"/>
            <a:ext cx="8229600" cy="1143000"/>
          </a:xfrm>
        </p:spPr>
        <p:txBody>
          <a:bodyPr>
            <a:noAutofit/>
          </a:bodyPr>
          <a:lstStyle/>
          <a:p>
            <a:r>
              <a:rPr lang="en-US" sz="4800" b="1" cap="small" dirty="0">
                <a:latin typeface="Arial" panose="020B0604020202020204" pitchFamily="34" charset="0"/>
                <a:cs typeface="Arial" panose="020B0604020202020204" pitchFamily="34" charset="0"/>
              </a:rPr>
              <a:t>Primary Care Physician Workforce Shortage</a:t>
            </a:r>
            <a:r>
              <a:rPr lang="en-US" sz="4800" dirty="0">
                <a:latin typeface="Arial" panose="020B0604020202020204" pitchFamily="34" charset="0"/>
                <a:cs typeface="Arial" panose="020B0604020202020204" pitchFamily="34" charset="0"/>
              </a:rPr>
              <a:t> </a:t>
            </a:r>
            <a:endParaRPr lang="en-US" sz="48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301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143000"/>
          </a:xfrm>
        </p:spPr>
        <p:txBody>
          <a:bodyPr>
            <a:noAutofit/>
          </a:bodyPr>
          <a:lstStyle/>
          <a:p>
            <a:pPr algn="l"/>
            <a:r>
              <a:rPr lang="en-US" sz="3600" b="1" dirty="0" smtClean="0">
                <a:latin typeface="Arial" panose="020B0604020202020204" pitchFamily="34" charset="0"/>
                <a:cs typeface="Arial" panose="020B0604020202020204" pitchFamily="34" charset="0"/>
              </a:rPr>
              <a:t>   Barriers to Expanding the Primary       	     Care Physician Workforce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5029200"/>
          </a:xfrm>
        </p:spPr>
        <p:txBody>
          <a:bodyPr>
            <a:normAutofit fontScale="70000" lnSpcReduction="20000"/>
          </a:bodyPr>
          <a:lstStyle/>
          <a:p>
            <a:pPr lvl="0">
              <a:spcBef>
                <a:spcPts val="0"/>
              </a:spcBef>
              <a:buFont typeface="Wingdings" panose="05000000000000000000" pitchFamily="2" charset="2"/>
              <a:buChar char="q"/>
            </a:pPr>
            <a:r>
              <a:rPr lang="en-US" dirty="0">
                <a:latin typeface="Palatino Linotype"/>
                <a:ea typeface="Calibri"/>
                <a:cs typeface="Times New Roman"/>
              </a:rPr>
              <a:t>Primary care income differential compared to other </a:t>
            </a:r>
            <a:r>
              <a:rPr lang="en-US" dirty="0" smtClean="0">
                <a:latin typeface="Palatino Linotype"/>
                <a:ea typeface="Calibri"/>
                <a:cs typeface="Times New Roman"/>
              </a:rPr>
              <a:t>specialties</a:t>
            </a:r>
          </a:p>
          <a:p>
            <a:pPr lvl="0">
              <a:spcBef>
                <a:spcPts val="0"/>
              </a:spcBef>
              <a:buFont typeface="Wingdings" panose="05000000000000000000" pitchFamily="2" charset="2"/>
              <a:buChar char="q"/>
            </a:pPr>
            <a:endParaRPr lang="en-US" sz="9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Perception of primary care among medical </a:t>
            </a:r>
            <a:r>
              <a:rPr lang="en-US" dirty="0" smtClean="0">
                <a:latin typeface="Palatino Linotype"/>
                <a:ea typeface="Calibri"/>
                <a:cs typeface="Times New Roman"/>
              </a:rPr>
              <a:t>students</a:t>
            </a:r>
          </a:p>
          <a:p>
            <a:pPr lvl="0">
              <a:spcBef>
                <a:spcPts val="0"/>
              </a:spcBef>
              <a:buFont typeface="Wingdings" panose="05000000000000000000" pitchFamily="2" charset="2"/>
              <a:buChar char="q"/>
            </a:pPr>
            <a:endParaRPr lang="en-US" sz="9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Lifestyle </a:t>
            </a:r>
            <a:r>
              <a:rPr lang="en-US" dirty="0" smtClean="0">
                <a:latin typeface="Palatino Linotype"/>
                <a:ea typeface="Calibri"/>
                <a:cs typeface="Times New Roman"/>
              </a:rPr>
              <a:t>challenges</a:t>
            </a:r>
          </a:p>
          <a:p>
            <a:pPr lvl="0">
              <a:spcBef>
                <a:spcPts val="0"/>
              </a:spcBef>
              <a:buFont typeface="Wingdings" panose="05000000000000000000" pitchFamily="2" charset="2"/>
              <a:buChar char="q"/>
            </a:pPr>
            <a:endParaRPr lang="en-US" sz="10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Limited residency </a:t>
            </a:r>
            <a:r>
              <a:rPr lang="en-US" dirty="0" smtClean="0">
                <a:latin typeface="Palatino Linotype"/>
                <a:ea typeface="Calibri"/>
                <a:cs typeface="Times New Roman"/>
              </a:rPr>
              <a:t>slots </a:t>
            </a:r>
          </a:p>
          <a:p>
            <a:pPr lvl="0">
              <a:spcBef>
                <a:spcPts val="0"/>
              </a:spcBef>
              <a:buFont typeface="Wingdings" panose="05000000000000000000" pitchFamily="2" charset="2"/>
              <a:buChar char="q"/>
            </a:pPr>
            <a:endParaRPr lang="en-US" sz="10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Access to meaningful clinical </a:t>
            </a:r>
            <a:r>
              <a:rPr lang="en-US" dirty="0" smtClean="0">
                <a:latin typeface="Palatino Linotype"/>
                <a:ea typeface="Calibri"/>
                <a:cs typeface="Times New Roman"/>
              </a:rPr>
              <a:t>experiences</a:t>
            </a:r>
          </a:p>
          <a:p>
            <a:pPr lvl="0">
              <a:spcBef>
                <a:spcPts val="0"/>
              </a:spcBef>
              <a:buFont typeface="Wingdings" panose="05000000000000000000" pitchFamily="2" charset="2"/>
              <a:buChar char="q"/>
            </a:pPr>
            <a:endParaRPr lang="en-US" sz="10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Cultural support for primary care within medical </a:t>
            </a:r>
            <a:r>
              <a:rPr lang="en-US" dirty="0" smtClean="0">
                <a:latin typeface="Palatino Linotype"/>
                <a:ea typeface="Calibri"/>
                <a:cs typeface="Times New Roman"/>
              </a:rPr>
              <a:t>schools</a:t>
            </a:r>
          </a:p>
          <a:p>
            <a:pPr lvl="0">
              <a:spcBef>
                <a:spcPts val="0"/>
              </a:spcBef>
              <a:buFont typeface="Wingdings" panose="05000000000000000000" pitchFamily="2" charset="2"/>
              <a:buChar char="q"/>
            </a:pPr>
            <a:endParaRPr lang="en-US" sz="10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Hassles for physicians associated with training (in regards to the challenges that preceptors face in training medical students</a:t>
            </a:r>
            <a:r>
              <a:rPr lang="en-US" dirty="0" smtClean="0">
                <a:latin typeface="Palatino Linotype"/>
                <a:ea typeface="Calibri"/>
                <a:cs typeface="Times New Roman"/>
              </a:rPr>
              <a:t>)  </a:t>
            </a:r>
          </a:p>
          <a:p>
            <a:pPr lvl="0">
              <a:spcBef>
                <a:spcPts val="0"/>
              </a:spcBef>
              <a:buFont typeface="Wingdings" panose="05000000000000000000" pitchFamily="2" charset="2"/>
              <a:buChar char="q"/>
            </a:pPr>
            <a:endParaRPr lang="en-US" sz="10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Geographic maldistribution of primary care </a:t>
            </a:r>
            <a:r>
              <a:rPr lang="en-US" dirty="0" smtClean="0">
                <a:latin typeface="Palatino Linotype"/>
                <a:ea typeface="Calibri"/>
                <a:cs typeface="Times New Roman"/>
              </a:rPr>
              <a:t>physicians</a:t>
            </a:r>
          </a:p>
          <a:p>
            <a:pPr lvl="0">
              <a:spcBef>
                <a:spcPts val="0"/>
              </a:spcBef>
              <a:buFont typeface="Wingdings" panose="05000000000000000000" pitchFamily="2" charset="2"/>
              <a:buChar char="q"/>
            </a:pPr>
            <a:endParaRPr lang="en-US" sz="10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smtClean="0">
              <a:latin typeface="Palatino Linotype"/>
              <a:ea typeface="Calibri"/>
              <a:cs typeface="Times New Roman"/>
            </a:endParaRPr>
          </a:p>
          <a:p>
            <a:pPr lvl="0">
              <a:spcBef>
                <a:spcPts val="0"/>
              </a:spcBef>
              <a:buFont typeface="Wingdings" panose="05000000000000000000" pitchFamily="2" charset="2"/>
              <a:buChar char="q"/>
            </a:pPr>
            <a:endParaRPr lang="en-US" sz="6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Unsupportive comments/experiences provided to students by primary care </a:t>
            </a:r>
            <a:r>
              <a:rPr lang="en-US" dirty="0" smtClean="0">
                <a:latin typeface="Palatino Linotype"/>
                <a:ea typeface="Calibri"/>
                <a:cs typeface="Times New Roman"/>
              </a:rPr>
              <a:t>preceptors</a:t>
            </a:r>
          </a:p>
          <a:p>
            <a:pPr lvl="0">
              <a:spcBef>
                <a:spcPts val="0"/>
              </a:spcBef>
              <a:buFont typeface="Wingdings" panose="05000000000000000000" pitchFamily="2" charset="2"/>
              <a:buChar char="q"/>
            </a:pPr>
            <a:endParaRPr lang="en-US" sz="1000" dirty="0" smtClean="0">
              <a:latin typeface="Palatino Linotype"/>
              <a:ea typeface="Calibri"/>
              <a:cs typeface="Times New Roman"/>
            </a:endParaRPr>
          </a:p>
          <a:p>
            <a:pPr lvl="0">
              <a:spcBef>
                <a:spcPts val="0"/>
              </a:spcBef>
              <a:buFont typeface="Wingdings" panose="05000000000000000000" pitchFamily="2" charset="2"/>
              <a:buChar char="q"/>
            </a:pPr>
            <a:endParaRPr lang="en-US" sz="900" dirty="0">
              <a:latin typeface="Palatino Linotype"/>
              <a:ea typeface="Calibri"/>
              <a:cs typeface="Times New Roman"/>
            </a:endParaRPr>
          </a:p>
          <a:p>
            <a:pPr lvl="0">
              <a:spcBef>
                <a:spcPts val="0"/>
              </a:spcBef>
              <a:buFont typeface="Wingdings" panose="05000000000000000000" pitchFamily="2" charset="2"/>
              <a:buChar char="q"/>
            </a:pPr>
            <a:r>
              <a:rPr lang="en-US" dirty="0">
                <a:latin typeface="Palatino Linotype"/>
                <a:ea typeface="Calibri"/>
                <a:cs typeface="Times New Roman"/>
              </a:rPr>
              <a:t>Uncertainty about the future of primary care</a:t>
            </a:r>
            <a:endParaRPr lang="en-US" dirty="0">
              <a:effectLst/>
              <a:latin typeface="Palatino Linotype"/>
              <a:ea typeface="Calibri"/>
              <a:cs typeface="Times New Roman"/>
            </a:endParaRP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43800" y="-76200"/>
            <a:ext cx="1814112" cy="1814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17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latin typeface="Arial" panose="020B0604020202020204" pitchFamily="34" charset="0"/>
                <a:cs typeface="Arial" panose="020B0604020202020204" pitchFamily="34" charset="0"/>
              </a:rPr>
              <a:t>Surveys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0"/>
            <a:ext cx="8229600" cy="5638800"/>
          </a:xfrm>
        </p:spPr>
        <p:txBody>
          <a:bodyPr>
            <a:normAutofit fontScale="77500" lnSpcReduction="20000"/>
          </a:bodyPr>
          <a:lstStyle/>
          <a:p>
            <a:pPr lvl="0">
              <a:buFont typeface="Wingdings" panose="05000000000000000000" pitchFamily="2" charset="2"/>
              <a:buChar char="q"/>
            </a:pPr>
            <a:r>
              <a:rPr lang="en-US" b="1" dirty="0">
                <a:latin typeface="Arial" panose="020B0604020202020204" pitchFamily="34" charset="0"/>
                <a:cs typeface="Arial" panose="020B0604020202020204" pitchFamily="34" charset="0"/>
              </a:rPr>
              <a:t>Medical Students (Perception of Primary Care)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Schools:  University of Minnesota Medical School and Mayo Medical School</a:t>
            </a:r>
          </a:p>
          <a:p>
            <a:pPr lvl="1"/>
            <a:r>
              <a:rPr lang="en-US" dirty="0">
                <a:latin typeface="Arial" panose="020B0604020202020204" pitchFamily="34" charset="0"/>
                <a:cs typeface="Arial" panose="020B0604020202020204" pitchFamily="34" charset="0"/>
              </a:rPr>
              <a:t>Total Students Surveyed: 1011</a:t>
            </a:r>
          </a:p>
          <a:p>
            <a:pPr lvl="1"/>
            <a:r>
              <a:rPr lang="en-US" dirty="0">
                <a:latin typeface="Arial" panose="020B0604020202020204" pitchFamily="34" charset="0"/>
                <a:cs typeface="Arial" panose="020B0604020202020204" pitchFamily="34" charset="0"/>
              </a:rPr>
              <a:t>Total Responses: 142</a:t>
            </a:r>
          </a:p>
          <a:p>
            <a:pPr lvl="1"/>
            <a:r>
              <a:rPr lang="en-US" u="sng" dirty="0">
                <a:latin typeface="Arial" panose="020B0604020202020204" pitchFamily="34" charset="0"/>
                <a:cs typeface="Arial" panose="020B0604020202020204" pitchFamily="34" charset="0"/>
              </a:rPr>
              <a:t>Sample positive responses</a:t>
            </a:r>
            <a:r>
              <a:rPr lang="en-US" dirty="0">
                <a:latin typeface="Arial" panose="020B0604020202020204" pitchFamily="34" charset="0"/>
                <a:cs typeface="Arial" panose="020B0604020202020204" pitchFamily="34" charset="0"/>
              </a:rPr>
              <a:t>: PCPs can build long-term relationships with patients; PCPs are able to manage chronic health issues.</a:t>
            </a:r>
          </a:p>
          <a:p>
            <a:pPr lvl="1"/>
            <a:r>
              <a:rPr lang="en-US" u="sng" dirty="0">
                <a:latin typeface="Arial" panose="020B0604020202020204" pitchFamily="34" charset="0"/>
                <a:cs typeface="Arial" panose="020B0604020202020204" pitchFamily="34" charset="0"/>
              </a:rPr>
              <a:t>Sample negative responses</a:t>
            </a:r>
            <a:r>
              <a:rPr lang="en-US" dirty="0">
                <a:latin typeface="Arial" panose="020B0604020202020204" pitchFamily="34" charset="0"/>
                <a:cs typeface="Arial" panose="020B0604020202020204" pitchFamily="34" charset="0"/>
              </a:rPr>
              <a:t>: Poor compensation; prefer to know ONE field really well; uncontrollable hours</a:t>
            </a:r>
          </a:p>
          <a:p>
            <a:pPr lvl="0">
              <a:buFont typeface="Wingdings" panose="05000000000000000000" pitchFamily="2" charset="2"/>
              <a:buChar char="q"/>
            </a:pPr>
            <a:r>
              <a:rPr lang="en-US" b="1" dirty="0" smtClean="0">
                <a:latin typeface="Arial" panose="020B0604020202020204" pitchFamily="34" charset="0"/>
                <a:cs typeface="Arial" panose="020B0604020202020204" pitchFamily="34" charset="0"/>
              </a:rPr>
              <a:t>Clinical Preceptors </a:t>
            </a:r>
            <a:r>
              <a:rPr lang="en-US" b="1" dirty="0">
                <a:latin typeface="Arial" panose="020B0604020202020204" pitchFamily="34" charset="0"/>
                <a:cs typeface="Arial" panose="020B0604020202020204" pitchFamily="34" charset="0"/>
              </a:rPr>
              <a:t>(Role of Preceptor)</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25 physicians interviewed</a:t>
            </a:r>
          </a:p>
          <a:p>
            <a:pPr lvl="1"/>
            <a:r>
              <a:rPr lang="en-US" dirty="0">
                <a:latin typeface="Arial" panose="020B0604020202020204" pitchFamily="34" charset="0"/>
                <a:cs typeface="Arial" panose="020B0604020202020204" pitchFamily="34" charset="0"/>
              </a:rPr>
              <a:t>Preceptors and Non-Preceptors</a:t>
            </a:r>
          </a:p>
          <a:p>
            <a:pPr lvl="1"/>
            <a:r>
              <a:rPr lang="en-US" dirty="0">
                <a:latin typeface="Arial" panose="020B0604020202020204" pitchFamily="34" charset="0"/>
                <a:cs typeface="Arial" panose="020B0604020202020204" pitchFamily="34" charset="0"/>
              </a:rPr>
              <a:t>Metro and Out-State</a:t>
            </a:r>
          </a:p>
          <a:p>
            <a:pPr lvl="1"/>
            <a:r>
              <a:rPr lang="en-US" dirty="0">
                <a:latin typeface="Arial" panose="020B0604020202020204" pitchFamily="34" charset="0"/>
                <a:cs typeface="Arial" panose="020B0604020202020204" pitchFamily="34" charset="0"/>
              </a:rPr>
              <a:t>Length of service as preceptor: 2 years to over 35 </a:t>
            </a:r>
            <a:r>
              <a:rPr lang="en-US" dirty="0" smtClean="0">
                <a:latin typeface="Arial" panose="020B0604020202020204" pitchFamily="34" charset="0"/>
                <a:cs typeface="Arial" panose="020B0604020202020204" pitchFamily="34" charset="0"/>
              </a:rPr>
              <a:t>years</a:t>
            </a:r>
          </a:p>
          <a:p>
            <a:pPr lvl="1"/>
            <a:r>
              <a:rPr lang="en-US" u="sng" dirty="0" smtClean="0">
                <a:latin typeface="Arial" panose="020B0604020202020204" pitchFamily="34" charset="0"/>
                <a:cs typeface="Arial" panose="020B0604020202020204" pitchFamily="34" charset="0"/>
              </a:rPr>
              <a:t>Reasons to Serve</a:t>
            </a:r>
            <a:r>
              <a:rPr lang="en-US" dirty="0" smtClean="0">
                <a:latin typeface="Arial" panose="020B0604020202020204" pitchFamily="34" charset="0"/>
                <a:cs typeface="Arial" panose="020B0604020202020204" pitchFamily="34" charset="0"/>
              </a:rPr>
              <a:t>: Enjoy teaching; Important role</a:t>
            </a:r>
          </a:p>
          <a:p>
            <a:pPr lvl="1"/>
            <a:r>
              <a:rPr lang="en-US" u="sng" dirty="0" smtClean="0">
                <a:latin typeface="Arial" panose="020B0604020202020204" pitchFamily="34" charset="0"/>
                <a:cs typeface="Arial" panose="020B0604020202020204" pitchFamily="34" charset="0"/>
              </a:rPr>
              <a:t>Challenges: </a:t>
            </a:r>
            <a:r>
              <a:rPr lang="en-US" dirty="0" smtClean="0">
                <a:latin typeface="Arial" panose="020B0604020202020204" pitchFamily="34" charset="0"/>
                <a:cs typeface="Arial" panose="020B0604020202020204" pitchFamily="34" charset="0"/>
              </a:rPr>
              <a:t>Time Commitment</a:t>
            </a:r>
            <a:endParaRPr lang="en-US" dirty="0">
              <a:latin typeface="Arial" panose="020B0604020202020204" pitchFamily="34" charset="0"/>
              <a:cs typeface="Arial" panose="020B0604020202020204" pitchFamily="34" charset="0"/>
            </a:endParaRPr>
          </a:p>
        </p:txBody>
      </p:sp>
      <p:pic>
        <p:nvPicPr>
          <p:cNvPr id="1026" name="Picture 2" descr="doctors,documentation,fotolia,internet,medical notes,laptop computers,refe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0200"/>
            <a:ext cx="990600" cy="99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annual exams,calls,check ups,doctors,examinations,Fotolia,hammers,health,healthcare,medical,medical equipment,medical offices,offices,phones,Photographs,reflex hammers,reflexes,tele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9287" y="3886200"/>
            <a:ext cx="1295400" cy="1395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641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Primary Care Physician Workforce Summit</a:t>
            </a:r>
            <a:endParaRPr lang="en-US" b="1" dirty="0">
              <a:latin typeface="Arial" panose="020B0604020202020204" pitchFamily="34" charset="0"/>
              <a:cs typeface="Arial" panose="020B0604020202020204" pitchFamily="34" charset="0"/>
            </a:endParaRPr>
          </a:p>
        </p:txBody>
      </p:sp>
      <p:pic>
        <p:nvPicPr>
          <p:cNvPr id="4"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00200" y="1905000"/>
            <a:ext cx="3147685"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8" name="Picture 2" descr="http://www.mnmed.org/Portals/mma/Summ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95600"/>
            <a:ext cx="25908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7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Summit Summary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724400"/>
          </a:xfrm>
        </p:spPr>
        <p:txBody>
          <a:bodyPr>
            <a:normAutofit fontScale="55000" lnSpcReduction="20000"/>
          </a:bodyPr>
          <a:lstStyle/>
          <a:p>
            <a:pPr lvl="0">
              <a:buFont typeface="Wingdings" panose="05000000000000000000" pitchFamily="2" charset="2"/>
              <a:buChar char="q"/>
            </a:pPr>
            <a:r>
              <a:rPr lang="en-US" b="1" cap="small" dirty="0">
                <a:latin typeface="Arial" panose="020B0604020202020204" pitchFamily="34" charset="0"/>
                <a:cs typeface="Arial" panose="020B0604020202020204" pitchFamily="34" charset="0"/>
              </a:rPr>
              <a:t>Objectives</a:t>
            </a:r>
          </a:p>
          <a:p>
            <a:pPr lvl="1"/>
            <a:r>
              <a:rPr lang="en-US" sz="3200" dirty="0">
                <a:latin typeface="Arial" panose="020B0604020202020204" pitchFamily="34" charset="0"/>
                <a:cs typeface="Arial" panose="020B0604020202020204" pitchFamily="34" charset="0"/>
              </a:rPr>
              <a:t>Bring physicians together to discuss ways to solve the primary care physician workforce shortage. </a:t>
            </a:r>
          </a:p>
          <a:p>
            <a:pPr lvl="1"/>
            <a:r>
              <a:rPr lang="en-US" sz="3200" dirty="0">
                <a:latin typeface="Arial" panose="020B0604020202020204" pitchFamily="34" charset="0"/>
                <a:cs typeface="Arial" panose="020B0604020202020204" pitchFamily="34" charset="0"/>
              </a:rPr>
              <a:t>Educate physicians on the current state of the workforce shortage. </a:t>
            </a:r>
          </a:p>
          <a:p>
            <a:pPr lvl="1"/>
            <a:r>
              <a:rPr lang="en-US" sz="3200" dirty="0">
                <a:latin typeface="Arial" panose="020B0604020202020204" pitchFamily="34" charset="0"/>
                <a:cs typeface="Arial" panose="020B0604020202020204" pitchFamily="34" charset="0"/>
              </a:rPr>
              <a:t>Examine ways to transform physicians’ practice in order to reinvigorate primary care</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US" b="1" cap="small"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r>
              <a:rPr lang="en-US" b="1" cap="small" dirty="0" smtClean="0">
                <a:latin typeface="Arial" panose="020B0604020202020204" pitchFamily="34" charset="0"/>
                <a:cs typeface="Arial" panose="020B0604020202020204" pitchFamily="34" charset="0"/>
              </a:rPr>
              <a:t>Keynote </a:t>
            </a:r>
            <a:r>
              <a:rPr lang="en-US" b="1" cap="small" dirty="0">
                <a:latin typeface="Arial" panose="020B0604020202020204" pitchFamily="34" charset="0"/>
                <a:cs typeface="Arial" panose="020B0604020202020204" pitchFamily="34" charset="0"/>
              </a:rPr>
              <a:t>Speaker</a:t>
            </a:r>
            <a:r>
              <a:rPr lang="en-US" dirty="0">
                <a:latin typeface="Arial" panose="020B0604020202020204" pitchFamily="34" charset="0"/>
                <a:cs typeface="Arial" panose="020B0604020202020204" pitchFamily="34" charset="0"/>
              </a:rPr>
              <a:t>: Scott A. Shipman, MD, MPH, Director of Primary Care Affairs and Workforce Analysis, Association of American Medical Colleges (AAMC)</a:t>
            </a:r>
          </a:p>
          <a:p>
            <a:pPr lvl="0">
              <a:buFont typeface="Wingdings" panose="05000000000000000000" pitchFamily="2" charset="2"/>
              <a:buChar char="q"/>
            </a:pPr>
            <a:endParaRPr lang="en-US" b="1" cap="small"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r>
              <a:rPr lang="en-US" b="1" cap="small" dirty="0" smtClean="0">
                <a:latin typeface="Arial" panose="020B0604020202020204" pitchFamily="34" charset="0"/>
                <a:cs typeface="Arial" panose="020B0604020202020204" pitchFamily="34" charset="0"/>
              </a:rPr>
              <a:t>Closing </a:t>
            </a:r>
            <a:r>
              <a:rPr lang="en-US" b="1" cap="small" dirty="0">
                <a:latin typeface="Arial" panose="020B0604020202020204" pitchFamily="34" charset="0"/>
                <a:cs typeface="Arial" panose="020B0604020202020204" pitchFamily="34" charset="0"/>
              </a:rPr>
              <a:t>Speaker</a:t>
            </a:r>
            <a:r>
              <a:rPr lang="en-US" dirty="0">
                <a:latin typeface="Arial" panose="020B0604020202020204" pitchFamily="34" charset="0"/>
                <a:cs typeface="Arial" panose="020B0604020202020204" pitchFamily="34" charset="0"/>
              </a:rPr>
              <a:t>: Paul H. Rockey, MD, MPH, Scholar in Residence, Accreditation Council for Graduate Medical Education (ACGME)</a:t>
            </a:r>
          </a:p>
          <a:p>
            <a:pPr lvl="0">
              <a:buFont typeface="Wingdings" panose="05000000000000000000" pitchFamily="2" charset="2"/>
              <a:buChar char="q"/>
            </a:pPr>
            <a:endParaRPr lang="en-US" b="1" cap="small"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r>
              <a:rPr lang="en-US" b="1" cap="small" dirty="0" smtClean="0">
                <a:latin typeface="Arial" panose="020B0604020202020204" pitchFamily="34" charset="0"/>
                <a:cs typeface="Arial" panose="020B0604020202020204" pitchFamily="34" charset="0"/>
              </a:rPr>
              <a:t>Panel </a:t>
            </a:r>
            <a:r>
              <a:rPr lang="en-US" b="1" cap="small" dirty="0">
                <a:latin typeface="Arial" panose="020B0604020202020204" pitchFamily="34" charset="0"/>
                <a:cs typeface="Arial" panose="020B0604020202020204" pitchFamily="34" charset="0"/>
              </a:rPr>
              <a:t>Discussions</a:t>
            </a:r>
          </a:p>
          <a:p>
            <a:pPr lvl="1"/>
            <a:r>
              <a:rPr lang="en-US" sz="3200" dirty="0">
                <a:latin typeface="Arial" panose="020B0604020202020204" pitchFamily="34" charset="0"/>
                <a:cs typeface="Arial" panose="020B0604020202020204" pitchFamily="34" charset="0"/>
              </a:rPr>
              <a:t>Economics and Business Side of Primary Care</a:t>
            </a:r>
          </a:p>
          <a:p>
            <a:pPr lvl="1"/>
            <a:r>
              <a:rPr lang="en-US" sz="3200" dirty="0">
                <a:latin typeface="Arial" panose="020B0604020202020204" pitchFamily="34" charset="0"/>
                <a:cs typeface="Arial" panose="020B0604020202020204" pitchFamily="34" charset="0"/>
              </a:rPr>
              <a:t>Current State of Medical Education in Minnesota</a:t>
            </a:r>
          </a:p>
          <a:p>
            <a:pPr lvl="1"/>
            <a:r>
              <a:rPr lang="en-US" sz="3200" dirty="0">
                <a:latin typeface="Arial" panose="020B0604020202020204" pitchFamily="34" charset="0"/>
                <a:cs typeface="Arial" panose="020B0604020202020204" pitchFamily="34" charset="0"/>
              </a:rPr>
              <a:t>Primary Care Practice Transformation</a:t>
            </a:r>
          </a:p>
        </p:txBody>
      </p:sp>
    </p:spTree>
    <p:extLst>
      <p:ext uri="{BB962C8B-B14F-4D97-AF65-F5344CB8AC3E}">
        <p14:creationId xmlns:p14="http://schemas.microsoft.com/office/powerpoint/2010/main" val="540830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9144000" cy="1143000"/>
          </a:xfrm>
        </p:spPr>
        <p:txBody>
          <a:bodyPr>
            <a:noAutofit/>
          </a:bodyPr>
          <a:lstStyle/>
          <a:p>
            <a:r>
              <a:rPr lang="en-US" sz="4800" b="1" dirty="0" smtClean="0">
                <a:latin typeface="Arial" panose="020B0604020202020204" pitchFamily="34" charset="0"/>
                <a:cs typeface="Arial" panose="020B0604020202020204" pitchFamily="34" charset="0"/>
              </a:rPr>
              <a:t>Task Force Recommendations</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196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b="1" dirty="0">
                <a:latin typeface="Arial" panose="020B0604020202020204" pitchFamily="34" charset="0"/>
                <a:cs typeface="Arial" panose="020B0604020202020204" pitchFamily="34" charset="0"/>
              </a:rPr>
              <a:t>Recommendation for Highest MMA Priority</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Minnesota Medical Association will work with health systems, hospitals, large practices and the state’s medical schools to examine ways to increase the number of available clinical training sites in Minnesota, and examine ways to remove barriers that exist in allowing medical students to have more meaningful experiences.</a:t>
            </a:r>
          </a:p>
        </p:txBody>
      </p:sp>
    </p:spTree>
    <p:extLst>
      <p:ext uri="{BB962C8B-B14F-4D97-AF65-F5344CB8AC3E}">
        <p14:creationId xmlns:p14="http://schemas.microsoft.com/office/powerpoint/2010/main" val="150917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39762"/>
          </a:xfrm>
        </p:spPr>
        <p:txBody>
          <a:bodyPr>
            <a:normAutofit fontScale="90000"/>
          </a:bodyPr>
          <a:lstStyle/>
          <a:p>
            <a:r>
              <a:rPr lang="en-US" b="1" dirty="0">
                <a:latin typeface="Arial" panose="020B0604020202020204" pitchFamily="34" charset="0"/>
                <a:cs typeface="Arial" panose="020B0604020202020204" pitchFamily="34" charset="0"/>
              </a:rPr>
              <a:t>Minnesota State Legislative Package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14400"/>
            <a:ext cx="8229600" cy="4953001"/>
          </a:xfrm>
        </p:spPr>
        <p:txBody>
          <a:bodyPr>
            <a:normAutofit fontScale="85000" lnSpcReduction="10000"/>
          </a:bodyPr>
          <a:lstStyle/>
          <a:p>
            <a:pPr>
              <a:buFont typeface="Wingdings" panose="05000000000000000000" pitchFamily="2" charset="2"/>
              <a:buChar char="q"/>
            </a:pPr>
            <a:r>
              <a:rPr lang="en-US" dirty="0">
                <a:latin typeface="Arial" panose="020B0604020202020204" pitchFamily="34" charset="0"/>
                <a:cs typeface="Arial" panose="020B0604020202020204" pitchFamily="34" charset="0"/>
              </a:rPr>
              <a:t>The Minnesota Medical Association will address the high cost of medical school and the resulting medical school debt by supporting efforts that target loan forgiveness and loan repayment programs specifically to primary care, and that restores funding to levels equal to or greater than those of 2008</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q"/>
            </a:pPr>
            <a:endParaRPr lang="en-US" sz="9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a:latin typeface="Arial" panose="020B0604020202020204" pitchFamily="34" charset="0"/>
                <a:cs typeface="Arial" panose="020B0604020202020204" pitchFamily="34" charset="0"/>
              </a:rPr>
              <a:t>The Minnesota Medical Association will support efforts to sustain beyond 2014 the ACA-required Medicaid payment bump for primary care, which increases primary care Medicaid rates to Medicare levels for 2013-2014.</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03050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77500" lnSpcReduction="20000"/>
          </a:bodyPr>
          <a:lstStyle/>
          <a:p>
            <a:pPr>
              <a:buFont typeface="Wingdings" panose="05000000000000000000" pitchFamily="2" charset="2"/>
              <a:buChar char="q"/>
            </a:pPr>
            <a:r>
              <a:rPr lang="en-US" dirty="0">
                <a:latin typeface="Arial" panose="020B0604020202020204" pitchFamily="34" charset="0"/>
                <a:cs typeface="Arial" panose="020B0604020202020204" pitchFamily="34" charset="0"/>
              </a:rPr>
              <a:t>The Minnesota Medical Association will further examine the feasibility of seeking a waiver from the Centers for Medicare &amp; Medicaid Services (CMS) that would provide for state management of GME distribution in Minnesota. For example, the waiver could link GME funding to Minnesota’s primary care physician workforce needs and set up a distribution </a:t>
            </a:r>
            <a:r>
              <a:rPr lang="en-US" dirty="0" smtClean="0">
                <a:latin typeface="Arial" panose="020B0604020202020204" pitchFamily="34" charset="0"/>
                <a:cs typeface="Arial" panose="020B0604020202020204" pitchFamily="34" charset="0"/>
              </a:rPr>
              <a:t>mechanism.</a:t>
            </a:r>
          </a:p>
          <a:p>
            <a:pPr>
              <a:buFont typeface="Wingdings" panose="05000000000000000000" pitchFamily="2" charset="2"/>
              <a:buChar char="q"/>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Minnesota Medical Association will promote the creation by the state legislature of a state medical education council that includes a representative from each of the state’s medical schools, representatives from teaching hospitals and clinical training sites, and other relevant stakeholders. The council would serve the purpose of providing analysis and policy guidance on how Minnesota can meet its physician workforce objectives.</a:t>
            </a:r>
          </a:p>
        </p:txBody>
      </p:sp>
    </p:spTree>
    <p:extLst>
      <p:ext uri="{BB962C8B-B14F-4D97-AF65-F5344CB8AC3E}">
        <p14:creationId xmlns:p14="http://schemas.microsoft.com/office/powerpoint/2010/main" val="1637526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b="1" dirty="0">
                <a:latin typeface="Arial" panose="020B0604020202020204" pitchFamily="34" charset="0"/>
                <a:cs typeface="Arial" panose="020B0604020202020204" pitchFamily="34" charset="0"/>
              </a:rPr>
              <a:t>Federal (AMA) Legislative Package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114800"/>
          </a:xfrm>
        </p:spPr>
        <p:txBody>
          <a:bodyPr>
            <a:noAutofit/>
          </a:bodyPr>
          <a:lstStyle/>
          <a:p>
            <a:pPr>
              <a:buFont typeface="Wingdings" panose="05000000000000000000" pitchFamily="2" charset="2"/>
              <a:buChar char="q"/>
            </a:pPr>
            <a:r>
              <a:rPr lang="en-US" sz="2800" dirty="0" smtClean="0"/>
              <a:t> (</a:t>
            </a:r>
            <a:r>
              <a:rPr lang="en-US" sz="2800" dirty="0"/>
              <a:t>1) The Minnesota Medical Association will advocate that the 2011 Budget Control Act cuts to funding for Medicare-supported graduate medical education (GME) be restored and maintained at levels prior to the sequestration, which took effect in April 2013.</a:t>
            </a:r>
          </a:p>
          <a:p>
            <a:pPr marL="400050" lvl="1" indent="0">
              <a:buNone/>
            </a:pPr>
            <a:r>
              <a:rPr lang="en-US" dirty="0" smtClean="0"/>
              <a:t>(</a:t>
            </a:r>
            <a:r>
              <a:rPr lang="en-US" dirty="0"/>
              <a:t>2) The Minnesota Medical Association should take a </a:t>
            </a:r>
            <a:r>
              <a:rPr lang="en-US" dirty="0" smtClean="0"/>
              <a:t>  leadership </a:t>
            </a:r>
            <a:r>
              <a:rPr lang="en-US" dirty="0"/>
              <a:t>role in advocating for an adequate number of residency slots, adequate number of faculty and adjunct faculty support, and the required resources to increase the number of primary care residency slots.</a:t>
            </a:r>
          </a:p>
        </p:txBody>
      </p:sp>
    </p:spTree>
    <p:extLst>
      <p:ext uri="{BB962C8B-B14F-4D97-AF65-F5344CB8AC3E}">
        <p14:creationId xmlns:p14="http://schemas.microsoft.com/office/powerpoint/2010/main" val="2918636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Arial" panose="020B0604020202020204" pitchFamily="34" charset="0"/>
                <a:cs typeface="Arial" panose="020B0604020202020204" pitchFamily="34" charset="0"/>
              </a:rPr>
              <a:t>MMA </a:t>
            </a:r>
            <a:r>
              <a:rPr lang="en-US" b="1" dirty="0">
                <a:latin typeface="Arial" panose="020B0604020202020204" pitchFamily="34" charset="0"/>
                <a:cs typeface="Arial" panose="020B0604020202020204" pitchFamily="34" charset="0"/>
              </a:rPr>
              <a:t>Policy Position – No Action Required</a:t>
            </a:r>
            <a:r>
              <a:rPr lang="en-US" dirty="0"/>
              <a:t/>
            </a:r>
            <a:br>
              <a:rPr lang="en-US" dirty="0"/>
            </a:br>
            <a:endParaRPr lang="en-US" dirty="0"/>
          </a:p>
        </p:txBody>
      </p:sp>
      <p:sp>
        <p:nvSpPr>
          <p:cNvPr id="3" name="Content Placeholder 2"/>
          <p:cNvSpPr>
            <a:spLocks noGrp="1"/>
          </p:cNvSpPr>
          <p:nvPr>
            <p:ph idx="1"/>
          </p:nvPr>
        </p:nvSpPr>
        <p:spPr>
          <a:xfrm>
            <a:off x="457200" y="1981200"/>
            <a:ext cx="8229600" cy="4114800"/>
          </a:xfrm>
        </p:spPr>
        <p:txBody>
          <a:bodyPr/>
          <a:lstStyle/>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Minnesota Medical </a:t>
            </a:r>
            <a:r>
              <a:rPr lang="en-US" dirty="0" smtClean="0">
                <a:latin typeface="Arial" panose="020B0604020202020204" pitchFamily="34" charset="0"/>
                <a:cs typeface="Arial" panose="020B0604020202020204" pitchFamily="34" charset="0"/>
              </a:rPr>
              <a:t>Association acknowledges </a:t>
            </a:r>
            <a:r>
              <a:rPr lang="en-US" dirty="0">
                <a:latin typeface="Arial" panose="020B0604020202020204" pitchFamily="34" charset="0"/>
                <a:cs typeface="Arial" panose="020B0604020202020204" pitchFamily="34" charset="0"/>
              </a:rPr>
              <a:t>the role that income plays in specialty choice and believes that primary care physician capacity could be improved if this disparity was addressed.</a:t>
            </a:r>
            <a:endParaRPr lang="en-US" dirty="0"/>
          </a:p>
        </p:txBody>
      </p:sp>
    </p:spTree>
    <p:extLst>
      <p:ext uri="{BB962C8B-B14F-4D97-AF65-F5344CB8AC3E}">
        <p14:creationId xmlns:p14="http://schemas.microsoft.com/office/powerpoint/2010/main" val="147757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Primary Care Physician Mix in Minnesota (2011-2012)</a:t>
            </a:r>
            <a:endParaRPr lang="en-US" b="1"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5943600" cy="4356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096000"/>
            <a:ext cx="6553200" cy="430887"/>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Source: Minnesota’s Primary Care Workforce (2011- 2012), MDH, Office of Rural Health and Primary Care </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696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2895599"/>
          </a:xfrm>
        </p:spPr>
        <p:txBody>
          <a:bodyPr>
            <a:normAutofit/>
          </a:bodyPr>
          <a:lstStyle/>
          <a:p>
            <a:pPr marL="0" indent="0" algn="ctr">
              <a:buNone/>
            </a:pPr>
            <a:endParaRPr lang="en-US" sz="800" dirty="0"/>
          </a:p>
          <a:p>
            <a:pPr marL="0" indent="0" algn="ctr">
              <a:buNone/>
            </a:pPr>
            <a:endParaRPr lang="en-US" sz="1100" dirty="0" smtClean="0"/>
          </a:p>
          <a:p>
            <a:pPr marL="0" indent="0" algn="ctr">
              <a:buNone/>
            </a:pPr>
            <a:r>
              <a:rPr lang="en-US" sz="8000" cap="small" dirty="0" smtClean="0">
                <a:latin typeface="Arial" panose="020B0604020202020204" pitchFamily="34" charset="0"/>
                <a:cs typeface="Arial" panose="020B0604020202020204" pitchFamily="34" charset="0"/>
              </a:rPr>
              <a:t>Questions</a:t>
            </a:r>
          </a:p>
          <a:p>
            <a:pPr marL="0" indent="0" algn="ctr">
              <a:buNone/>
            </a:pPr>
            <a:endParaRPr lang="en-US" sz="8800" cap="small" dirty="0" smtClean="0">
              <a:latin typeface="Arial" panose="020B0604020202020204" pitchFamily="34" charset="0"/>
              <a:cs typeface="Arial" panose="020B0604020202020204" pitchFamily="34" charset="0"/>
            </a:endParaRPr>
          </a:p>
          <a:p>
            <a:pPr marL="0" indent="0" algn="ctr">
              <a:buNone/>
            </a:pPr>
            <a:endParaRPr lang="en-US" sz="8800" dirty="0"/>
          </a:p>
          <a:p>
            <a:pPr marL="0" indent="0" algn="ctr">
              <a:buNone/>
            </a:pPr>
            <a:endParaRPr lang="en-US" sz="8800" dirty="0"/>
          </a:p>
        </p:txBody>
      </p:sp>
      <p:pic>
        <p:nvPicPr>
          <p:cNvPr id="4099" name="Picture 3" descr="C:\Users\JulianaMilhofer\AppData\Local\Microsoft\Windows\Temporary Internet Files\Content.IE5\E3IEG7TH\MP9003155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9080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38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3429000" cy="3276600"/>
          </a:xfrm>
        </p:spPr>
        <p:txBody>
          <a:bodyPr>
            <a:normAutofit fontScale="90000"/>
          </a:bodyPr>
          <a:lstStyle/>
          <a:p>
            <a:pPr algn="l"/>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Age Distribution of Primary Care Physicians in Minnesota</a:t>
            </a:r>
            <a:endParaRPr lang="en-US" sz="36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12" y="457200"/>
            <a:ext cx="5007488" cy="531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6096000"/>
            <a:ext cx="6553200" cy="430887"/>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Source: Minnesota’s Primary Care Workforce (2011- 2012), MDH, Office of Rural Health and Primary Care </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2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Rural - Urban Distribution</a:t>
            </a:r>
            <a:endParaRPr lang="en-US"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1814513"/>
            <a:ext cx="6867525" cy="374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6096000"/>
            <a:ext cx="6553200" cy="430887"/>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Source: Minnesota’s Primary Care Workforce (2011- 2012), MDH, Office of Rural Health and Primary Care </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785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Regional Distribution</a:t>
            </a:r>
            <a:endParaRPr lang="en-US" b="1"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04938"/>
            <a:ext cx="7535003" cy="43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6096000"/>
            <a:ext cx="6553200" cy="430887"/>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Source: Minnesota’s Primary Care Workforce (2011- 2012), MDH, Office of Rural Health and Primary Care </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853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Projected Shortage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800600"/>
          </a:xfrm>
        </p:spPr>
        <p:txBody>
          <a:bodyPr>
            <a:normAutofit lnSpcReduction="10000"/>
          </a:bodyPr>
          <a:lstStyle/>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U.S., a shortage of 45,000 primary care doctors by </a:t>
            </a:r>
            <a:r>
              <a:rPr lang="en-US" dirty="0" smtClean="0">
                <a:latin typeface="Arial" panose="020B0604020202020204" pitchFamily="34" charset="0"/>
                <a:cs typeface="Arial" panose="020B0604020202020204" pitchFamily="34" charset="0"/>
              </a:rPr>
              <a:t>2020</a:t>
            </a:r>
          </a:p>
          <a:p>
            <a:pPr marL="0" indent="0">
              <a:buNone/>
            </a:pP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By 2025, shortage projected to grow to 65,000 </a:t>
            </a:r>
            <a:r>
              <a:rPr lang="en-US" dirty="0">
                <a:latin typeface="Arial" panose="020B0604020202020204" pitchFamily="34" charset="0"/>
                <a:cs typeface="Arial" panose="020B0604020202020204" pitchFamily="34" charset="0"/>
              </a:rPr>
              <a:t>primary care </a:t>
            </a:r>
            <a:r>
              <a:rPr lang="en-US" dirty="0" smtClean="0">
                <a:latin typeface="Arial" panose="020B0604020202020204" pitchFamily="34" charset="0"/>
                <a:cs typeface="Arial" panose="020B0604020202020204" pitchFamily="34" charset="0"/>
              </a:rPr>
              <a:t>doctors</a:t>
            </a:r>
            <a:endParaRPr lang="en-US" dirty="0">
              <a:latin typeface="Arial" panose="020B0604020202020204" pitchFamily="34" charset="0"/>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sz="1300" b="1" dirty="0" smtClean="0">
              <a:latin typeface="Arial" panose="020B0604020202020204" pitchFamily="34" charset="0"/>
              <a:cs typeface="Arial" panose="020B0604020202020204" pitchFamily="34" charset="0"/>
            </a:endParaRPr>
          </a:p>
          <a:p>
            <a:pPr marL="0" indent="0">
              <a:buNone/>
            </a:pPr>
            <a:endParaRPr lang="en-US" sz="1300" b="1" dirty="0">
              <a:latin typeface="Arial" panose="020B0604020202020204" pitchFamily="34" charset="0"/>
              <a:cs typeface="Arial" panose="020B0604020202020204" pitchFamily="34" charset="0"/>
            </a:endParaRPr>
          </a:p>
          <a:p>
            <a:pPr marL="0" indent="0">
              <a:buNone/>
            </a:pPr>
            <a:endParaRPr lang="en-US" sz="1300" b="1" dirty="0" smtClean="0">
              <a:latin typeface="Arial" panose="020B0604020202020204" pitchFamily="34" charset="0"/>
              <a:cs typeface="Arial" panose="020B0604020202020204" pitchFamily="34" charset="0"/>
            </a:endParaRPr>
          </a:p>
          <a:p>
            <a:pPr marL="0" indent="0">
              <a:buNone/>
            </a:pPr>
            <a:endParaRPr lang="en-US" sz="1300" b="1" dirty="0" smtClean="0">
              <a:latin typeface="Arial" panose="020B0604020202020204" pitchFamily="34" charset="0"/>
              <a:cs typeface="Arial" panose="020B0604020202020204" pitchFamily="34" charset="0"/>
            </a:endParaRPr>
          </a:p>
          <a:p>
            <a:pPr marL="0" indent="0">
              <a:buNone/>
            </a:pPr>
            <a:r>
              <a:rPr lang="en-US" sz="1100" b="1" dirty="0" smtClean="0">
                <a:latin typeface="Arial" panose="020B0604020202020204" pitchFamily="34" charset="0"/>
                <a:cs typeface="Arial" panose="020B0604020202020204" pitchFamily="34" charset="0"/>
              </a:rPr>
              <a:t>Source</a:t>
            </a:r>
            <a:r>
              <a:rPr lang="en-US" sz="1100" b="1" dirty="0">
                <a:latin typeface="Arial" panose="020B0604020202020204" pitchFamily="34" charset="0"/>
                <a:cs typeface="Arial" panose="020B0604020202020204" pitchFamily="34" charset="0"/>
              </a:rPr>
              <a:t>: Association of </a:t>
            </a:r>
            <a:r>
              <a:rPr lang="en-US" sz="1100" b="1" dirty="0" smtClean="0">
                <a:latin typeface="Arial" panose="020B0604020202020204" pitchFamily="34" charset="0"/>
                <a:cs typeface="Arial" panose="020B0604020202020204" pitchFamily="34" charset="0"/>
              </a:rPr>
              <a:t>American Medical Colleges</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919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76200"/>
            <a:ext cx="8077200" cy="571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 y="6096000"/>
            <a:ext cx="7239000" cy="261610"/>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Source</a:t>
            </a:r>
            <a:r>
              <a:rPr lang="en-US" sz="1100" b="1" dirty="0">
                <a:latin typeface="Arial" panose="020B0604020202020204" pitchFamily="34" charset="0"/>
                <a:cs typeface="Arial" panose="020B0604020202020204" pitchFamily="34" charset="0"/>
              </a:rPr>
              <a:t>: Robert Graham </a:t>
            </a:r>
            <a:r>
              <a:rPr lang="en-US" sz="1100" b="1" dirty="0" smtClean="0">
                <a:latin typeface="Arial" panose="020B0604020202020204" pitchFamily="34" charset="0"/>
                <a:cs typeface="Arial" panose="020B0604020202020204" pitchFamily="34" charset="0"/>
              </a:rPr>
              <a:t>Center, </a:t>
            </a:r>
            <a:r>
              <a:rPr lang="en-US" sz="1100" b="1" i="1" dirty="0" smtClean="0">
                <a:latin typeface="Arial" panose="020B0604020202020204" pitchFamily="34" charset="0"/>
                <a:cs typeface="Arial" panose="020B0604020202020204" pitchFamily="34" charset="0"/>
              </a:rPr>
              <a:t>Minnesota – Projecting Primary Care Physician Workforce</a:t>
            </a:r>
            <a:r>
              <a:rPr lang="en-US" sz="1100" b="1" dirty="0" smtClean="0">
                <a:latin typeface="Arial" panose="020B0604020202020204" pitchFamily="34" charset="0"/>
                <a:cs typeface="Arial" panose="020B0604020202020204" pitchFamily="34" charset="0"/>
              </a:rPr>
              <a:t>, 2013</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22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Factors Influencing Shortage – </a:t>
            </a:r>
            <a:r>
              <a:rPr lang="en-US" b="1" i="1" dirty="0" smtClean="0">
                <a:latin typeface="Arial" panose="020B0604020202020204" pitchFamily="34" charset="0"/>
                <a:cs typeface="Arial" panose="020B0604020202020204" pitchFamily="34" charset="0"/>
              </a:rPr>
              <a:t>Aging Population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2209800"/>
            <a:ext cx="8229600" cy="4114800"/>
          </a:xfrm>
        </p:spPr>
        <p:txBody>
          <a:bodyPr>
            <a:normAutofit fontScale="92500"/>
          </a:bodyPr>
          <a:lstStyle/>
          <a:p>
            <a:pPr>
              <a:buFont typeface="Wingdings" panose="05000000000000000000" pitchFamily="2" charset="2"/>
              <a:buChar char="q"/>
            </a:pPr>
            <a:r>
              <a:rPr lang="en-US" dirty="0">
                <a:latin typeface="Arial" panose="020B0604020202020204" pitchFamily="34" charset="0"/>
                <a:cs typeface="Arial" panose="020B0604020202020204" pitchFamily="34" charset="0"/>
              </a:rPr>
              <a:t>Between 2000 and 2030, the portion of Minnesota’s population that is 65 and older is expected to increase from 12% to 24%.</a:t>
            </a:r>
          </a:p>
          <a:p>
            <a:endParaRPr lang="en-US" dirty="0"/>
          </a:p>
          <a:p>
            <a:pPr marL="0" indent="0">
              <a:buNone/>
            </a:pPr>
            <a:endParaRPr lang="en-US" dirty="0" smtClean="0"/>
          </a:p>
          <a:p>
            <a:pPr marL="0" indent="0">
              <a:buNone/>
            </a:pPr>
            <a:endParaRPr lang="en-US" sz="1200" b="1" dirty="0" smtClean="0"/>
          </a:p>
          <a:p>
            <a:pPr marL="0" indent="0">
              <a:buNone/>
            </a:pPr>
            <a:endParaRPr lang="en-US" sz="1200" b="1" dirty="0"/>
          </a:p>
          <a:p>
            <a:pPr marL="0" indent="0">
              <a:buNone/>
            </a:pPr>
            <a:endParaRPr lang="en-US" sz="1200" b="1" dirty="0" smtClean="0"/>
          </a:p>
          <a:p>
            <a:pPr marL="0" indent="0">
              <a:buNone/>
            </a:pPr>
            <a:endParaRPr lang="en-US" sz="1200" b="1" dirty="0"/>
          </a:p>
          <a:p>
            <a:pPr marL="0" indent="0">
              <a:buNone/>
            </a:pPr>
            <a:endParaRPr lang="en-US" sz="1200" b="1" dirty="0" smtClean="0"/>
          </a:p>
          <a:p>
            <a:pPr marL="0" indent="0">
              <a:buNone/>
            </a:pPr>
            <a:endParaRPr lang="en-US" sz="1200" b="1" dirty="0" smtClean="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Source</a:t>
            </a:r>
            <a:r>
              <a:rPr lang="en-US" sz="1200" b="1" dirty="0">
                <a:latin typeface="Arial" panose="020B0604020202020204" pitchFamily="34" charset="0"/>
                <a:cs typeface="Arial" panose="020B0604020202020204" pitchFamily="34" charset="0"/>
              </a:rPr>
              <a:t>: Governor’s Workforce Development Council (Minnesota – December 2011</a:t>
            </a:r>
            <a:r>
              <a:rPr lang="en-US" sz="1200" b="1"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58972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TotalTime>
  <Words>1358</Words>
  <Application>Microsoft Office PowerPoint</Application>
  <PresentationFormat>On-screen Show (4:3)</PresentationFormat>
  <Paragraphs>223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MMA</vt:lpstr>
      <vt:lpstr>    MMA Primary Care Physician Workforce Expansion Advisory Task Force  Final Report &amp; Recommendations   </vt:lpstr>
      <vt:lpstr>Primary Care Physician Workforce Shortage </vt:lpstr>
      <vt:lpstr>Primary Care Physician Mix in Minnesota (2011-2012)</vt:lpstr>
      <vt:lpstr>    Age Distribution of Primary Care Physicians in Minnesota</vt:lpstr>
      <vt:lpstr>Rural - Urban Distribution</vt:lpstr>
      <vt:lpstr>Regional Distribution</vt:lpstr>
      <vt:lpstr>Projected Shortage</vt:lpstr>
      <vt:lpstr>PowerPoint Presentation</vt:lpstr>
      <vt:lpstr>Factors Influencing Shortage – Aging Population</vt:lpstr>
      <vt:lpstr>Factors Influencing Shortage – Aging Workforce</vt:lpstr>
      <vt:lpstr>Additional Factors</vt:lpstr>
      <vt:lpstr>Task Force Background</vt:lpstr>
      <vt:lpstr>MMA Strategic Plan</vt:lpstr>
      <vt:lpstr>Task Force Summary</vt:lpstr>
      <vt:lpstr>Task Force Charge</vt:lpstr>
      <vt:lpstr>Task Force Deliverables</vt:lpstr>
      <vt:lpstr>PowerPoint Presentation</vt:lpstr>
      <vt:lpstr>Task Force Efforts</vt:lpstr>
      <vt:lpstr> Definition of Primary Care Physician </vt:lpstr>
      <vt:lpstr>   Barriers to Expanding the Primary             Care Physician Workforce</vt:lpstr>
      <vt:lpstr>Surveys</vt:lpstr>
      <vt:lpstr>Primary Care Physician Workforce Summit</vt:lpstr>
      <vt:lpstr>Summit Summary</vt:lpstr>
      <vt:lpstr>Task Force Recommendations</vt:lpstr>
      <vt:lpstr>Recommendation for Highest MMA Priority </vt:lpstr>
      <vt:lpstr>Minnesota State Legislative Package </vt:lpstr>
      <vt:lpstr>PowerPoint Presentation</vt:lpstr>
      <vt:lpstr>Federal (AMA) Legislative Package</vt:lpstr>
      <vt:lpstr> MMA Policy Position – No Action Required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Milhofer</dc:creator>
  <cp:lastModifiedBy>Jamie Hyland</cp:lastModifiedBy>
  <cp:revision>85</cp:revision>
  <cp:lastPrinted>2014-04-29T15:37:07Z</cp:lastPrinted>
  <dcterms:created xsi:type="dcterms:W3CDTF">2014-01-10T21:10:10Z</dcterms:created>
  <dcterms:modified xsi:type="dcterms:W3CDTF">2014-07-23T14:04:09Z</dcterms:modified>
</cp:coreProperties>
</file>