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3"/>
  </p:notesMasterIdLst>
  <p:sldIdLst>
    <p:sldId id="256" r:id="rId2"/>
    <p:sldId id="257" r:id="rId3"/>
    <p:sldId id="259" r:id="rId4"/>
    <p:sldId id="278" r:id="rId5"/>
    <p:sldId id="266" r:id="rId6"/>
    <p:sldId id="258" r:id="rId7"/>
    <p:sldId id="279" r:id="rId8"/>
    <p:sldId id="260" r:id="rId9"/>
    <p:sldId id="281" r:id="rId10"/>
    <p:sldId id="262" r:id="rId11"/>
    <p:sldId id="274" r:id="rId12"/>
    <p:sldId id="276" r:id="rId13"/>
    <p:sldId id="265" r:id="rId14"/>
    <p:sldId id="277" r:id="rId15"/>
    <p:sldId id="261" r:id="rId16"/>
    <p:sldId id="280" r:id="rId17"/>
    <p:sldId id="275" r:id="rId18"/>
    <p:sldId id="268" r:id="rId19"/>
    <p:sldId id="269" r:id="rId20"/>
    <p:sldId id="270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4761904761904"/>
          <c:y val="7.8014184397163122E-2"/>
          <c:w val="0.65396825396825398"/>
          <c:h val="0.7588652482269503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 Demand</c:v>
                </c:pt>
              </c:strCache>
            </c:strRef>
          </c:tx>
          <c:spPr>
            <a:ln w="50077">
              <a:solidFill>
                <a:srgbClr val="FF00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2019</c:v>
                </c:pt>
                <c:pt idx="3">
                  <c:v>2025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Pipeline Supply (graduates)</c:v>
                </c:pt>
              </c:strCache>
            </c:strRef>
          </c:tx>
          <c:spPr>
            <a:ln w="50077">
              <a:solidFill>
                <a:srgbClr val="FFFF00"/>
              </a:solidFill>
              <a:prstDash val="solid"/>
            </a:ln>
          </c:spPr>
          <c:marker>
            <c:symbol val="square"/>
            <c:size val="11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2019</c:v>
                </c:pt>
                <c:pt idx="3">
                  <c:v>2025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Demand under Health Reform</c:v>
                </c:pt>
              </c:strCache>
            </c:strRef>
          </c:tx>
          <c:spPr>
            <a:ln w="16692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2019</c:v>
                </c:pt>
                <c:pt idx="3">
                  <c:v>2025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Sheet1!$A$5</c:f>
              <c:strCache>
                <c:ptCount val="1"/>
                <c:pt idx="0">
                  <c:v>Current providers - effects of retirement &amp; attrition</c:v>
                </c:pt>
              </c:strCache>
            </c:strRef>
          </c:tx>
          <c:spPr>
            <a:ln w="50077">
              <a:solidFill>
                <a:srgbClr val="008080"/>
              </a:solidFill>
              <a:prstDash val="solid"/>
            </a:ln>
          </c:spPr>
          <c:marker>
            <c:symbol val="plus"/>
            <c:size val="11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2019</c:v>
                </c:pt>
                <c:pt idx="3">
                  <c:v>2025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-15</c:v>
                </c:pt>
                <c:pt idx="2">
                  <c:v>-20</c:v>
                </c:pt>
                <c:pt idx="3">
                  <c:v>-25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40992"/>
        <c:axId val="22742912"/>
      </c:lineChart>
      <c:catAx>
        <c:axId val="2274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6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42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42912"/>
        <c:scaling>
          <c:orientation val="minMax"/>
        </c:scaling>
        <c:delete val="0"/>
        <c:axPos val="l"/>
        <c:majorGridlines>
          <c:spPr>
            <a:ln w="417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6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40992"/>
        <c:crosses val="autoZero"/>
        <c:crossBetween val="between"/>
      </c:valAx>
      <c:spPr>
        <a:noFill/>
        <a:ln w="50077">
          <a:solidFill>
            <a:schemeClr val="tx1"/>
          </a:solidFill>
          <a:prstDash val="solid"/>
        </a:ln>
      </c:spPr>
    </c:plotArea>
    <c:legend>
      <c:legendPos val="r"/>
      <c:legendEntry>
        <c:idx val="2"/>
        <c:txPr>
          <a:bodyPr/>
          <a:lstStyle/>
          <a:p>
            <a:pPr>
              <a:defRPr sz="13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730158730158728"/>
          <c:y val="6.8557919621749411E-2"/>
          <c:w val="0.21111111111111111"/>
          <c:h val="0.900709219858156"/>
        </c:manualLayout>
      </c:layout>
      <c:overlay val="0"/>
      <c:spPr>
        <a:noFill/>
        <a:ln w="4173">
          <a:solidFill>
            <a:schemeClr val="tx1"/>
          </a:solidFill>
          <a:prstDash val="solid"/>
        </a:ln>
      </c:spPr>
      <c:txPr>
        <a:bodyPr/>
        <a:lstStyle/>
        <a:p>
          <a:pPr>
            <a:defRPr sz="144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6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EB76-ECA0-46B8-ACFF-F321304BCE40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AD0C-381C-4D3D-90B3-05D27F4D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07214F6-78F0-4A7D-B99B-1C42DA6B9384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07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66E39-3855-4642-A180-D0C3F474EB10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B2E05-89C4-42A9-BB68-FD2DEBFB56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B0A93-C091-453E-9274-53994069B7C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14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A566F3-4EBE-4C12-864D-6AD03D490F2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9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 descr="MDH logo" title="Minnesota Department of Health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152400"/>
            <a:ext cx="1358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Minnesota Legislature - Google Chrom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152400" y="127676"/>
            <a:ext cx="4038600" cy="7620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" y="228600"/>
            <a:ext cx="9144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Minnesota Legislature - Google Chrom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152400" y="152400"/>
            <a:ext cx="4038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3F61-3C19-4B37-BE92-DBB7E30EBCE8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73F3CB82-655B-4343-86FF-231168584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7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271B-12BB-482F-ADF7-093C7862CFAE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6F3B54B3-CACD-4F4B-A475-99A78AAFE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1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0488"/>
            <a:ext cx="6019800" cy="1190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1534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D293F7D7-F91D-4999-AF9B-90743F706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01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5250"/>
            <a:ext cx="6457950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847725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076700"/>
            <a:ext cx="847725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4675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4323-7CFA-40B1-8415-8A2A3783C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035A-89FF-4370-AC5F-C2ADA612468C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391DF9BA-ADAC-4856-B3F9-350C2CF04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0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A1977-6373-4C31-9FBB-3458866271A4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29AC1F69-BAC8-46B6-A4C6-38C3938D7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52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9AF9-696B-4A41-8C03-C263F37B9F9A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4B9B38BF-5EFD-4498-A38D-6B59781EF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6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70D8-A228-4E6D-A2F3-D5C26FAF17AB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A7E91507-E305-46D1-BC71-46A5FE63D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innesota Legislature - Google Chrom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76200" y="85343"/>
            <a:ext cx="24231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7FCD-626B-4B2D-BB15-4EF7D8C3C6A0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153236F7-E01C-42A7-A8CD-B57866D0C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7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32B1-A820-4B05-8438-B8BE01AF50DE}" type="datetimeFigureOut">
              <a:rPr lang="en-US"/>
              <a:pPr>
                <a:defRPr/>
              </a:pPr>
              <a:t>7/23/2014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9F30978C-937A-4995-8560-674A30D54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1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E5A2B20-7669-42B7-9574-6BB16271A5E7}" type="datetimeFigureOut">
              <a:rPr lang="en-US"/>
              <a:pPr>
                <a:defRPr/>
              </a:pPr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C5EAD841-5E51-424E-85BF-01F872342E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Schoenbaum@state.mn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Legislative Health Care Workforce Commission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Overview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Mark Schoenbaum</a:t>
            </a:r>
          </a:p>
          <a:p>
            <a:pPr algn="ctr"/>
            <a:r>
              <a:rPr lang="en-US" dirty="0" smtClean="0"/>
              <a:t>Minnesota Department of Health</a:t>
            </a:r>
            <a:endParaRPr lang="en-US" dirty="0"/>
          </a:p>
          <a:p>
            <a:pPr algn="ctr"/>
            <a:r>
              <a:rPr lang="en-US" dirty="0" smtClean="0"/>
              <a:t>July 22,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1530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/>
          <a:lstStyle/>
          <a:p>
            <a:r>
              <a:rPr lang="en-US" sz="4000" dirty="0" smtClean="0"/>
              <a:t>Why Primary Care?</a:t>
            </a:r>
          </a:p>
          <a:p>
            <a:pPr lvl="1"/>
            <a:r>
              <a:rPr lang="en-US" sz="2800" dirty="0" smtClean="0"/>
              <a:t>Better </a:t>
            </a:r>
            <a:r>
              <a:rPr lang="en-US" sz="2800" dirty="0"/>
              <a:t>health </a:t>
            </a:r>
            <a:r>
              <a:rPr lang="en-US" sz="2800" dirty="0" smtClean="0"/>
              <a:t>outcomes</a:t>
            </a:r>
          </a:p>
          <a:p>
            <a:pPr lvl="1"/>
            <a:r>
              <a:rPr lang="en-US" sz="2800" dirty="0" smtClean="0"/>
              <a:t>Higher patient satisfaction</a:t>
            </a:r>
          </a:p>
          <a:p>
            <a:pPr lvl="1"/>
            <a:r>
              <a:rPr lang="en-US" sz="2800" dirty="0" smtClean="0"/>
              <a:t>Lower </a:t>
            </a:r>
            <a:r>
              <a:rPr lang="en-US" sz="2800" dirty="0"/>
              <a:t>health care spending.</a:t>
            </a:r>
          </a:p>
        </p:txBody>
      </p:sp>
    </p:spTree>
    <p:extLst>
      <p:ext uri="{BB962C8B-B14F-4D97-AF65-F5344CB8AC3E}">
        <p14:creationId xmlns:p14="http://schemas.microsoft.com/office/powerpoint/2010/main" val="9140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health.state.mn.us/divs/orhpc/pubs/workforce/primary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35814" r="26438" b="8969"/>
          <a:stretch/>
        </p:blipFill>
        <p:spPr>
          <a:xfrm>
            <a:off x="152400" y="1143000"/>
            <a:ext cx="882586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2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health.state.mn.us/divs/orhpc/pubs/workforce/primary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t="12915" r="3151" b="24161"/>
          <a:stretch/>
        </p:blipFill>
        <p:spPr>
          <a:xfrm>
            <a:off x="152402" y="1447800"/>
            <a:ext cx="895157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138238"/>
            <a:ext cx="83915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94786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health.state.mn.us/divs/orhpc/pubs/workforce/primary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t="13421" r="29726" b="16833"/>
          <a:stretch/>
        </p:blipFill>
        <p:spPr>
          <a:xfrm>
            <a:off x="685800" y="762000"/>
            <a:ext cx="780288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a shortage in MN?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r>
              <a:rPr lang="en-US" dirty="0" smtClean="0"/>
              <a:t>MDH:  1,000 – 3,000 primary care physicians</a:t>
            </a:r>
          </a:p>
          <a:p>
            <a:r>
              <a:rPr lang="en-US" dirty="0" smtClean="0"/>
              <a:t>U of M:  803, all MD specialties</a:t>
            </a:r>
            <a:endParaRPr lang="en-US" dirty="0"/>
          </a:p>
          <a:p>
            <a:r>
              <a:rPr lang="en-US" dirty="0" smtClean="0"/>
              <a:t>Robert Graham Center – 1,187 primary care physicians</a:t>
            </a:r>
          </a:p>
          <a:p>
            <a:r>
              <a:rPr lang="en-US" dirty="0" smtClean="0"/>
              <a:t>Georgetown – 1,000 - 4,000 </a:t>
            </a:r>
            <a:r>
              <a:rPr lang="en-US" dirty="0"/>
              <a:t>all MD </a:t>
            </a:r>
            <a:r>
              <a:rPr lang="en-US" dirty="0" smtClean="0"/>
              <a:t>specialties</a:t>
            </a:r>
          </a:p>
          <a:p>
            <a:r>
              <a:rPr lang="en-US" dirty="0"/>
              <a:t>Assoc. of Amer. Medical Colleges: 90,000 </a:t>
            </a:r>
            <a:r>
              <a:rPr lang="en-US" dirty="0" smtClean="0"/>
              <a:t>nationally</a:t>
            </a:r>
            <a:endParaRPr lang="en-US" dirty="0"/>
          </a:p>
          <a:p>
            <a:r>
              <a:rPr lang="en-US" dirty="0" smtClean="0"/>
              <a:t>Shortages in long term care, lab &amp; imaging techs, other ancillary jobs,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Governor's Health Care Reform Task Force</a:t>
            </a:r>
          </a:p>
          <a:p>
            <a:endParaRPr lang="en-US" dirty="0"/>
          </a:p>
          <a:p>
            <a:r>
              <a:rPr lang="en-US" dirty="0" smtClean="0"/>
              <a:t>MMA Primary Care Task Force</a:t>
            </a:r>
          </a:p>
          <a:p>
            <a:endParaRPr lang="en-US" dirty="0"/>
          </a:p>
          <a:p>
            <a:r>
              <a:rPr lang="en-US" dirty="0" smtClean="0"/>
              <a:t>U of M report to Higher Ed Committees</a:t>
            </a:r>
          </a:p>
          <a:p>
            <a:endParaRPr lang="en-US" dirty="0"/>
          </a:p>
          <a:p>
            <a:r>
              <a:rPr lang="en-US" dirty="0" smtClean="0"/>
              <a:t>NGA Health Workforce Policy Academy</a:t>
            </a:r>
          </a:p>
          <a:p>
            <a:endParaRPr lang="en-US" dirty="0"/>
          </a:p>
          <a:p>
            <a:r>
              <a:rPr lang="en-US" dirty="0" smtClean="0"/>
              <a:t>Mental Health Workforce Summit</a:t>
            </a:r>
          </a:p>
          <a:p>
            <a:endParaRPr lang="en-US" dirty="0"/>
          </a:p>
          <a:p>
            <a:r>
              <a:rPr lang="en-US" dirty="0" smtClean="0"/>
              <a:t>Foreign-trained Physician Task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0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920" y="1066800"/>
            <a:ext cx="7117080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000" b="1" dirty="0"/>
              <a:t>Mental Health Specialists Requiring Bachelor’s, Professional, or Advanced </a:t>
            </a:r>
            <a:r>
              <a:rPr lang="en-US" sz="2000" b="1" dirty="0" smtClean="0"/>
              <a:t>Degrees</a:t>
            </a:r>
          </a:p>
          <a:p>
            <a:pPr marL="82296" indent="0">
              <a:buNone/>
            </a:pPr>
            <a:endParaRPr lang="en-US" sz="1200" dirty="0"/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Child, Family, and School Social Workers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Clinical, Counseling, and School Psychologists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Healthcare Social Workers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Marriage and Family Therapists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Mental Health and Substance Abuse Social Workers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Mental Health Counselors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Psychiatrists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Clinical, Counseling, and School Psychologists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Substance Abuse and Behavioral Disorder Counselors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Psychologists, All Other</a:t>
            </a:r>
          </a:p>
          <a:p>
            <a:pPr marL="82296" indent="0">
              <a:buNone/>
            </a:pPr>
            <a:endParaRPr lang="en-US" sz="1600" dirty="0"/>
          </a:p>
          <a:p>
            <a:pPr marL="82296" indent="0">
              <a:buNone/>
            </a:pPr>
            <a:r>
              <a:rPr lang="en-US" sz="2000" b="1" dirty="0"/>
              <a:t>Mental Health Specialists Requiring Less than a Bachelor’s </a:t>
            </a:r>
            <a:r>
              <a:rPr lang="en-US" sz="2000" b="1" dirty="0" smtClean="0"/>
              <a:t>Degree</a:t>
            </a:r>
          </a:p>
          <a:p>
            <a:pPr marL="82296" indent="0">
              <a:buNone/>
            </a:pPr>
            <a:endParaRPr lang="en-US" sz="900" dirty="0"/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Psychiatric Aides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Psychiatric Technicians</a:t>
            </a:r>
          </a:p>
          <a:p>
            <a:pPr marL="82296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82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906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Current Government-Supported Providers</a:t>
            </a:r>
          </a:p>
        </p:txBody>
      </p:sp>
      <p:graphicFrame>
        <p:nvGraphicFramePr>
          <p:cNvPr id="186404" name="Group 3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67294830"/>
              </p:ext>
            </p:extLst>
          </p:nvPr>
        </p:nvGraphicFramePr>
        <p:xfrm>
          <a:off x="381000" y="1828800"/>
          <a:ext cx="8153400" cy="4602162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Loan Forgiveness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Primary Care MDs,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Midlevels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Pharmacists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 Loan Forgiveness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 Primary Care providers ( + mental health &amp; dental)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Joint State/Federal Loan Forgiveness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 Medical Grad MDs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 total (52 primary care, 37 specialists)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obligated providers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8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4" name="Picture 6" descr="5688-Disappointed-Fisherman-With-A-Very-Small-Fish-Clipart-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95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33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 Re-design</a:t>
            </a:r>
          </a:p>
          <a:p>
            <a:endParaRPr lang="en-US" dirty="0"/>
          </a:p>
          <a:p>
            <a:r>
              <a:rPr lang="en-US" dirty="0" smtClean="0"/>
              <a:t>Scope of Practice</a:t>
            </a:r>
          </a:p>
          <a:p>
            <a:endParaRPr lang="en-US" dirty="0"/>
          </a:p>
          <a:p>
            <a:r>
              <a:rPr lang="en-US" dirty="0" smtClean="0"/>
              <a:t>Emerging Professions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1219200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“Many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levers that affect the supply, distribution and skill mix of the health workforce are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state-based,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licensure and scope of practice regulations, state loan repayment programs, and Medicaid reimbursement rates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State-level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decisions about whether to enact or change policies directed at training, recruiting, and retaining health professionals affect a wide range of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stakeholders….”</a:t>
            </a:r>
          </a:p>
          <a:p>
            <a:endParaRPr lang="en-US" dirty="0"/>
          </a:p>
          <a:p>
            <a:r>
              <a:rPr lang="en-US" dirty="0"/>
              <a:t>Dr. Erin </a:t>
            </a:r>
            <a:r>
              <a:rPr lang="en-US" dirty="0" err="1"/>
              <a:t>Fraher</a:t>
            </a:r>
            <a:r>
              <a:rPr lang="en-US" dirty="0"/>
              <a:t>, Director of the North Carolina Health Professions Data System</a:t>
            </a:r>
          </a:p>
        </p:txBody>
      </p:sp>
    </p:spTree>
    <p:extLst>
      <p:ext uri="{BB962C8B-B14F-4D97-AF65-F5344CB8AC3E}">
        <p14:creationId xmlns:p14="http://schemas.microsoft.com/office/powerpoint/2010/main" val="322704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Emerging Health Professions in 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28925"/>
            <a:ext cx="8229600" cy="2590800"/>
          </a:xfrm>
        </p:spPr>
        <p:txBody>
          <a:bodyPr/>
          <a:lstStyle/>
          <a:p>
            <a:r>
              <a:rPr lang="en-US" sz="3200" dirty="0" smtClean="0"/>
              <a:t>Community Health Workers (2007)</a:t>
            </a:r>
          </a:p>
          <a:p>
            <a:r>
              <a:rPr lang="en-US" sz="3200" dirty="0" smtClean="0"/>
              <a:t>Dental Therapists (2008 - 09)</a:t>
            </a:r>
          </a:p>
          <a:p>
            <a:r>
              <a:rPr lang="en-US" sz="3200" dirty="0" smtClean="0"/>
              <a:t>Community Paramedics (2011 -12)</a:t>
            </a:r>
          </a:p>
          <a:p>
            <a:r>
              <a:rPr lang="en-US" sz="3200" dirty="0" smtClean="0"/>
              <a:t>Doulas (2013)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8175" y="1828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Licensed or certified by the state</a:t>
            </a:r>
          </a:p>
          <a:p>
            <a:pPr algn="ctr"/>
            <a:r>
              <a:rPr lang="en-US" dirty="0" smtClean="0"/>
              <a:t>Reimbursed by Medicaid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38" y="4606290"/>
            <a:ext cx="2344873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22669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86300"/>
            <a:ext cx="2847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97205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en-US" sz="2800" dirty="0" smtClean="0"/>
              <a:t>Mark Schoenbaum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sz="2800" dirty="0"/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sz="2800" dirty="0">
              <a:hlinkClick r:id="rId3"/>
            </a:endParaRP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en-US" sz="2800" dirty="0" smtClean="0">
                <a:hlinkClick r:id="rId3"/>
              </a:rPr>
              <a:t>mark.schoenbaum@state.mn.us</a:t>
            </a:r>
            <a:r>
              <a:rPr lang="en-US" sz="2800" dirty="0" smtClean="0"/>
              <a:t> , 651-201-3859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2019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114490"/>
            <a:ext cx="689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Health Care Employment; Projected Growth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"/>
          <a:stretch/>
        </p:blipFill>
        <p:spPr bwMode="auto">
          <a:xfrm>
            <a:off x="152400" y="2590800"/>
            <a:ext cx="9054757" cy="36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446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Carnivale</a:t>
            </a:r>
            <a:r>
              <a:rPr lang="en-US" sz="1000" dirty="0"/>
              <a:t> AP, Smith N, </a:t>
            </a:r>
            <a:r>
              <a:rPr lang="en-US" sz="1000" dirty="0" err="1"/>
              <a:t>Gulish</a:t>
            </a:r>
            <a:r>
              <a:rPr lang="en-US" sz="1000" dirty="0"/>
              <a:t> A, Beach BH. Health Care. Georgetown University Center on Education and the Workforce, 2012.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47182"/>
            <a:ext cx="751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makes up the Health Care Workforce?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41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Framework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7696200" cy="4419600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Need</a:t>
            </a:r>
            <a:r>
              <a:rPr lang="en-US" sz="1800" dirty="0" smtClean="0"/>
              <a:t>  X workers ( MD, RN, lab tech, etc.) per year to meet demand</a:t>
            </a:r>
          </a:p>
          <a:p>
            <a:pPr lvl="1"/>
            <a:r>
              <a:rPr lang="en-US" sz="1800" dirty="0" smtClean="0"/>
              <a:t>Demand factors: age, population growth, changes in coverage, etc.)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Expect</a:t>
            </a:r>
            <a:r>
              <a:rPr lang="en-US" sz="1800" dirty="0" smtClean="0"/>
              <a:t> Y workers per year</a:t>
            </a:r>
          </a:p>
          <a:p>
            <a:pPr lvl="1"/>
            <a:r>
              <a:rPr lang="en-US" sz="1800" dirty="0" smtClean="0"/>
              <a:t>Through production (education and training)</a:t>
            </a:r>
          </a:p>
          <a:p>
            <a:pPr lvl="1"/>
            <a:r>
              <a:rPr lang="en-US" sz="1800" dirty="0" smtClean="0"/>
              <a:t>Relocation/in-migration</a:t>
            </a:r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Leaving a </a:t>
            </a:r>
            <a:r>
              <a:rPr lang="en-US" sz="1800" u="sng" dirty="0" smtClean="0"/>
              <a:t>Gap</a:t>
            </a:r>
            <a:r>
              <a:rPr lang="en-US" sz="1800" dirty="0" smtClean="0"/>
              <a:t> of </a:t>
            </a:r>
            <a:r>
              <a:rPr lang="en-US" sz="1800" u="sng" dirty="0" smtClean="0"/>
              <a:t>Z</a:t>
            </a:r>
            <a:r>
              <a:rPr lang="en-US" sz="1800" dirty="0" smtClean="0"/>
              <a:t> workers</a:t>
            </a:r>
          </a:p>
          <a:p>
            <a:pPr lvl="1"/>
            <a:r>
              <a:rPr lang="en-US" sz="1800" dirty="0" smtClean="0"/>
              <a:t>Strategies to fill the gap:</a:t>
            </a:r>
          </a:p>
          <a:p>
            <a:pPr lvl="2"/>
            <a:r>
              <a:rPr lang="en-US" sz="1800" dirty="0" smtClean="0"/>
              <a:t>Investments/incentives (federal, state, employer, higher </a:t>
            </a:r>
            <a:r>
              <a:rPr lang="en-US" sz="1800" dirty="0" err="1" smtClean="0"/>
              <a:t>ed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Role of technology &amp; delivery system redesign</a:t>
            </a:r>
          </a:p>
          <a:p>
            <a:pPr lvl="2"/>
            <a:r>
              <a:rPr lang="en-US" sz="1800" dirty="0" smtClean="0"/>
              <a:t>Regulatory changes</a:t>
            </a:r>
          </a:p>
          <a:p>
            <a:endParaRPr lang="en-US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36809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399" y="1039505"/>
            <a:ext cx="883920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Health Workforce Development Pipeline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981200"/>
            <a:ext cx="1295400" cy="2862322"/>
          </a:xfrm>
          <a:prstGeom prst="rect">
            <a:avLst/>
          </a:prstGeom>
          <a:solidFill>
            <a:srgbClr val="FF99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/>
              <a:t>Prepare K-12 students in basic science &amp; expose to health careers and  role models</a:t>
            </a:r>
          </a:p>
        </p:txBody>
      </p:sp>
      <p:sp>
        <p:nvSpPr>
          <p:cNvPr id="19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3810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44675" y="2701406"/>
            <a:ext cx="1249218" cy="1477328"/>
          </a:xfrm>
          <a:prstGeom prst="rect">
            <a:avLst/>
          </a:prstGeom>
          <a:solidFill>
            <a:srgbClr val="FF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/>
              <a:t>Recruit traditional &amp; non -traditional students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44875" y="1981200"/>
            <a:ext cx="1279525" cy="3139321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/>
              <a:t>Locate education and training programs in high need settings </a:t>
            </a:r>
            <a:r>
              <a:rPr lang="en-US" dirty="0" smtClean="0"/>
              <a:t>&amp; </a:t>
            </a:r>
            <a:r>
              <a:rPr lang="en-US" dirty="0"/>
              <a:t>use relevant curricula</a:t>
            </a:r>
          </a:p>
        </p:txBody>
      </p:sp>
      <p:sp>
        <p:nvSpPr>
          <p:cNvPr id="1946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77201" y="2628037"/>
            <a:ext cx="914400" cy="1754326"/>
          </a:xfrm>
          <a:prstGeom prst="rect">
            <a:avLst/>
          </a:prstGeom>
          <a:solidFill>
            <a:srgbClr val="00CC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/>
              <a:t>Retain the health care work-force</a:t>
            </a:r>
          </a:p>
        </p:txBody>
      </p:sp>
      <p:sp>
        <p:nvSpPr>
          <p:cNvPr id="1946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98172" y="2182505"/>
            <a:ext cx="1478828" cy="2215991"/>
          </a:xfrm>
          <a:prstGeom prst="rect">
            <a:avLst/>
          </a:prstGeom>
          <a:solidFill>
            <a:srgbClr val="CC99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/>
              <a:t>Encourage grads to seek employment in high need settings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946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76400" y="3429000"/>
            <a:ext cx="168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3456709"/>
            <a:ext cx="168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784725" y="3455989"/>
            <a:ext cx="168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392567-0686-4F2F-BD22-CFA965AFDE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44854" y="2182505"/>
            <a:ext cx="1053667" cy="2308324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hlink"/>
              </a:buClr>
            </a:pPr>
            <a:r>
              <a:rPr lang="en-US" dirty="0" smtClean="0"/>
              <a:t>Re-design health care delivery &amp; health care jobs</a:t>
            </a:r>
            <a:endParaRPr lang="en-US" dirty="0"/>
          </a:p>
        </p:txBody>
      </p:sp>
      <p:sp>
        <p:nvSpPr>
          <p:cNvPr id="15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6561" y="3405664"/>
            <a:ext cx="168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908926" y="3472873"/>
            <a:ext cx="168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5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49594"/>
              </p:ext>
            </p:extLst>
          </p:nvPr>
        </p:nvGraphicFramePr>
        <p:xfrm>
          <a:off x="461963" y="715963"/>
          <a:ext cx="8220075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Document" r:id="rId4" imgW="8220353" imgH="5426223" progId="Word.Document.12">
                  <p:embed/>
                </p:oleObj>
              </mc:Choice>
              <mc:Fallback>
                <p:oleObj name="Document" r:id="rId4" imgW="8220353" imgH="5426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715963"/>
                        <a:ext cx="8220075" cy="542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06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847725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Understand Impacts of Current Investments</a:t>
            </a:r>
          </a:p>
          <a:p>
            <a:pPr lvl="1"/>
            <a:r>
              <a:rPr lang="en-US" sz="2600" dirty="0" smtClean="0"/>
              <a:t> Commission Charge 2</a:t>
            </a:r>
          </a:p>
          <a:p>
            <a:endParaRPr lang="en-US" dirty="0" smtClean="0"/>
          </a:p>
          <a:p>
            <a:r>
              <a:rPr lang="en-US" sz="3000" dirty="0" smtClean="0"/>
              <a:t>Strategies: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Already underway – continue as is</a:t>
            </a:r>
          </a:p>
          <a:p>
            <a:pPr lvl="1"/>
            <a:r>
              <a:rPr lang="en-US" sz="2600" dirty="0" smtClean="0"/>
              <a:t>Revise or redirect current resources</a:t>
            </a:r>
          </a:p>
          <a:p>
            <a:pPr lvl="1"/>
            <a:r>
              <a:rPr lang="en-US" sz="2600" dirty="0" smtClean="0"/>
              <a:t>No (</a:t>
            </a:r>
            <a:r>
              <a:rPr lang="en-US" sz="2600" dirty="0"/>
              <a:t>direct) cost </a:t>
            </a:r>
            <a:r>
              <a:rPr lang="en-US" sz="2600" dirty="0" smtClean="0"/>
              <a:t>strategies - regulatory &amp; system changes</a:t>
            </a:r>
          </a:p>
          <a:p>
            <a:pPr lvl="1"/>
            <a:r>
              <a:rPr lang="en-US" sz="2600" dirty="0" smtClean="0"/>
              <a:t>New or expanded funding required</a:t>
            </a:r>
          </a:p>
          <a:p>
            <a:pPr lvl="1"/>
            <a:r>
              <a:rPr lang="en-US" sz="2600" dirty="0" smtClean="0"/>
              <a:t>Provide encouragement – e.g., best practices, innovative models, etc.</a:t>
            </a:r>
          </a:p>
          <a:p>
            <a:endParaRPr lang="en-US" dirty="0"/>
          </a:p>
          <a:p>
            <a:r>
              <a:rPr lang="en-US" sz="3600" dirty="0" smtClean="0"/>
              <a:t>Which pipeline sections to address?</a:t>
            </a:r>
          </a:p>
        </p:txBody>
      </p:sp>
    </p:spTree>
    <p:extLst>
      <p:ext uri="{BB962C8B-B14F-4D97-AF65-F5344CB8AC3E}">
        <p14:creationId xmlns:p14="http://schemas.microsoft.com/office/powerpoint/2010/main" val="94297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584200" y="1270000"/>
          <a:ext cx="7910513" cy="531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6019800" cy="1190625"/>
          </a:xfrm>
        </p:spPr>
        <p:txBody>
          <a:bodyPr/>
          <a:lstStyle/>
          <a:p>
            <a:r>
              <a:rPr lang="en-US" sz="2800" dirty="0" smtClean="0"/>
              <a:t>Health Workforce </a:t>
            </a:r>
            <a:r>
              <a:rPr lang="en-US" sz="2800" dirty="0"/>
              <a:t>Analysis Framework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" y="3352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418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Minnesota’s Health Professional Shortage Areas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694" y="1001712"/>
            <a:ext cx="2178050" cy="2819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149931"/>
            <a:ext cx="20431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44" y="3821112"/>
            <a:ext cx="2295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37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9eBSNxLehsZ9BH5Tzxb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UUk5m4Uwwc33jc3cLI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qjThXiRAfC5AfwNi7jH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EygyWm8NJK1Xu1c47C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1xP7DGPOLw0FUtqkIbD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qjThXiRAfC5AfwNi7jH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UUk5m4Uwwc33jc3cLI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J3hfVJp00dcENoCg36Ml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GDQGWKBxiakAWYeg62K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1xP7DGPOLw0FUtqkIbD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AuDEYDYgAsqkBjQP7VI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zg4KPMjzuSniWluYIbP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fzS7tT4IotjMUmAeNcW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Ximuk9cwFUR01uRIiqv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Zar8nuoCxUAHBAKZzUw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1555</TotalTime>
  <Words>648</Words>
  <Application>Microsoft Office PowerPoint</Application>
  <PresentationFormat>On-screen Show (4:3)</PresentationFormat>
  <Paragraphs>127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Document</vt:lpstr>
      <vt:lpstr>Legislative Health Care Workforce Commission</vt:lpstr>
      <vt:lpstr>PowerPoint Presentation</vt:lpstr>
      <vt:lpstr>PowerPoint Presentation</vt:lpstr>
      <vt:lpstr>Planning Framework</vt:lpstr>
      <vt:lpstr>Health Workforce Development Pipeline</vt:lpstr>
      <vt:lpstr>PowerPoint Presentation</vt:lpstr>
      <vt:lpstr>Types of Approaches</vt:lpstr>
      <vt:lpstr>Health Workforce Analysis Framework</vt:lpstr>
      <vt:lpstr>Minnesota’s Health Professional Shortage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big a shortage in MN?</vt:lpstr>
      <vt:lpstr>Related efforts</vt:lpstr>
      <vt:lpstr>Mental Health Occupations</vt:lpstr>
      <vt:lpstr>Current Government-Supported Providers</vt:lpstr>
      <vt:lpstr>PowerPoint Presentation</vt:lpstr>
      <vt:lpstr>Emerging Health Professions in MN</vt:lpstr>
      <vt:lpstr>Contact Information</vt:lpstr>
    </vt:vector>
  </TitlesOfParts>
  <Company>Minnesota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Aguilar</dc:creator>
  <cp:lastModifiedBy>Jamie Hyland</cp:lastModifiedBy>
  <cp:revision>33</cp:revision>
  <dcterms:created xsi:type="dcterms:W3CDTF">2011-04-19T16:01:10Z</dcterms:created>
  <dcterms:modified xsi:type="dcterms:W3CDTF">2014-07-23T14:05:22Z</dcterms:modified>
</cp:coreProperties>
</file>