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24"/>
  </p:notesMasterIdLst>
  <p:handoutMasterIdLst>
    <p:handoutMasterId r:id="rId25"/>
  </p:handoutMasterIdLst>
  <p:sldIdLst>
    <p:sldId id="279" r:id="rId4"/>
    <p:sldId id="574" r:id="rId5"/>
    <p:sldId id="578" r:id="rId6"/>
    <p:sldId id="580" r:id="rId7"/>
    <p:sldId id="581" r:id="rId8"/>
    <p:sldId id="582" r:id="rId9"/>
    <p:sldId id="585" r:id="rId10"/>
    <p:sldId id="586" r:id="rId11"/>
    <p:sldId id="584" r:id="rId12"/>
    <p:sldId id="596" r:id="rId13"/>
    <p:sldId id="587" r:id="rId14"/>
    <p:sldId id="599" r:id="rId15"/>
    <p:sldId id="600" r:id="rId16"/>
    <p:sldId id="603" r:id="rId17"/>
    <p:sldId id="604" r:id="rId18"/>
    <p:sldId id="588" r:id="rId19"/>
    <p:sldId id="597" r:id="rId20"/>
    <p:sldId id="602" r:id="rId21"/>
    <p:sldId id="576" r:id="rId22"/>
    <p:sldId id="595" r:id="rId23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115" d="100"/>
          <a:sy n="115" d="100"/>
        </p:scale>
        <p:origin x="153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1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11699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3"/>
            <a:ext cx="3011699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31258-A360-4ACC-9661-2E29C56685C1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81"/>
            <a:ext cx="3011699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381"/>
            <a:ext cx="3011699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5527E-8EAE-45E6-B359-CC2596746F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48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DCA30-2ED5-41C4-A072-F195EC56C9D7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9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7E218-9473-4E4E-BA13-22C19D9987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363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NAWQA Nutrients—UMESC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25-26, 2002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5F9-68F6-4836-A033-973CF1212F7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979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DBAD6-C419-4064-B5C4-3113ADC1088E}" type="slidenum">
              <a:rPr lang="en-US" smtClean="0"/>
              <a:pPr eaLnBrk="1" hangingPunct="1"/>
              <a:t>12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For more information and real time monitoring data you can visit this web site.</a:t>
            </a:r>
          </a:p>
        </p:txBody>
      </p:sp>
    </p:spTree>
    <p:extLst>
      <p:ext uri="{BB962C8B-B14F-4D97-AF65-F5344CB8AC3E}">
        <p14:creationId xmlns:p14="http://schemas.microsoft.com/office/powerpoint/2010/main" val="1729064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F8E87-5C66-4433-9D18-2D92FC0A806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679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NAWQA Nutrients—UMESC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25-26, 2002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5F9-68F6-4836-A033-973CF1212F7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839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NAWQA Nutrients—UMESC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25-26, 2002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5F9-68F6-4836-A033-973CF1212F7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819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DBAD6-C419-4064-B5C4-3113ADC1088E}" type="slidenum">
              <a:rPr lang="en-US" smtClean="0"/>
              <a:pPr eaLnBrk="1" hangingPunct="1"/>
              <a:t>20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For more information and real time monitoring data you can visit this web site.</a:t>
            </a:r>
          </a:p>
        </p:txBody>
      </p:sp>
    </p:spTree>
    <p:extLst>
      <p:ext uri="{BB962C8B-B14F-4D97-AF65-F5344CB8AC3E}">
        <p14:creationId xmlns:p14="http://schemas.microsoft.com/office/powerpoint/2010/main" val="2867817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NAWQA Nutrients—UMESC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25-26, 2002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5F9-68F6-4836-A033-973CF1212F7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093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DBAD6-C419-4064-B5C4-3113ADC1088E}" type="slidenum">
              <a:rPr lang="en-US" smtClean="0"/>
              <a:pPr eaLnBrk="1" hangingPunct="1"/>
              <a:t>3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For more information and real time monitoring data you can visit this web site.</a:t>
            </a:r>
          </a:p>
        </p:txBody>
      </p:sp>
    </p:spTree>
    <p:extLst>
      <p:ext uri="{BB962C8B-B14F-4D97-AF65-F5344CB8AC3E}">
        <p14:creationId xmlns:p14="http://schemas.microsoft.com/office/powerpoint/2010/main" val="1826702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DBAD6-C419-4064-B5C4-3113ADC1088E}" type="slidenum">
              <a:rPr lang="en-US" smtClean="0"/>
              <a:pPr eaLnBrk="1" hangingPunct="1"/>
              <a:t>4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For more information and real time monitoring data you can visit this web site.</a:t>
            </a:r>
          </a:p>
        </p:txBody>
      </p:sp>
    </p:spTree>
    <p:extLst>
      <p:ext uri="{BB962C8B-B14F-4D97-AF65-F5344CB8AC3E}">
        <p14:creationId xmlns:p14="http://schemas.microsoft.com/office/powerpoint/2010/main" val="2662956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F8E87-5C66-4433-9D18-2D92FC0A806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89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Protection of ground water and surface water resources will require substantial investments from a diversity of funding sources over all levels of government during the next decade. As a part of this effort, this program of mapping, monitoring and managing is necessary to deliver the basic understanding of the hydrologic system for both surface and groundwater.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735AB-0E02-4686-A23A-55AEBD8F436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674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NAWQA Nutrients—UMESC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25-26, 2002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5F9-68F6-4836-A033-973CF1212F7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391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DBAD6-C419-4064-B5C4-3113ADC1088E}" type="slidenum">
              <a:rPr lang="en-US" smtClean="0"/>
              <a:pPr eaLnBrk="1" hangingPunct="1"/>
              <a:t>10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For more information and real time monitoring data you can visit this web site.</a:t>
            </a:r>
          </a:p>
        </p:txBody>
      </p:sp>
    </p:spTree>
    <p:extLst>
      <p:ext uri="{BB962C8B-B14F-4D97-AF65-F5344CB8AC3E}">
        <p14:creationId xmlns:p14="http://schemas.microsoft.com/office/powerpoint/2010/main" val="740354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we hope to</a:t>
            </a:r>
            <a:r>
              <a:rPr lang="en-US" baseline="0" dirty="0" smtClean="0"/>
              <a:t> leave you with is a much better understanding of our state’s groundwater resources and appreciation for the challenges we face.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Simply stated the problem we are increasingly recognizing is that there are 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A545A-EE1C-4728-95FC-F18A1784DDA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63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footer_graphic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s2up062508.JPG"/>
          <p:cNvPicPr>
            <a:picLocks noChangeAspect="1"/>
          </p:cNvPicPr>
          <p:nvPr/>
        </p:nvPicPr>
        <p:blipFill>
          <a:blip r:embed="rId3" cstate="screen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335"/>
            <a:ext cx="9144000" cy="6934200"/>
          </a:xfrm>
          <a:prstGeom prst="rect">
            <a:avLst/>
          </a:prstGeom>
        </p:spPr>
      </p:pic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7143750" y="6129338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CEDF6D9E-589F-437C-9337-E5231E9AD7EB}" type="slidenum">
              <a:rPr lang="en-US" sz="1400">
                <a:latin typeface="Arial" pitchFamily="34" charset="0"/>
              </a:rPr>
              <a:pPr algn="r">
                <a:spcBef>
                  <a:spcPct val="50000"/>
                </a:spcBef>
              </a:pPr>
              <a:t>1</a:t>
            </a:fld>
            <a:endParaRPr lang="en-US" sz="1400" dirty="0">
              <a:latin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33400" y="533400"/>
            <a:ext cx="7162804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Legislative Water Commission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August 21, 2018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Co-chairs: Senator Wiger           Representative Torkelson</a:t>
            </a:r>
          </a:p>
          <a:p>
            <a:pPr algn="ctr">
              <a:lnSpc>
                <a:spcPct val="150000"/>
              </a:lnSpc>
            </a:pPr>
            <a:endParaRPr lang="en-US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Jim Stark, Director</a:t>
            </a:r>
          </a:p>
          <a:p>
            <a:pPr algn="ctr">
              <a:lnSpc>
                <a:spcPct val="150000"/>
              </a:lnSpc>
            </a:pPr>
            <a:r>
              <a:rPr lang="en-US" sz="1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Straight River, Becker County</a:t>
            </a:r>
            <a:endParaRPr lang="en-US" sz="1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59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c-suns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9181407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8925" y="119063"/>
            <a:ext cx="7864475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Resources:</a:t>
            </a:r>
            <a:endParaRPr lang="en-US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defRPr/>
            </a:pP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Recommendation/issue summary paper-draft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Background issue paper- draft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1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4319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 Drinking Water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838200"/>
            <a:ext cx="5486400" cy="533069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b="1" u="sng" dirty="0" smtClean="0">
                <a:solidFill>
                  <a:srgbClr val="FFFF00"/>
                </a:solidFill>
              </a:rPr>
              <a:t>Many Issues: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Significant infrastructure needs– small cities and towns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Source-water protection: SW/GW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Private 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Drinking Water Threats: nitrate, pesticides, chloride, lead, arsenic, radon, bacteria, viruses, pharmaceuticals, human-produced chemicals, emerging contaminants, toxic algae, spills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Non-sustainable use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16" descr="wudodrinking"/>
          <p:cNvPicPr>
            <a:picLocks noChangeAspect="1" noChangeArrowheads="1"/>
          </p:cNvPicPr>
          <p:nvPr/>
        </p:nvPicPr>
        <p:blipFill>
          <a:blip r:embed="rId3" cstate="print"/>
          <a:srcRect b="12252"/>
          <a:stretch>
            <a:fillRect/>
          </a:stretch>
        </p:blipFill>
        <p:spPr bwMode="auto">
          <a:xfrm>
            <a:off x="5943600" y="230188"/>
            <a:ext cx="2490291" cy="1979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10641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c-suns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44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8925" y="119063"/>
            <a:ext cx="78644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Small Group Exercise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925" y="1143000"/>
            <a:ext cx="824547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Discuss recommendations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What’s missing?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Who’s missing?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Rank (H,M,L)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Are they actionable- Move the needle?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Appropriate for Legislation/ Funding/Agency or Stakeholder Resource?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Consensus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Report back: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Top issues (1-2) and missing issue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40 minutes</a:t>
            </a:r>
          </a:p>
          <a:p>
            <a:pPr lvl="1"/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50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Next Steps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4984"/>
            <a:ext cx="8478032" cy="4665893"/>
          </a:xfrm>
        </p:spPr>
        <p:txBody>
          <a:bodyPr/>
          <a:lstStyle/>
          <a:p>
            <a:pPr marL="517525" lvl="1" indent="0">
              <a:buNone/>
            </a:pPr>
            <a:endParaRPr lang="en-US" sz="24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Revise Issue Statements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Revise Recommendations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Initial Consensus from LWC</a:t>
            </a:r>
            <a:endParaRPr lang="en-US" b="1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Feedback from Stakeholders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Final consensus by LWC -November</a:t>
            </a:r>
            <a:endParaRPr lang="en-US" b="1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Recommendations to Legislature</a:t>
            </a:r>
            <a:endParaRPr lang="en-US" b="1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Legislative Briefings with Committees?</a:t>
            </a:r>
            <a:endParaRPr lang="en-US" dirty="0"/>
          </a:p>
          <a:p>
            <a:pPr marL="517525" lvl="1" indent="0">
              <a:buNone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marL="517525" lvl="1" indent="0">
              <a:buNone/>
            </a:pPr>
            <a:endParaRPr lang="en-US" sz="1200" dirty="0" smtClean="0"/>
          </a:p>
          <a:p>
            <a:pPr marL="517525" lvl="1" indent="0">
              <a:buNone/>
            </a:pPr>
            <a:r>
              <a:rPr lang="en-US" sz="1200" dirty="0"/>
              <a:t> </a:t>
            </a:r>
          </a:p>
          <a:p>
            <a:pPr marL="517525" lvl="1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703744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ke Bella N of 330th St and W of County 57 11-7-2012 1-59-33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758" y="5379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3400" y="76200"/>
            <a:ext cx="739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Recommendation Progress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676400"/>
            <a:ext cx="86106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</a:rPr>
              <a:t>Progress: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FFFF00"/>
                </a:solidFill>
              </a:rPr>
              <a:t>Three meetings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FFFF00"/>
                </a:solidFill>
              </a:rPr>
              <a:t>Four issues covered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FFFF00"/>
                </a:solidFill>
              </a:rPr>
              <a:t>Good attendance and comments</a:t>
            </a:r>
          </a:p>
          <a:p>
            <a:r>
              <a:rPr lang="en-US" sz="2400" b="1" u="sng" dirty="0" smtClean="0">
                <a:solidFill>
                  <a:srgbClr val="FFFF00"/>
                </a:solidFill>
              </a:rPr>
              <a:t>Plans: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Complete meetings-August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LWC- Discussion and feedback-September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Feedback from stakeholders- 2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LWC: Second review and consensus-October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Discussions:  Environmental Committees/Commissions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Legislative path Forward- November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97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s2up062508.JPG"/>
          <p:cNvPicPr>
            <a:picLocks noChangeAspect="1"/>
          </p:cNvPicPr>
          <p:nvPr/>
        </p:nvPicPr>
        <p:blipFill>
          <a:blip r:embed="rId3" cstate="screen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167"/>
            <a:ext cx="9144000" cy="6934200"/>
          </a:xfrm>
          <a:prstGeom prst="rect">
            <a:avLst/>
          </a:prstGeom>
        </p:spPr>
      </p:pic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7143750" y="6129338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CEDF6D9E-589F-437C-9337-E5231E9AD7EB}" type="slidenum">
              <a:rPr lang="en-US" sz="1400">
                <a:latin typeface="Arial" pitchFamily="34" charset="0"/>
              </a:rPr>
              <a:pPr algn="r">
                <a:spcBef>
                  <a:spcPct val="50000"/>
                </a:spcBef>
              </a:pPr>
              <a:t>15</a:t>
            </a:fld>
            <a:endParaRPr lang="en-US" sz="1400" dirty="0">
              <a:latin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33400" y="533400"/>
            <a:ext cx="7162804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Groundwater and Drinking Water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Stakeholder Recommendations</a:t>
            </a:r>
            <a:endParaRPr lang="en-US" sz="3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980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32399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Recommendations: Groundwater Sustainability- Ranked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49432" cy="5693866"/>
          </a:xfrm>
        </p:spPr>
        <p:txBody>
          <a:bodyPr/>
          <a:lstStyle/>
          <a:p>
            <a:pPr lvl="0"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FFFF00"/>
                </a:solidFill>
              </a:rPr>
              <a:t>Recharge </a:t>
            </a:r>
            <a:r>
              <a:rPr lang="en-US" sz="2000" b="1" dirty="0">
                <a:solidFill>
                  <a:srgbClr val="FFFF00"/>
                </a:solidFill>
              </a:rPr>
              <a:t>and </a:t>
            </a:r>
            <a:r>
              <a:rPr lang="en-US" sz="2000" b="1" dirty="0" smtClean="0">
                <a:solidFill>
                  <a:srgbClr val="FFFF00"/>
                </a:solidFill>
              </a:rPr>
              <a:t>re-use </a:t>
            </a:r>
            <a:endParaRPr lang="en-US" sz="2000" b="1" dirty="0">
              <a:solidFill>
                <a:srgbClr val="FFFF00"/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FFFF00"/>
                </a:solidFill>
              </a:rPr>
              <a:t>Data, Information and </a:t>
            </a:r>
            <a:r>
              <a:rPr lang="en-US" sz="2000" b="1" dirty="0" smtClean="0">
                <a:solidFill>
                  <a:srgbClr val="FFFF00"/>
                </a:solidFill>
              </a:rPr>
              <a:t>Analysis </a:t>
            </a:r>
            <a:endParaRPr lang="en-US" sz="2000" b="1" dirty="0">
              <a:solidFill>
                <a:srgbClr val="FFFF00"/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FFFF00"/>
                </a:solidFill>
              </a:rPr>
              <a:t>Protect </a:t>
            </a:r>
            <a:r>
              <a:rPr lang="en-US" sz="2000" b="1" dirty="0">
                <a:solidFill>
                  <a:srgbClr val="FFFF00"/>
                </a:solidFill>
              </a:rPr>
              <a:t>vulnerable aquifers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FFFF00"/>
                </a:solidFill>
              </a:rPr>
              <a:t>Water Bank </a:t>
            </a:r>
            <a:r>
              <a:rPr lang="en-US" sz="2000" b="1" dirty="0" smtClean="0">
                <a:solidFill>
                  <a:srgbClr val="FFFF00"/>
                </a:solidFill>
              </a:rPr>
              <a:t>Accounts </a:t>
            </a:r>
            <a:endParaRPr lang="en-US" sz="2000" b="1" dirty="0">
              <a:solidFill>
                <a:srgbClr val="FFFF00"/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FFFF00"/>
                </a:solidFill>
              </a:rPr>
              <a:t>Analysis </a:t>
            </a:r>
            <a:r>
              <a:rPr lang="en-US" sz="2000" b="1" dirty="0">
                <a:solidFill>
                  <a:srgbClr val="FFFF00"/>
                </a:solidFill>
              </a:rPr>
              <a:t>and </a:t>
            </a:r>
            <a:r>
              <a:rPr lang="en-US" sz="2000" b="1" dirty="0" smtClean="0">
                <a:solidFill>
                  <a:srgbClr val="FFFF00"/>
                </a:solidFill>
              </a:rPr>
              <a:t>Modeling </a:t>
            </a:r>
            <a:endParaRPr lang="en-US" sz="2000" b="1" dirty="0">
              <a:solidFill>
                <a:srgbClr val="FFFF00"/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FFFF00"/>
                </a:solidFill>
              </a:rPr>
              <a:t>GW/Surface </a:t>
            </a:r>
            <a:r>
              <a:rPr lang="en-US" sz="2000" b="1" dirty="0">
                <a:solidFill>
                  <a:srgbClr val="FFFF00"/>
                </a:solidFill>
              </a:rPr>
              <a:t>Water </a:t>
            </a:r>
            <a:r>
              <a:rPr lang="en-US" sz="2000" b="1" dirty="0" smtClean="0">
                <a:solidFill>
                  <a:srgbClr val="FFFF00"/>
                </a:solidFill>
              </a:rPr>
              <a:t>Interactions</a:t>
            </a:r>
          </a:p>
          <a:p>
            <a:pPr lvl="0"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rgbClr val="FFFF00"/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00"/>
                </a:solidFill>
              </a:rPr>
              <a:t>Enhance </a:t>
            </a:r>
            <a:r>
              <a:rPr lang="en-US" sz="2000" dirty="0" smtClean="0">
                <a:solidFill>
                  <a:srgbClr val="FFFF00"/>
                </a:solidFill>
              </a:rPr>
              <a:t>Water </a:t>
            </a:r>
            <a:r>
              <a:rPr lang="en-US" sz="2000" dirty="0">
                <a:solidFill>
                  <a:srgbClr val="FFFF00"/>
                </a:solidFill>
              </a:rPr>
              <a:t>Appropriation Process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FFFF00"/>
                </a:solidFill>
              </a:rPr>
              <a:t>Economic </a:t>
            </a:r>
            <a:r>
              <a:rPr lang="en-US" sz="2000" dirty="0" smtClean="0">
                <a:solidFill>
                  <a:srgbClr val="FFFF00"/>
                </a:solidFill>
              </a:rPr>
              <a:t>Analyses of GW </a:t>
            </a:r>
            <a:endParaRPr lang="en-US" sz="2000" dirty="0">
              <a:solidFill>
                <a:srgbClr val="FFFF00"/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FFFF00"/>
                </a:solidFill>
              </a:rPr>
              <a:t>Connections </a:t>
            </a:r>
            <a:r>
              <a:rPr lang="en-US" sz="2000" dirty="0">
                <a:solidFill>
                  <a:srgbClr val="FFFF00"/>
                </a:solidFill>
              </a:rPr>
              <a:t>between Hydrology and Aquatic Biology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FFFF00"/>
                </a:solidFill>
              </a:rPr>
              <a:t>Economic Importance </a:t>
            </a:r>
            <a:r>
              <a:rPr lang="en-US" sz="2000" dirty="0">
                <a:solidFill>
                  <a:srgbClr val="FFFF00"/>
                </a:solidFill>
              </a:rPr>
              <a:t>of Sustainable </a:t>
            </a:r>
            <a:r>
              <a:rPr lang="en-US" sz="2000" dirty="0" smtClean="0">
                <a:solidFill>
                  <a:srgbClr val="FFFF00"/>
                </a:solidFill>
              </a:rPr>
              <a:t>Water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FFFF00"/>
                </a:solidFill>
              </a:rPr>
              <a:t> </a:t>
            </a:r>
            <a:endParaRPr lang="en-US" sz="2000" dirty="0">
              <a:solidFill>
                <a:srgbClr val="FFFF00"/>
              </a:solidFill>
            </a:endParaRP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sz="2000" dirty="0"/>
              <a:t>Legislation: Propose legislation to limit overuse of chloride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sz="2000" dirty="0" smtClean="0"/>
              <a:t>Consolidate </a:t>
            </a:r>
            <a:r>
              <a:rPr lang="en-US" sz="2000" dirty="0"/>
              <a:t>GW regulations among agencies 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sz="2000" dirty="0"/>
              <a:t>Inter-jurisdictional water planning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sz="2000" dirty="0"/>
              <a:t>Establish a Clean Water Council Sustainability Committee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sz="2000" dirty="0" smtClean="0"/>
              <a:t>Legislation</a:t>
            </a:r>
            <a:r>
              <a:rPr lang="en-US" sz="2000" dirty="0"/>
              <a:t>: over-use of nitrate fertilizer </a:t>
            </a:r>
            <a:r>
              <a:rPr lang="en-US" sz="2000" b="1" dirty="0"/>
              <a:t>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8522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32399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Recommendations: Drinking Water-- Ranked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49432" cy="5693866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FF00"/>
                </a:solidFill>
              </a:rPr>
              <a:t>Improve </a:t>
            </a:r>
            <a:r>
              <a:rPr lang="en-US" sz="2000" b="1" dirty="0" smtClean="0">
                <a:solidFill>
                  <a:srgbClr val="FFFF00"/>
                </a:solidFill>
              </a:rPr>
              <a:t>monitoring/ information/education/mitigation </a:t>
            </a:r>
            <a:r>
              <a:rPr lang="en-US" sz="2000" b="1" dirty="0">
                <a:solidFill>
                  <a:srgbClr val="FFFF00"/>
                </a:solidFill>
              </a:rPr>
              <a:t>of </a:t>
            </a:r>
            <a:r>
              <a:rPr lang="en-US" sz="2000" b="1" dirty="0" smtClean="0">
                <a:solidFill>
                  <a:srgbClr val="FFFF00"/>
                </a:solidFill>
              </a:rPr>
              <a:t>contaminants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FFFF00"/>
                </a:solidFill>
              </a:rPr>
              <a:t> Increase investment </a:t>
            </a:r>
            <a:r>
              <a:rPr lang="en-US" sz="2000" b="1" dirty="0">
                <a:solidFill>
                  <a:srgbClr val="FFFF00"/>
                </a:solidFill>
              </a:rPr>
              <a:t>in </a:t>
            </a:r>
            <a:r>
              <a:rPr lang="en-US" sz="2000" b="1" dirty="0" smtClean="0">
                <a:solidFill>
                  <a:srgbClr val="FFFF00"/>
                </a:solidFill>
              </a:rPr>
              <a:t>drinking </a:t>
            </a:r>
            <a:r>
              <a:rPr lang="en-US" sz="2000" b="1" dirty="0">
                <a:solidFill>
                  <a:srgbClr val="FFFF00"/>
                </a:solidFill>
              </a:rPr>
              <a:t>water infrastructure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FFFF00"/>
                </a:solidFill>
              </a:rPr>
              <a:t>Increase </a:t>
            </a:r>
            <a:r>
              <a:rPr lang="en-US" sz="2000" b="1" dirty="0">
                <a:solidFill>
                  <a:srgbClr val="FFFF00"/>
                </a:solidFill>
              </a:rPr>
              <a:t>support for source-water protection 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FF00"/>
                </a:solidFill>
              </a:rPr>
              <a:t>Increase the MDH drinking water </a:t>
            </a:r>
            <a:r>
              <a:rPr lang="en-US" sz="2000" b="1" dirty="0" smtClean="0">
                <a:solidFill>
                  <a:srgbClr val="FFFF00"/>
                </a:solidFill>
              </a:rPr>
              <a:t>connection fee </a:t>
            </a:r>
            <a:endParaRPr lang="en-US" sz="2000" b="1" dirty="0">
              <a:solidFill>
                <a:srgbClr val="FFFF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FF00"/>
                </a:solidFill>
              </a:rPr>
              <a:t>Monitoring to detect potential threats to water supplies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FFFF00"/>
                </a:solidFill>
              </a:rPr>
              <a:t>Assess/invest </a:t>
            </a:r>
            <a:r>
              <a:rPr lang="en-US" sz="2000" b="1" dirty="0">
                <a:solidFill>
                  <a:srgbClr val="FFFF00"/>
                </a:solidFill>
              </a:rPr>
              <a:t>in water </a:t>
            </a:r>
            <a:r>
              <a:rPr lang="en-US" sz="2000" b="1" dirty="0" smtClean="0">
                <a:solidFill>
                  <a:srgbClr val="FFFF00"/>
                </a:solidFill>
              </a:rPr>
              <a:t>asset </a:t>
            </a:r>
            <a:r>
              <a:rPr lang="en-US" sz="2000" b="1" dirty="0">
                <a:solidFill>
                  <a:srgbClr val="FFFF00"/>
                </a:solidFill>
              </a:rPr>
              <a:t>management </a:t>
            </a:r>
            <a:r>
              <a:rPr lang="en-US" sz="2000" b="1" dirty="0" smtClean="0">
                <a:solidFill>
                  <a:srgbClr val="FFFF00"/>
                </a:solidFill>
              </a:rPr>
              <a:t>plans</a:t>
            </a:r>
          </a:p>
          <a:p>
            <a:pPr lvl="0"/>
            <a:endParaRPr lang="en-US" sz="2000" b="1" dirty="0">
              <a:solidFill>
                <a:srgbClr val="FFFF00"/>
              </a:solidFill>
            </a:endParaRPr>
          </a:p>
          <a:p>
            <a:pPr lvl="0"/>
            <a:r>
              <a:rPr lang="en-US" sz="2000" dirty="0">
                <a:solidFill>
                  <a:srgbClr val="FFFF00"/>
                </a:solidFill>
              </a:rPr>
              <a:t>Implement the groundwater protection </a:t>
            </a:r>
            <a:r>
              <a:rPr lang="en-US" sz="2000" dirty="0" smtClean="0">
                <a:solidFill>
                  <a:srgbClr val="FFFF00"/>
                </a:solidFill>
              </a:rPr>
              <a:t>rule</a:t>
            </a:r>
            <a:endParaRPr lang="en-US" sz="2000" dirty="0">
              <a:solidFill>
                <a:srgbClr val="FFFF00"/>
              </a:solidFill>
            </a:endParaRPr>
          </a:p>
          <a:p>
            <a:pPr lvl="0"/>
            <a:r>
              <a:rPr lang="en-US" sz="2000" dirty="0">
                <a:solidFill>
                  <a:srgbClr val="FFFF00"/>
                </a:solidFill>
              </a:rPr>
              <a:t>Embrace new technology for drinking </a:t>
            </a:r>
          </a:p>
          <a:p>
            <a:pPr lvl="0"/>
            <a:r>
              <a:rPr lang="en-US" sz="2000" dirty="0">
                <a:solidFill>
                  <a:srgbClr val="FFFF00"/>
                </a:solidFill>
              </a:rPr>
              <a:t>Identify </a:t>
            </a:r>
            <a:r>
              <a:rPr lang="en-US" sz="2000" dirty="0" smtClean="0">
                <a:solidFill>
                  <a:srgbClr val="FFFF00"/>
                </a:solidFill>
              </a:rPr>
              <a:t>location/condition </a:t>
            </a:r>
            <a:r>
              <a:rPr lang="en-US" sz="2000" dirty="0">
                <a:solidFill>
                  <a:srgbClr val="FFFF00"/>
                </a:solidFill>
              </a:rPr>
              <a:t>of </a:t>
            </a:r>
            <a:r>
              <a:rPr lang="en-US" sz="2000" dirty="0" smtClean="0">
                <a:solidFill>
                  <a:srgbClr val="FFFF00"/>
                </a:solidFill>
              </a:rPr>
              <a:t>failing </a:t>
            </a:r>
            <a:r>
              <a:rPr lang="en-US" sz="2000" dirty="0">
                <a:solidFill>
                  <a:srgbClr val="FFFF00"/>
                </a:solidFill>
              </a:rPr>
              <a:t>septic systems</a:t>
            </a:r>
          </a:p>
          <a:p>
            <a:pPr lvl="0"/>
            <a:r>
              <a:rPr lang="en-US" sz="2000" dirty="0" smtClean="0">
                <a:solidFill>
                  <a:srgbClr val="FFFF00"/>
                </a:solidFill>
              </a:rPr>
              <a:t>Legislation: failing homes </a:t>
            </a:r>
            <a:r>
              <a:rPr lang="en-US" sz="2000" dirty="0">
                <a:solidFill>
                  <a:srgbClr val="FFFF00"/>
                </a:solidFill>
              </a:rPr>
              <a:t>and </a:t>
            </a:r>
            <a:r>
              <a:rPr lang="en-US" sz="2000" dirty="0" smtClean="0">
                <a:solidFill>
                  <a:srgbClr val="FFFF00"/>
                </a:solidFill>
              </a:rPr>
              <a:t>businesses wastewater systems</a:t>
            </a:r>
            <a:r>
              <a:rPr lang="en-US" sz="2000" b="1" dirty="0" smtClean="0"/>
              <a:t>. </a:t>
            </a:r>
          </a:p>
          <a:p>
            <a:pPr lvl="0"/>
            <a:endParaRPr lang="en-US" sz="2000" b="1" dirty="0"/>
          </a:p>
          <a:p>
            <a:pPr lvl="0"/>
            <a:r>
              <a:rPr lang="en-US" sz="2000" dirty="0" smtClean="0"/>
              <a:t>Legislation: </a:t>
            </a:r>
            <a:r>
              <a:rPr lang="en-US" sz="2000" dirty="0"/>
              <a:t>return provision for </a:t>
            </a:r>
            <a:r>
              <a:rPr lang="en-US" sz="2000" dirty="0" smtClean="0"/>
              <a:t>pharmaceuticals</a:t>
            </a:r>
            <a:endParaRPr lang="en-US" sz="2000" dirty="0"/>
          </a:p>
          <a:p>
            <a:pPr lvl="0"/>
            <a:r>
              <a:rPr lang="en-US" sz="2000" dirty="0" smtClean="0"/>
              <a:t>Funds to assess viruses</a:t>
            </a:r>
          </a:p>
          <a:p>
            <a:pPr lvl="0"/>
            <a:r>
              <a:rPr lang="en-US" sz="2000" dirty="0" smtClean="0"/>
              <a:t>Legislation: </a:t>
            </a:r>
            <a:r>
              <a:rPr lang="en-US" sz="2000" dirty="0"/>
              <a:t>surface </a:t>
            </a:r>
            <a:r>
              <a:rPr lang="en-US" sz="2000" dirty="0" smtClean="0"/>
              <a:t>water/source </a:t>
            </a:r>
            <a:r>
              <a:rPr lang="en-US" sz="2000" dirty="0"/>
              <a:t>water protection </a:t>
            </a:r>
          </a:p>
          <a:p>
            <a:pPr lvl="0"/>
            <a:r>
              <a:rPr lang="en-US" sz="2000" dirty="0"/>
              <a:t>Suggested: Adopt risk-based management of drinking water threats</a:t>
            </a:r>
          </a:p>
          <a:p>
            <a:pPr lvl="0"/>
            <a:r>
              <a:rPr lang="en-US" sz="2000" dirty="0"/>
              <a:t>Suggested: Revise statutes/improve agency </a:t>
            </a:r>
            <a:r>
              <a:rPr lang="en-US" sz="2000" dirty="0" smtClean="0"/>
              <a:t>management of water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3211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s2up062508.JPG"/>
          <p:cNvPicPr>
            <a:picLocks noChangeAspect="1"/>
          </p:cNvPicPr>
          <p:nvPr/>
        </p:nvPicPr>
        <p:blipFill>
          <a:blip r:embed="rId3" cstate="screen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" y="-76200"/>
            <a:ext cx="9144000" cy="6934200"/>
          </a:xfrm>
          <a:prstGeom prst="rect">
            <a:avLst/>
          </a:prstGeom>
        </p:spPr>
      </p:pic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7143750" y="6129338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CEDF6D9E-589F-437C-9337-E5231E9AD7EB}" type="slidenum">
              <a:rPr lang="en-US" sz="1400">
                <a:latin typeface="Arial" pitchFamily="34" charset="0"/>
              </a:rPr>
              <a:pPr algn="r">
                <a:spcBef>
                  <a:spcPct val="50000"/>
                </a:spcBef>
              </a:pPr>
              <a:t>18</a:t>
            </a:fld>
            <a:endParaRPr lang="en-US" sz="1400" dirty="0">
              <a:latin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31459" y="609600"/>
            <a:ext cx="716280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Clean Water Council Update: Jim Stark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640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2018 Meeting Schedule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4984"/>
            <a:ext cx="8478032" cy="4912114"/>
          </a:xfrm>
        </p:spPr>
        <p:txBody>
          <a:bodyPr/>
          <a:lstStyle/>
          <a:p>
            <a:pPr marL="517525" lvl="1" indent="0">
              <a:buNone/>
            </a:pPr>
            <a:endParaRPr lang="en-US" sz="2400" b="1" dirty="0" smtClean="0"/>
          </a:p>
          <a:p>
            <a:r>
              <a:rPr lang="en-US" sz="2400" b="1" dirty="0" smtClean="0">
                <a:solidFill>
                  <a:srgbClr val="FFFF00"/>
                </a:solidFill>
              </a:rPr>
              <a:t>Stakeholder </a:t>
            </a:r>
            <a:r>
              <a:rPr lang="en-US" sz="2400" b="1" dirty="0">
                <a:solidFill>
                  <a:srgbClr val="FFFF00"/>
                </a:solidFill>
              </a:rPr>
              <a:t>meetings: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FF00"/>
                </a:solidFill>
              </a:rPr>
              <a:t>July 18 (drinking water, groundwater); July 25 (wastewater, storm water); Aug. 8 (water retention); Aug </a:t>
            </a:r>
            <a:r>
              <a:rPr lang="en-US" sz="2400" b="1" dirty="0" smtClean="0">
                <a:solidFill>
                  <a:srgbClr val="FFFF00"/>
                </a:solidFill>
              </a:rPr>
              <a:t>22 </a:t>
            </a:r>
            <a:r>
              <a:rPr lang="en-US" sz="2400" b="1" dirty="0">
                <a:solidFill>
                  <a:srgbClr val="FFFF00"/>
                </a:solidFill>
              </a:rPr>
              <a:t>(lakes) </a:t>
            </a:r>
            <a:r>
              <a:rPr lang="en-US" sz="2400" dirty="0">
                <a:solidFill>
                  <a:srgbClr val="FFFF00"/>
                </a:solidFill>
              </a:rPr>
              <a:t>and; August 29 (future state for MN waters). All at 1:00 pm (SOB)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August 20—LWC meeting and field tour—rural water management (9:00 am, site TBD) </a:t>
            </a:r>
            <a:r>
              <a:rPr lang="en-US" sz="2400" b="1" dirty="0" smtClean="0">
                <a:solidFill>
                  <a:srgbClr val="FFFF00"/>
                </a:solidFill>
              </a:rPr>
              <a:t>Yes?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Future LWC meetings:  Discuss meeting </a:t>
            </a:r>
            <a:r>
              <a:rPr lang="en-US" sz="2400" b="1" dirty="0" smtClean="0">
                <a:solidFill>
                  <a:srgbClr val="FFFF00"/>
                </a:solidFill>
              </a:rPr>
              <a:t>times</a:t>
            </a:r>
            <a:endParaRPr lang="en-US" sz="2400" dirty="0">
              <a:solidFill>
                <a:srgbClr val="FFFF00"/>
              </a:solidFill>
            </a:endParaRPr>
          </a:p>
          <a:p>
            <a:pPr lvl="2"/>
            <a:r>
              <a:rPr lang="en-US" b="1" dirty="0">
                <a:solidFill>
                  <a:srgbClr val="FFFF00"/>
                </a:solidFill>
              </a:rPr>
              <a:t>Sept 17 </a:t>
            </a:r>
            <a:endParaRPr lang="en-US" dirty="0">
              <a:solidFill>
                <a:srgbClr val="FFFF00"/>
              </a:solidFill>
            </a:endParaRPr>
          </a:p>
          <a:p>
            <a:pPr lvl="2"/>
            <a:r>
              <a:rPr lang="en-US" b="1" dirty="0">
                <a:solidFill>
                  <a:srgbClr val="FFFF00"/>
                </a:solidFill>
              </a:rPr>
              <a:t>October 15 </a:t>
            </a:r>
            <a:endParaRPr lang="en-US" dirty="0">
              <a:solidFill>
                <a:srgbClr val="FFFF00"/>
              </a:solidFill>
            </a:endParaRPr>
          </a:p>
          <a:p>
            <a:pPr lvl="2"/>
            <a:r>
              <a:rPr lang="en-US" b="1" dirty="0">
                <a:solidFill>
                  <a:srgbClr val="FFFF00"/>
                </a:solidFill>
              </a:rPr>
              <a:t>November </a:t>
            </a:r>
            <a:r>
              <a:rPr lang="en-US" b="1" dirty="0" smtClean="0">
                <a:solidFill>
                  <a:srgbClr val="FFFF00"/>
                </a:solidFill>
              </a:rPr>
              <a:t>13</a:t>
            </a:r>
            <a:endParaRPr lang="en-US" dirty="0">
              <a:solidFill>
                <a:srgbClr val="FFFF00"/>
              </a:solidFill>
            </a:endParaRPr>
          </a:p>
          <a:p>
            <a:pPr lvl="2"/>
            <a:r>
              <a:rPr lang="en-US" b="1" dirty="0">
                <a:solidFill>
                  <a:srgbClr val="FFFF00"/>
                </a:solidFill>
              </a:rPr>
              <a:t>December 10* (* Date change at Co-chair’s request)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 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61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s2up062508.JPG"/>
          <p:cNvPicPr>
            <a:picLocks noChangeAspect="1"/>
          </p:cNvPicPr>
          <p:nvPr/>
        </p:nvPicPr>
        <p:blipFill>
          <a:blip r:embed="rId3" cstate="screen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" y="-76200"/>
            <a:ext cx="9144000" cy="6934200"/>
          </a:xfrm>
          <a:prstGeom prst="rect">
            <a:avLst/>
          </a:prstGeom>
        </p:spPr>
      </p:pic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7143750" y="6129338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CEDF6D9E-589F-437C-9337-E5231E9AD7EB}" type="slidenum">
              <a:rPr lang="en-US" sz="1400">
                <a:latin typeface="Arial" pitchFamily="34" charset="0"/>
              </a:rPr>
              <a:pPr algn="r">
                <a:spcBef>
                  <a:spcPct val="50000"/>
                </a:spcBef>
              </a:pPr>
              <a:t>2</a:t>
            </a:fld>
            <a:endParaRPr lang="en-US" sz="1400" dirty="0">
              <a:latin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31459" y="609600"/>
            <a:ext cx="716280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Legislative Water Commission</a:t>
            </a:r>
          </a:p>
          <a:p>
            <a:r>
              <a:rPr lang="en-US" sz="1400" dirty="0" smtClean="0"/>
              <a:t>Thursday ,August 21, </a:t>
            </a:r>
            <a:r>
              <a:rPr lang="en-US" sz="1400" dirty="0"/>
              <a:t>2018 (10 am) </a:t>
            </a:r>
          </a:p>
          <a:p>
            <a:r>
              <a:rPr lang="en-US" sz="1400" dirty="0"/>
              <a:t>State Office </a:t>
            </a:r>
            <a:r>
              <a:rPr lang="en-US" sz="1400" dirty="0" smtClean="0"/>
              <a:t>Building: Room 10</a:t>
            </a:r>
            <a:r>
              <a:rPr lang="en-US" sz="1400" dirty="0"/>
              <a:t> </a:t>
            </a:r>
          </a:p>
          <a:p>
            <a:r>
              <a:rPr lang="en-US" sz="1400" dirty="0"/>
              <a:t>Rep. Paul Torkelson, Chair 					Sen. Chuck Wiger, </a:t>
            </a:r>
            <a:r>
              <a:rPr lang="en-US" sz="1400" dirty="0" smtClean="0"/>
              <a:t>Co-Chair*</a:t>
            </a:r>
          </a:p>
          <a:p>
            <a:r>
              <a:rPr lang="en-US" sz="1400" dirty="0" smtClean="0"/>
              <a:t>* Presiding </a:t>
            </a:r>
            <a:endParaRPr lang="en-US" sz="1400" dirty="0"/>
          </a:p>
          <a:p>
            <a:endParaRPr lang="en-US" b="1" dirty="0" smtClean="0"/>
          </a:p>
          <a:p>
            <a:r>
              <a:rPr lang="en-US" sz="2400" b="1" dirty="0" smtClean="0">
                <a:solidFill>
                  <a:srgbClr val="FFFF00"/>
                </a:solidFill>
              </a:rPr>
              <a:t>Agenda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en-US" b="1" dirty="0"/>
              <a:t> </a:t>
            </a:r>
            <a:r>
              <a:rPr lang="en-US" sz="2400" b="1" dirty="0" smtClean="0">
                <a:solidFill>
                  <a:srgbClr val="FFFF00"/>
                </a:solidFill>
              </a:rPr>
              <a:t>Approval </a:t>
            </a:r>
            <a:r>
              <a:rPr lang="en-US" sz="2400" b="1" dirty="0">
                <a:solidFill>
                  <a:srgbClr val="FFFF00"/>
                </a:solidFill>
              </a:rPr>
              <a:t>of </a:t>
            </a:r>
            <a:r>
              <a:rPr lang="en-US" sz="2400" b="1" dirty="0" smtClean="0">
                <a:solidFill>
                  <a:srgbClr val="FFFF00"/>
                </a:solidFill>
              </a:rPr>
              <a:t>minutes– July 2018</a:t>
            </a:r>
            <a:endParaRPr lang="en-US" sz="2400" b="1" dirty="0">
              <a:solidFill>
                <a:srgbClr val="FFFF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Water Issues Presentations: Minnesota </a:t>
            </a:r>
            <a:r>
              <a:rPr lang="en-US" sz="2400" b="1" dirty="0">
                <a:solidFill>
                  <a:srgbClr val="FFFF00"/>
                </a:solidFill>
              </a:rPr>
              <a:t>Groundwater Association White Paper on </a:t>
            </a:r>
            <a:r>
              <a:rPr lang="en-US" sz="2400" b="1" dirty="0" smtClean="0">
                <a:solidFill>
                  <a:srgbClr val="FFFF00"/>
                </a:solidFill>
              </a:rPr>
              <a:t>Drainage and Groundwater--Kristen Blann ( TNC)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2019 </a:t>
            </a:r>
            <a:r>
              <a:rPr lang="en-US" sz="2400" b="1" dirty="0">
                <a:solidFill>
                  <a:srgbClr val="FFFF00"/>
                </a:solidFill>
              </a:rPr>
              <a:t>LWC Recommendations and Process-Jim </a:t>
            </a:r>
            <a:r>
              <a:rPr lang="en-US" sz="2400" b="1" dirty="0" smtClean="0">
                <a:solidFill>
                  <a:srgbClr val="FFFF00"/>
                </a:solidFill>
              </a:rPr>
              <a:t>Stark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Review of Clean Water Fund Meeting  - Jim Stark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Future meeting discussion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Adjourn</a:t>
            </a:r>
            <a:endParaRPr lang="en-US" sz="2400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99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c-suns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44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8925" y="119063"/>
            <a:ext cx="78644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Thanks!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925" y="1143000"/>
            <a:ext cx="8245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2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c-suns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81407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04800" y="152400"/>
            <a:ext cx="7864475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Water Issue Presentations</a:t>
            </a:r>
            <a:endParaRPr lang="en-US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defRPr/>
            </a:pP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Drainage and Groundwater MGWA White Paper 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Kristen Blann (TNC) / Ellen Considine (DNR)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85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c-suns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9181407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8925" y="119063"/>
            <a:ext cx="786447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</a:p>
          <a:p>
            <a:pPr>
              <a:defRPr/>
            </a:pP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defRPr/>
            </a:pP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defRPr/>
            </a:pP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2019 Legislative Stakeholder Issue and Recommendation Process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85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2019 Recommendation Process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4984"/>
            <a:ext cx="8478032" cy="4985980"/>
          </a:xfrm>
        </p:spPr>
        <p:txBody>
          <a:bodyPr/>
          <a:lstStyle/>
          <a:p>
            <a:pPr marL="517525" lvl="1" indent="0">
              <a:buNone/>
            </a:pPr>
            <a:endParaRPr lang="en-US" sz="24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Six Issues/Five Stakeholder meetings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At each meeting: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Discuss Issues and recommendations, based on: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LWC guidance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Stakeholder advice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Review of plans/documents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22989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ke Bella N of 330th St and W of County 57 11-7-2012 1-59-33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48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3400" y="76200"/>
            <a:ext cx="7391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A Firm Foundation</a:t>
            </a:r>
          </a:p>
          <a:p>
            <a:pPr algn="ctr"/>
            <a:endParaRPr lang="en-US" sz="4000" b="1" dirty="0" smtClean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1989- GW 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1999- USGS Sustainability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2004- G16 Impaired Waters Plan (MPCA)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2005- DNR/GW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2006- Clean Water Legacy 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2006- ENRTF Sustainability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2008- Clean Water Amendment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2008 Legislative Water Sustainability Framework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2009- EQB Sustainability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2012- GW Management Area Plans (DNR)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2017- Freshwater Society  Reports on Water Sustainability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1000" b="1" dirty="0" smtClean="0">
                <a:solidFill>
                  <a:srgbClr val="FFFF00"/>
                </a:solidFill>
              </a:rPr>
              <a:t>(Worthington, MN-2012)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81820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" t="2873" r="3410"/>
          <a:stretch/>
        </p:blipFill>
        <p:spPr bwMode="auto">
          <a:xfrm>
            <a:off x="4457699" y="1174792"/>
            <a:ext cx="4495801" cy="415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447800"/>
            <a:ext cx="34290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816" y="286434"/>
            <a:ext cx="8108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Six issues/Five Stakeholder Meetings</a:t>
            </a:r>
            <a:endParaRPr lang="en-US" sz="3200" b="1" dirty="0">
              <a:solidFill>
                <a:srgbClr val="FFFF00"/>
              </a:solidFill>
              <a:sym typeface="Wingdings" panose="05000000000000000000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447801"/>
            <a:ext cx="32766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i="1" u="sng" dirty="0">
                <a:solidFill>
                  <a:schemeClr val="tx2">
                    <a:lumMod val="90000"/>
                  </a:schemeClr>
                </a:solidFill>
              </a:rPr>
              <a:t>Topical </a:t>
            </a:r>
            <a:r>
              <a:rPr lang="en-US" sz="3200" i="1" u="sng" dirty="0" smtClean="0">
                <a:solidFill>
                  <a:schemeClr val="tx2">
                    <a:lumMod val="90000"/>
                  </a:schemeClr>
                </a:solidFill>
              </a:rPr>
              <a:t>areas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i="1" dirty="0" smtClean="0">
                <a:solidFill>
                  <a:schemeClr val="tx2">
                    <a:lumMod val="90000"/>
                  </a:schemeClr>
                </a:solidFill>
              </a:rPr>
              <a:t>Wastewater*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i="1" dirty="0" smtClean="0">
                <a:solidFill>
                  <a:schemeClr val="tx2">
                    <a:lumMod val="90000"/>
                  </a:schemeClr>
                </a:solidFill>
              </a:rPr>
              <a:t>Drinking water*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i="1" dirty="0" smtClean="0">
                <a:solidFill>
                  <a:schemeClr val="tx2">
                    <a:lumMod val="90000"/>
                  </a:schemeClr>
                </a:solidFill>
              </a:rPr>
              <a:t>Groundwater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b="1" i="1" dirty="0" smtClean="0">
                <a:solidFill>
                  <a:schemeClr val="tx2">
                    <a:lumMod val="90000"/>
                  </a:schemeClr>
                </a:solidFill>
              </a:rPr>
              <a:t>Sustainable Lakes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i="1" dirty="0" smtClean="0">
                <a:solidFill>
                  <a:schemeClr val="tx2">
                    <a:lumMod val="90000"/>
                  </a:schemeClr>
                </a:solidFill>
              </a:rPr>
              <a:t>Water retention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i="1" dirty="0">
                <a:solidFill>
                  <a:schemeClr val="tx2">
                    <a:lumMod val="90000"/>
                  </a:schemeClr>
                </a:solidFill>
              </a:rPr>
              <a:t>Future state</a:t>
            </a:r>
          </a:p>
          <a:p>
            <a:pPr lvl="0"/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* Short term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65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0188"/>
            <a:ext cx="7924800" cy="1329595"/>
          </a:xfrm>
        </p:spPr>
        <p:txBody>
          <a:bodyPr/>
          <a:lstStyle/>
          <a:p>
            <a:pPr algn="ctr"/>
            <a:r>
              <a:rPr lang="en-US" b="1" dirty="0" smtClean="0"/>
              <a:t>How can the recommendations be used?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59784"/>
            <a:ext cx="8763000" cy="4136517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Propose/promote/support legislation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Resource for stakeholders- legislative initiatives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Recommendations to guide or suggests programs/planning/funding: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LCCMR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Lessard-Sams Outdoor Heritage Council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CWC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Agencies/Governor’s Office</a:t>
            </a:r>
          </a:p>
        </p:txBody>
      </p:sp>
    </p:spTree>
    <p:extLst>
      <p:ext uri="{BB962C8B-B14F-4D97-AF65-F5344CB8AC3E}">
        <p14:creationId xmlns:p14="http://schemas.microsoft.com/office/powerpoint/2010/main" val="2885948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s2up062508.JPG"/>
          <p:cNvPicPr>
            <a:picLocks noChangeAspect="1"/>
          </p:cNvPicPr>
          <p:nvPr/>
        </p:nvPicPr>
        <p:blipFill>
          <a:blip r:embed="rId3" cstate="screen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" y="-76200"/>
            <a:ext cx="9144000" cy="6934200"/>
          </a:xfrm>
          <a:prstGeom prst="rect">
            <a:avLst/>
          </a:prstGeom>
        </p:spPr>
      </p:pic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7143750" y="6129338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CEDF6D9E-589F-437C-9337-E5231E9AD7EB}" type="slidenum">
              <a:rPr lang="en-US" sz="1400">
                <a:latin typeface="Arial" pitchFamily="34" charset="0"/>
              </a:rPr>
              <a:pPr algn="r">
                <a:spcBef>
                  <a:spcPct val="50000"/>
                </a:spcBef>
              </a:pPr>
              <a:t>9</a:t>
            </a:fld>
            <a:endParaRPr lang="en-US" sz="1400" dirty="0">
              <a:latin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31459" y="609600"/>
            <a:ext cx="71628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Issue of the Day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29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-00134_MS_Qwest_template_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8D45093-9C65-46FB-9332-B88902DC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 (Blue with white cloud border design)</Template>
  <TotalTime>2795</TotalTime>
  <Words>885</Words>
  <Application>Microsoft Office PowerPoint</Application>
  <PresentationFormat>On-screen Show (4:3)</PresentationFormat>
  <Paragraphs>212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Courier New</vt:lpstr>
      <vt:lpstr>Wingdings</vt:lpstr>
      <vt:lpstr>7-00134_MS_Qwest_template_Segoe</vt:lpstr>
      <vt:lpstr>White with Courier font for code slides</vt:lpstr>
      <vt:lpstr>PowerPoint Presentation</vt:lpstr>
      <vt:lpstr>PowerPoint Presentation</vt:lpstr>
      <vt:lpstr>PowerPoint Presentation</vt:lpstr>
      <vt:lpstr>PowerPoint Presentation</vt:lpstr>
      <vt:lpstr>2019 Recommendation Process</vt:lpstr>
      <vt:lpstr>PowerPoint Presentation</vt:lpstr>
      <vt:lpstr>PowerPoint Presentation</vt:lpstr>
      <vt:lpstr>How can the recommendations be used?</vt:lpstr>
      <vt:lpstr>PowerPoint Presentation</vt:lpstr>
      <vt:lpstr>PowerPoint Presentation</vt:lpstr>
      <vt:lpstr> Drinking Water</vt:lpstr>
      <vt:lpstr>PowerPoint Presentation</vt:lpstr>
      <vt:lpstr>Next Steps</vt:lpstr>
      <vt:lpstr>PowerPoint Presentation</vt:lpstr>
      <vt:lpstr>PowerPoint Presentation</vt:lpstr>
      <vt:lpstr>Recommendations: Groundwater Sustainability- Ranked</vt:lpstr>
      <vt:lpstr>Recommendations: Drinking Water-- Ranked</vt:lpstr>
      <vt:lpstr>PowerPoint Presentation</vt:lpstr>
      <vt:lpstr>2018 Meeting Schedule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Minnesota’s  Legislative Water Commission</dc:title>
  <dc:creator>Barb Huberty</dc:creator>
  <cp:keywords/>
  <cp:lastModifiedBy>Kasey Gerkovich</cp:lastModifiedBy>
  <cp:revision>295</cp:revision>
  <cp:lastPrinted>2018-08-21T12:47:19Z</cp:lastPrinted>
  <dcterms:created xsi:type="dcterms:W3CDTF">2015-03-10T18:36:30Z</dcterms:created>
  <dcterms:modified xsi:type="dcterms:W3CDTF">2018-08-21T12:48:52Z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TC102867179990</vt:lpwstr>
  </property>
</Properties>
</file>