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9"/>
  </p:notesMasterIdLst>
  <p:handoutMasterIdLst>
    <p:handoutMasterId r:id="rId30"/>
  </p:handoutMasterIdLst>
  <p:sldIdLst>
    <p:sldId id="279" r:id="rId4"/>
    <p:sldId id="574" r:id="rId5"/>
    <p:sldId id="564" r:id="rId6"/>
    <p:sldId id="576" r:id="rId7"/>
    <p:sldId id="570" r:id="rId8"/>
    <p:sldId id="495" r:id="rId9"/>
    <p:sldId id="575" r:id="rId10"/>
    <p:sldId id="559" r:id="rId11"/>
    <p:sldId id="560" r:id="rId12"/>
    <p:sldId id="554" r:id="rId13"/>
    <p:sldId id="573" r:id="rId14"/>
    <p:sldId id="583" r:id="rId15"/>
    <p:sldId id="582" r:id="rId16"/>
    <p:sldId id="584" r:id="rId17"/>
    <p:sldId id="579" r:id="rId18"/>
    <p:sldId id="580" r:id="rId19"/>
    <p:sldId id="562" r:id="rId20"/>
    <p:sldId id="531" r:id="rId21"/>
    <p:sldId id="553" r:id="rId22"/>
    <p:sldId id="585" r:id="rId23"/>
    <p:sldId id="507" r:id="rId24"/>
    <p:sldId id="572" r:id="rId25"/>
    <p:sldId id="567" r:id="rId26"/>
    <p:sldId id="568" r:id="rId27"/>
    <p:sldId id="569" r:id="rId2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71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1258-A360-4ACC-9661-2E29C56685C1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27E-8EAE-45E6-B359-CC2596746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41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385953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74772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71782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54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13355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8E87-5C66-4433-9D18-2D92FC0A80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8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0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1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6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380328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51065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254416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464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Water Commission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2019 Recommendation Feedback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Preserving and Protecting our Lakes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-chairs: Senator Wiger           Representative Torkelson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Stark, Director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Straight River, Becker County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2019 LWC Issues and Recommendations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1"/>
            <a:ext cx="3276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Wastewater</a:t>
            </a:r>
            <a:r>
              <a:rPr lang="en-US" sz="3200" b="1" i="1" dirty="0"/>
              <a:t>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Drinking 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Groundwater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FFFF00"/>
                </a:solidFill>
              </a:rPr>
              <a:t>Sustainable Lakes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i="1" dirty="0"/>
              <a:t>Water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Future state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* Short term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3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Today’s Issue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78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910" y="-19050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Lakes- What are the Issues?</a:t>
            </a:r>
          </a:p>
          <a:p>
            <a:pPr algn="ctr">
              <a:defRPr/>
            </a:pP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95401"/>
            <a:ext cx="8061325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 lakes are important!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economic benefits</a:t>
            </a: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Healthy</a:t>
            </a:r>
            <a:r>
              <a:rPr lang="en-US" sz="3200" b="1" spc="14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lakes</a:t>
            </a:r>
            <a:r>
              <a:rPr lang="en-US" sz="3200" b="1" spc="-7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enhan</a:t>
            </a:r>
            <a:r>
              <a:rPr lang="en-US" sz="3200" b="1" spc="-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3200" b="1" spc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</a:t>
            </a:r>
            <a:r>
              <a:rPr lang="en-US" sz="3200" b="1" spc="-10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lives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Suppo</a:t>
            </a:r>
            <a:r>
              <a:rPr lang="en-US" sz="3200" b="1" spc="2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b="1" spc="1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6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ood-</a:t>
            </a:r>
            <a:r>
              <a:rPr lang="en-US" sz="3200" b="1" spc="-1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eb</a:t>
            </a:r>
            <a:r>
              <a:rPr lang="en-US" sz="3200" b="1" spc="-11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b="1" spc="-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3200" b="1" spc="-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b="1" spc="1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tions</a:t>
            </a:r>
            <a:r>
              <a:rPr lang="en-US" sz="3200" b="1" spc="-5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3200" b="1" spc="-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b="1" spc="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ibu</a:t>
            </a:r>
            <a:r>
              <a:rPr lang="en-US" sz="3200" b="1" spc="-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3200" b="1" spc="-9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200" b="1" spc="-3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b="1" spc="-8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healt</a:t>
            </a:r>
            <a:r>
              <a:rPr lang="en-US" sz="3200" b="1" spc="-1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b="1" spc="14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3200" b="1" spc="-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3200" b="1" spc="-1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b="1" spc="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3200" b="1" spc="2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Important </a:t>
            </a:r>
            <a:r>
              <a:rPr lang="en-US" sz="3200" b="1" spc="-1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3200" b="1" spc="-8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en-US" sz="3200" b="1" spc="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ism</a:t>
            </a:r>
            <a:endParaRPr lang="en-US" sz="3200" b="1" spc="5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64008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</a:t>
            </a:r>
            <a:r>
              <a:rPr lang="en-US" sz="3200" b="1" spc="-1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3200" b="1" spc="-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tion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0080">
              <a:lnSpc>
                <a:spcPct val="115000"/>
              </a:lnSpc>
              <a:tabLst>
                <a:tab pos="6306820" algn="l"/>
              </a:tabLst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72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3807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Lakes- What are the issues? (2)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23999"/>
            <a:ext cx="75438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0">
              <a:lnSpc>
                <a:spcPct val="115000"/>
              </a:lnSpc>
              <a:tabLst>
                <a:tab pos="630682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 activities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affect our lakes:</a:t>
            </a:r>
          </a:p>
          <a:p>
            <a:pPr marL="342900" marR="64008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b="1" spc="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akes </a:t>
            </a:r>
            <a:r>
              <a:rPr lang="en-US" sz="2800" b="1" spc="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short-lived </a:t>
            </a:r>
            <a:r>
              <a:rPr lang="en-US" sz="2800" b="1" spc="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features</a:t>
            </a:r>
          </a:p>
          <a:p>
            <a:pPr marL="342900" marR="64008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spc="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Natural </a:t>
            </a:r>
            <a:r>
              <a:rPr lang="en-US" sz="2800" b="1" spc="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aging </a:t>
            </a:r>
            <a:r>
              <a:rPr lang="en-US" sz="2800" b="1" spc="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US" sz="2800" b="1" spc="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being accelerated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008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need to protect and restore our lakes. </a:t>
            </a:r>
          </a:p>
          <a:p>
            <a:pPr marL="342900" marR="64008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Vast number of lakes and many threats</a:t>
            </a:r>
          </a:p>
          <a:p>
            <a:pPr marL="342900" marR="64008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may need to make decisions about which lakes to protect and preserve. </a:t>
            </a:r>
          </a:p>
          <a:p>
            <a:pPr marR="14605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3807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Lakes- What are the issues? (3)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411251"/>
            <a:ext cx="4572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 marR="640080">
              <a:lnSpc>
                <a:spcPct val="115000"/>
              </a:lnSpc>
              <a:tabLst>
                <a:tab pos="6306820" algn="l"/>
              </a:tabLst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7086600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05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Things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be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done: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605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Improve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best-management practices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605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lakes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water-level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changes--increase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GWMA program</a:t>
            </a:r>
          </a:p>
          <a:p>
            <a:pPr marL="342900" marR="14605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More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proactive and aggressive approach for our most important lakes</a:t>
            </a:r>
          </a:p>
          <a:p>
            <a:pPr marL="342900" marR="14605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Create a protected status for some lakes</a:t>
            </a:r>
          </a:p>
          <a:p>
            <a:pPr marL="342900" marR="14605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b="1" spc="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Enhance conservation easements in the watersheds where these lakes exist.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008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6306820" algn="l"/>
              </a:tabLst>
            </a:pPr>
            <a:r>
              <a:rPr lang="en-US" sz="2400" b="1" spc="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Recommendations: Lakes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9783"/>
            <a:ext cx="8249432" cy="4278094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FFFF00"/>
                </a:solidFill>
              </a:rPr>
              <a:t>Legislation- Enable lake management </a:t>
            </a:r>
            <a:r>
              <a:rPr lang="en-US" sz="2000" b="1" dirty="0" smtClean="0">
                <a:solidFill>
                  <a:srgbClr val="FFFF00"/>
                </a:solidFill>
              </a:rPr>
              <a:t>districts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Legislation-Limited liability for de-icing applicators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FFFF00"/>
                </a:solidFill>
              </a:rPr>
              <a:t>Legislation</a:t>
            </a:r>
            <a:r>
              <a:rPr lang="en-US" sz="2000" b="1" dirty="0">
                <a:solidFill>
                  <a:srgbClr val="FFFF00"/>
                </a:solidFill>
              </a:rPr>
              <a:t>: Stop invasive species migration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Legislation: Emerging contaminants- pharmaceutical take-back 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Assess watershed best-management practices as they apply to lakes. 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Increase Groundwater Management Area Program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Enhance funds for conservation land </a:t>
            </a:r>
            <a:r>
              <a:rPr lang="en-US" sz="2000" b="1" dirty="0" smtClean="0">
                <a:solidFill>
                  <a:srgbClr val="FFFF00"/>
                </a:solidFill>
              </a:rPr>
              <a:t>easements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Provide funding for a sentinel lakes program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Establish a status of lakes consensus document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Water budget information for lake planning- </a:t>
            </a:r>
            <a:r>
              <a:rPr lang="en-US" sz="2000" b="1" dirty="0" smtClean="0">
                <a:solidFill>
                  <a:srgbClr val="FFFF00"/>
                </a:solidFill>
              </a:rPr>
              <a:t>1 </a:t>
            </a:r>
            <a:r>
              <a:rPr lang="en-US" sz="2000" b="1" dirty="0">
                <a:solidFill>
                  <a:srgbClr val="FFFF00"/>
                </a:solidFill>
              </a:rPr>
              <a:t>Watershed/1Plan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Policy/legislation/incentives aimed at protecting shorelines of lakes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Deep Lakes: Provide additional agency support to understand stressors and best management practices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Recommendations: Lakes-2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9783"/>
            <a:ext cx="8249432" cy="4616648"/>
          </a:xfrm>
        </p:spPr>
        <p:txBody>
          <a:bodyPr/>
          <a:lstStyle/>
          <a:p>
            <a:pPr lvl="0"/>
            <a:r>
              <a:rPr lang="en-US" sz="2000" b="1" dirty="0" smtClean="0">
                <a:solidFill>
                  <a:srgbClr val="FFFF00"/>
                </a:solidFill>
              </a:rPr>
              <a:t>Program </a:t>
            </a:r>
            <a:r>
              <a:rPr lang="en-US" sz="2000" b="1" dirty="0">
                <a:solidFill>
                  <a:srgbClr val="FFFF00"/>
                </a:solidFill>
              </a:rPr>
              <a:t>support to assess lakes for climate change adaptation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Provide additional agency support </a:t>
            </a:r>
            <a:r>
              <a:rPr lang="en-US" sz="2000" b="1" dirty="0" smtClean="0">
                <a:solidFill>
                  <a:srgbClr val="FFFF00"/>
                </a:solidFill>
              </a:rPr>
              <a:t>-- shallow </a:t>
            </a:r>
            <a:r>
              <a:rPr lang="en-US" sz="2000" b="1" dirty="0">
                <a:solidFill>
                  <a:srgbClr val="FFFF00"/>
                </a:solidFill>
              </a:rPr>
              <a:t>lakes.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Studies to better assess impact of groundwater on lakes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Program to assess/fix leaking septic systems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Economic analyses of ROI for lakes 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Groundwater recharge: Identify and protect recharge </a:t>
            </a:r>
            <a:r>
              <a:rPr lang="en-US" sz="2000" b="1" dirty="0" smtClean="0">
                <a:solidFill>
                  <a:srgbClr val="FFFF00"/>
                </a:solidFill>
              </a:rPr>
              <a:t>areas 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FFFF00"/>
                </a:solidFill>
              </a:rPr>
              <a:t>Maintain </a:t>
            </a:r>
            <a:r>
              <a:rPr lang="en-US" sz="2000" b="1" dirty="0">
                <a:solidFill>
                  <a:srgbClr val="FFFF00"/>
                </a:solidFill>
              </a:rPr>
              <a:t>and enhance information and monitoring programs for lakes 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Understand the importance of landscape </a:t>
            </a:r>
            <a:r>
              <a:rPr lang="en-US" sz="2000" b="1" dirty="0" smtClean="0">
                <a:solidFill>
                  <a:srgbClr val="FFFF00"/>
                </a:solidFill>
              </a:rPr>
              <a:t>settings </a:t>
            </a:r>
            <a:r>
              <a:rPr lang="en-US" sz="2000" b="1" dirty="0">
                <a:solidFill>
                  <a:srgbClr val="FFFF00"/>
                </a:solidFill>
              </a:rPr>
              <a:t>for lakes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Legislation—Inter-jurisdictional water planning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Increase understanding of interrelations of hydrology/water quality/ aquatic biology in our lakes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Dedicate portion of Clean Water funds for </a:t>
            </a:r>
            <a:r>
              <a:rPr lang="en-US" sz="2000" b="1" dirty="0" smtClean="0">
                <a:solidFill>
                  <a:srgbClr val="FFFF00"/>
                </a:solidFill>
              </a:rPr>
              <a:t>lake sustainably </a:t>
            </a:r>
            <a:r>
              <a:rPr lang="en-US" sz="2000" b="1" dirty="0">
                <a:solidFill>
                  <a:srgbClr val="FFFF00"/>
                </a:solidFill>
              </a:rPr>
              <a:t>efforts. 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3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0866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17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8847"/>
            <a:ext cx="8305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/>
            <a:endParaRPr lang="en-US" sz="4000" b="1" u="sng" dirty="0" smtClean="0">
              <a:solidFill>
                <a:srgbClr val="FFFF00"/>
              </a:solidFill>
            </a:endParaRPr>
          </a:p>
          <a:p>
            <a:pPr marL="517525" lvl="1"/>
            <a:r>
              <a:rPr lang="en-US" sz="4000" b="1" dirty="0" smtClean="0">
                <a:solidFill>
                  <a:srgbClr val="FFFF00"/>
                </a:solidFill>
              </a:rPr>
              <a:t>Today’s Request:</a:t>
            </a:r>
          </a:p>
          <a:p>
            <a:pPr marL="517525" lvl="1"/>
            <a:endParaRPr lang="en-US" sz="4000" b="1" dirty="0" smtClean="0">
              <a:solidFill>
                <a:srgbClr val="FFFF00"/>
              </a:solidFill>
            </a:endParaRP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Small groups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Review issues/recommendations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Missing issues?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Missing stakeholders?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00"/>
                </a:solidFill>
              </a:rPr>
              <a:t>Rank issues (H/L)</a:t>
            </a:r>
            <a:endParaRPr lang="en-US" sz="3600" b="1" dirty="0">
              <a:solidFill>
                <a:srgbClr val="FFFF00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Seeking your input--not consensus</a:t>
            </a:r>
            <a:endParaRPr lang="en-US" sz="3600" b="1" dirty="0">
              <a:solidFill>
                <a:srgbClr val="FFFF00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Will revisit issues later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9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Resources: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Recommendations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Background issue paper- draft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Small Group Exercise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Rank (</a:t>
            </a:r>
            <a:r>
              <a:rPr lang="en-US" sz="2800" b="1" dirty="0" smtClean="0">
                <a:solidFill>
                  <a:srgbClr val="FFFF00"/>
                </a:solidFill>
              </a:rPr>
              <a:t>H,L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Consensus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Top issues (1-2) and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40 minutes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2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Introductions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LWC members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Kasey Gerkovich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99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Outcome for today: an example –drinking water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49432" cy="5632311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FFFF00"/>
                </a:solidFill>
              </a:rPr>
              <a:t>Improve </a:t>
            </a:r>
            <a:r>
              <a:rPr lang="en-US" sz="2000" b="1" dirty="0" smtClean="0">
                <a:solidFill>
                  <a:srgbClr val="FFFF00"/>
                </a:solidFill>
              </a:rPr>
              <a:t>monitoring/ information/education/mitigation </a:t>
            </a:r>
            <a:r>
              <a:rPr lang="en-US" sz="2000" b="1" dirty="0">
                <a:solidFill>
                  <a:srgbClr val="FFFF00"/>
                </a:solidFill>
              </a:rPr>
              <a:t>of contaminants  </a:t>
            </a:r>
            <a:r>
              <a:rPr lang="en-US" sz="2000" b="1" dirty="0" smtClean="0">
                <a:solidFill>
                  <a:srgbClr val="FFFF00"/>
                </a:solidFill>
              </a:rPr>
              <a:t>Increase investment </a:t>
            </a:r>
            <a:r>
              <a:rPr lang="en-US" sz="2000" b="1" dirty="0">
                <a:solidFill>
                  <a:srgbClr val="FFFF00"/>
                </a:solidFill>
              </a:rPr>
              <a:t>in </a:t>
            </a:r>
            <a:r>
              <a:rPr lang="en-US" sz="2000" b="1" dirty="0" smtClean="0">
                <a:solidFill>
                  <a:srgbClr val="FFFF00"/>
                </a:solidFill>
              </a:rPr>
              <a:t>drinking </a:t>
            </a:r>
            <a:r>
              <a:rPr lang="en-US" sz="2000" b="1" dirty="0">
                <a:solidFill>
                  <a:srgbClr val="FFFF00"/>
                </a:solidFill>
              </a:rPr>
              <a:t>water infrastructure </a:t>
            </a:r>
          </a:p>
          <a:p>
            <a:pPr lvl="0"/>
            <a:r>
              <a:rPr lang="en-US" sz="2000" b="1" dirty="0" smtClean="0">
                <a:solidFill>
                  <a:srgbClr val="FFFF00"/>
                </a:solidFill>
              </a:rPr>
              <a:t>Increase </a:t>
            </a:r>
            <a:r>
              <a:rPr lang="en-US" sz="2000" b="1" dirty="0">
                <a:solidFill>
                  <a:srgbClr val="FFFF00"/>
                </a:solidFill>
              </a:rPr>
              <a:t>support for source-water protection  </a:t>
            </a: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Increase the MDH drinking water hook-up fee. </a:t>
            </a: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Monitoring to detect potential threats to water supplies </a:t>
            </a:r>
          </a:p>
          <a:p>
            <a:pPr lvl="0"/>
            <a:r>
              <a:rPr lang="en-US" sz="2000" b="1" dirty="0" smtClean="0">
                <a:solidFill>
                  <a:srgbClr val="FFFF00"/>
                </a:solidFill>
              </a:rPr>
              <a:t>Assess/invest </a:t>
            </a:r>
            <a:r>
              <a:rPr lang="en-US" sz="2000" b="1" dirty="0">
                <a:solidFill>
                  <a:srgbClr val="FFFF00"/>
                </a:solidFill>
              </a:rPr>
              <a:t>in water </a:t>
            </a:r>
            <a:r>
              <a:rPr lang="en-US" sz="2000" b="1" dirty="0" smtClean="0">
                <a:solidFill>
                  <a:srgbClr val="FFFF00"/>
                </a:solidFill>
              </a:rPr>
              <a:t>asset </a:t>
            </a:r>
            <a:r>
              <a:rPr lang="en-US" sz="2000" b="1" dirty="0">
                <a:solidFill>
                  <a:srgbClr val="FFFF00"/>
                </a:solidFill>
              </a:rPr>
              <a:t>management </a:t>
            </a:r>
            <a:r>
              <a:rPr lang="en-US" sz="2000" b="1" dirty="0" smtClean="0">
                <a:solidFill>
                  <a:srgbClr val="FFFF00"/>
                </a:solidFill>
              </a:rPr>
              <a:t>plans</a:t>
            </a:r>
          </a:p>
          <a:p>
            <a:pPr lvl="0"/>
            <a:endParaRPr lang="en-US" sz="2000" b="1" dirty="0">
              <a:solidFill>
                <a:srgbClr val="FFFF00"/>
              </a:solidFill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Implement the groundwater protection </a:t>
            </a:r>
            <a:r>
              <a:rPr lang="en-US" sz="2000" dirty="0" smtClean="0">
                <a:solidFill>
                  <a:srgbClr val="FFFF00"/>
                </a:solidFill>
              </a:rPr>
              <a:t>rule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Embrace new technology for drinking </a:t>
            </a: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Identify </a:t>
            </a:r>
            <a:r>
              <a:rPr lang="en-US" sz="2000" dirty="0" smtClean="0">
                <a:solidFill>
                  <a:srgbClr val="FFFF00"/>
                </a:solidFill>
              </a:rPr>
              <a:t>location/condition </a:t>
            </a:r>
            <a:r>
              <a:rPr lang="en-US" sz="2000" dirty="0">
                <a:solidFill>
                  <a:srgbClr val="FFFF00"/>
                </a:solidFill>
              </a:rPr>
              <a:t>of </a:t>
            </a:r>
            <a:r>
              <a:rPr lang="en-US" sz="2000" dirty="0" smtClean="0">
                <a:solidFill>
                  <a:srgbClr val="FFFF00"/>
                </a:solidFill>
              </a:rPr>
              <a:t>failing </a:t>
            </a:r>
            <a:r>
              <a:rPr lang="en-US" sz="2000" dirty="0">
                <a:solidFill>
                  <a:srgbClr val="FFFF00"/>
                </a:solidFill>
              </a:rPr>
              <a:t>septic systems</a:t>
            </a:r>
          </a:p>
          <a:p>
            <a:pPr lvl="0"/>
            <a:r>
              <a:rPr lang="en-US" sz="2000" dirty="0" smtClean="0">
                <a:solidFill>
                  <a:srgbClr val="FFFF00"/>
                </a:solidFill>
              </a:rPr>
              <a:t>Legislation: failing homes </a:t>
            </a:r>
            <a:r>
              <a:rPr lang="en-US" sz="2000" dirty="0">
                <a:solidFill>
                  <a:srgbClr val="FFFF00"/>
                </a:solidFill>
              </a:rPr>
              <a:t>and </a:t>
            </a:r>
            <a:r>
              <a:rPr lang="en-US" sz="2000" dirty="0" smtClean="0">
                <a:solidFill>
                  <a:srgbClr val="FFFF00"/>
                </a:solidFill>
              </a:rPr>
              <a:t>businesses wastewater systems</a:t>
            </a:r>
            <a:r>
              <a:rPr lang="en-US" sz="2000" b="1" dirty="0" smtClean="0"/>
              <a:t>. </a:t>
            </a:r>
          </a:p>
          <a:p>
            <a:pPr lvl="0"/>
            <a:endParaRPr lang="en-US" sz="2000" b="1" dirty="0"/>
          </a:p>
          <a:p>
            <a:pPr lvl="0"/>
            <a:r>
              <a:rPr lang="en-US" sz="2000" dirty="0" smtClean="0"/>
              <a:t>Legislation: </a:t>
            </a:r>
            <a:r>
              <a:rPr lang="en-US" sz="2000" dirty="0"/>
              <a:t>return provision for </a:t>
            </a:r>
            <a:r>
              <a:rPr lang="en-US" sz="2000" dirty="0" smtClean="0"/>
              <a:t>pharmaceuticals</a:t>
            </a:r>
            <a:endParaRPr lang="en-US" sz="2000" dirty="0"/>
          </a:p>
          <a:p>
            <a:pPr lvl="0"/>
            <a:r>
              <a:rPr lang="en-US" sz="2000" dirty="0" smtClean="0"/>
              <a:t>Funds to assess viruses</a:t>
            </a:r>
          </a:p>
          <a:p>
            <a:pPr lvl="0"/>
            <a:r>
              <a:rPr lang="en-US" sz="2000" dirty="0" smtClean="0"/>
              <a:t>Legislation: </a:t>
            </a:r>
            <a:r>
              <a:rPr lang="en-US" sz="2000" dirty="0"/>
              <a:t>surface </a:t>
            </a:r>
            <a:r>
              <a:rPr lang="en-US" sz="2000" dirty="0" smtClean="0"/>
              <a:t>water/source </a:t>
            </a:r>
            <a:r>
              <a:rPr lang="en-US" sz="2000" dirty="0"/>
              <a:t>water protection </a:t>
            </a:r>
          </a:p>
          <a:p>
            <a:pPr lvl="0"/>
            <a:r>
              <a:rPr lang="en-US" sz="2000" dirty="0"/>
              <a:t>Suggested: Adopt risk-based management of drinking water threats</a:t>
            </a:r>
          </a:p>
          <a:p>
            <a:pPr lvl="0"/>
            <a:r>
              <a:rPr lang="en-US" sz="2000" dirty="0"/>
              <a:t>Suggested: Revise statutes/improve agency </a:t>
            </a:r>
            <a:r>
              <a:rPr lang="en-US" sz="2000" dirty="0" smtClean="0"/>
              <a:t>management of water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2224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665893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Complete Issue papers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 based on your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LWC Members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Additional 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Legislature- before session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Committees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2272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Small Group Exercise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Rank (H,M,L)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Top issue and most important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40 minutes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ARTMAN\archive\wy2010\05355200\photos\05355200.20100926ActionChannelFloodEllisonFavorit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5" y="-28355"/>
            <a:ext cx="9254836" cy="68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Thank You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86800" y="6248400"/>
            <a:ext cx="228600" cy="381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5139869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Please turn in your spreadsheet (1 per group)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Issue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Initial Consensus from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 -November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5283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Thanks!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Legislative Water Commission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763000" cy="2868478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REVIEW-state agencies’ water policy reports &amp; recommendations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GATHER- data and comments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LEGISLATIVE RECOMMENDATIONS: Assist legislature in formulating legislation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SHARE-data &amp; information with LCCMR, CWC, legislative standing committees, upon request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COORDINATE-with the CWC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8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8"/>
            <a:ext cx="7924800" cy="1329595"/>
          </a:xfrm>
        </p:spPr>
        <p:txBody>
          <a:bodyPr/>
          <a:lstStyle/>
          <a:p>
            <a:pPr algn="ctr"/>
            <a:r>
              <a:rPr lang="en-US" b="1" dirty="0" smtClean="0"/>
              <a:t>How can the recommendations be used?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9784"/>
            <a:ext cx="8458200" cy="4038029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Propose/promote/support legislation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Resource for stakeholders regarding  legislative initiatives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Recommendations to guide or suggests programs/planning/funding: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LCCMR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CWC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3595273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LWC: 12 Members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47376"/>
              </p:ext>
            </p:extLst>
          </p:nvPr>
        </p:nvGraphicFramePr>
        <p:xfrm>
          <a:off x="486714" y="1066800"/>
          <a:ext cx="8428687" cy="487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2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Anderson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Plymouth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Northfield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Draheim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Lake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Twin Valley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Maplewood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Gruenhagen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Glencoe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Isaacson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Shoreview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19A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Mankato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 Shore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Torkelson*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Hanska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Luverne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Chuck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Wiger*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Maplewood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47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869025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2018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2019 Process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Overview of possible 2019 Issues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Describe Today’s Issue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Small Group Review/Report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Next Steps</a:t>
            </a: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1523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2019 Recommendations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598182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Six Issues with recommendations: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Based 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2018 session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LWC guidance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Stakeholder advice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Review of many plans/documents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9860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ella N of 330th St and W of County 57 11-7-2012 1-59-3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"/>
            <a:ext cx="7391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 Firm Foundation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1989- GW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1999- USGS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2004- G16 Impaired Waters Plan (MPCA)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2005- DNR/GW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Clean Water Legacy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ENRTF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2008- Clean Water Amendment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 Legislative Water Sustainability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2009- EQB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2012- GW Management Area Plans (DNR)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2017- Freshwater Society  Reports on Water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FFFF00"/>
                </a:solidFill>
              </a:rPr>
              <a:t>(Worthington, MN-2012)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074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9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Six Issue Areas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with white cloud border design)</Template>
  <TotalTime>2774</TotalTime>
  <Words>1177</Words>
  <Application>Microsoft Office PowerPoint</Application>
  <PresentationFormat>On-screen Show (4:3)</PresentationFormat>
  <Paragraphs>327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7-00134_MS_Qwest_template_Segoe</vt:lpstr>
      <vt:lpstr>White with Courier font for code slides</vt:lpstr>
      <vt:lpstr>PowerPoint Presentation</vt:lpstr>
      <vt:lpstr>PowerPoint Presentation</vt:lpstr>
      <vt:lpstr>Legislative Water Commission</vt:lpstr>
      <vt:lpstr>How can the recommendations be used?</vt:lpstr>
      <vt:lpstr>LWC: 12 Members</vt:lpstr>
      <vt:lpstr>Agenda</vt:lpstr>
      <vt:lpstr>2019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Recommendations: Lakes</vt:lpstr>
      <vt:lpstr>Recommendations: Lakes-2</vt:lpstr>
      <vt:lpstr>PowerPoint Presentation</vt:lpstr>
      <vt:lpstr>PowerPoint Presentation</vt:lpstr>
      <vt:lpstr>PowerPoint Presentation</vt:lpstr>
      <vt:lpstr>Outcome for today: an example –drinking water</vt:lpstr>
      <vt:lpstr>Next Steps</vt:lpstr>
      <vt:lpstr>PowerPoint Presentation</vt:lpstr>
      <vt:lpstr>Thank You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 Legislative Water Commission</dc:title>
  <dc:creator>Barb Huberty</dc:creator>
  <cp:keywords/>
  <cp:lastModifiedBy>Kasey Gerkovich</cp:lastModifiedBy>
  <cp:revision>299</cp:revision>
  <cp:lastPrinted>2018-04-20T14:20:07Z</cp:lastPrinted>
  <dcterms:created xsi:type="dcterms:W3CDTF">2015-03-10T18:36:30Z</dcterms:created>
  <dcterms:modified xsi:type="dcterms:W3CDTF">2018-08-21T17:31:59Z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