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43"/>
  </p:notesMasterIdLst>
  <p:handoutMasterIdLst>
    <p:handoutMasterId r:id="rId44"/>
  </p:handoutMasterIdLst>
  <p:sldIdLst>
    <p:sldId id="904" r:id="rId4"/>
    <p:sldId id="929" r:id="rId5"/>
    <p:sldId id="947" r:id="rId6"/>
    <p:sldId id="912" r:id="rId7"/>
    <p:sldId id="946" r:id="rId8"/>
    <p:sldId id="955" r:id="rId9"/>
    <p:sldId id="932" r:id="rId10"/>
    <p:sldId id="948" r:id="rId11"/>
    <p:sldId id="938" r:id="rId12"/>
    <p:sldId id="956" r:id="rId13"/>
    <p:sldId id="943" r:id="rId14"/>
    <p:sldId id="905" r:id="rId15"/>
    <p:sldId id="832" r:id="rId16"/>
    <p:sldId id="914" r:id="rId17"/>
    <p:sldId id="874" r:id="rId18"/>
    <p:sldId id="915" r:id="rId19"/>
    <p:sldId id="853" r:id="rId20"/>
    <p:sldId id="917" r:id="rId21"/>
    <p:sldId id="876" r:id="rId22"/>
    <p:sldId id="918" r:id="rId23"/>
    <p:sldId id="924" r:id="rId24"/>
    <p:sldId id="877" r:id="rId25"/>
    <p:sldId id="925" r:id="rId26"/>
    <p:sldId id="889" r:id="rId27"/>
    <p:sldId id="926" r:id="rId28"/>
    <p:sldId id="890" r:id="rId29"/>
    <p:sldId id="910" r:id="rId30"/>
    <p:sldId id="901" r:id="rId31"/>
    <p:sldId id="920" r:id="rId32"/>
    <p:sldId id="927" r:id="rId33"/>
    <p:sldId id="934" r:id="rId34"/>
    <p:sldId id="957" r:id="rId35"/>
    <p:sldId id="935" r:id="rId36"/>
    <p:sldId id="944" r:id="rId37"/>
    <p:sldId id="950" r:id="rId38"/>
    <p:sldId id="953" r:id="rId39"/>
    <p:sldId id="954" r:id="rId40"/>
    <p:sldId id="951" r:id="rId41"/>
    <p:sldId id="952" r:id="rId4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FA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385" autoAdjust="0"/>
    <p:restoredTop sz="77713" autoAdjust="0"/>
  </p:normalViewPr>
  <p:slideViewPr>
    <p:cSldViewPr>
      <p:cViewPr varScale="1">
        <p:scale>
          <a:sx n="86" d="100"/>
          <a:sy n="86" d="100"/>
        </p:scale>
        <p:origin x="18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01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viewProps" Target="view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dirty="0" smtClean="0">
                <a:solidFill>
                  <a:schemeClr val="bg1"/>
                </a:solidFill>
              </a:rPr>
              <a:t>Dollars</a:t>
            </a:r>
            <a:endParaRPr lang="en-US" sz="2400" b="1" i="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5242522736983458"/>
          <c:y val="3.93421658313052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390282610022578E-2"/>
          <c:y val="8.7505726671628425E-2"/>
          <c:w val="0.89016785692486111"/>
          <c:h val="0.664133006942628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Sheet1!$A$12:$A$20</c:f>
              <c:strCache>
                <c:ptCount val="9"/>
                <c:pt idx="0">
                  <c:v>Mchigan</c:v>
                </c:pt>
                <c:pt idx="1">
                  <c:v>Minnesota</c:v>
                </c:pt>
                <c:pt idx="2">
                  <c:v>Wisconsin</c:v>
                </c:pt>
                <c:pt idx="3">
                  <c:v>N. Dakota</c:v>
                </c:pt>
                <c:pt idx="4">
                  <c:v>S Dakota</c:v>
                </c:pt>
                <c:pt idx="5">
                  <c:v>Illinois</c:v>
                </c:pt>
                <c:pt idx="6">
                  <c:v>Iowa</c:v>
                </c:pt>
                <c:pt idx="7">
                  <c:v>Ohio</c:v>
                </c:pt>
                <c:pt idx="8">
                  <c:v>Indiana</c:v>
                </c:pt>
              </c:strCache>
            </c:strRef>
          </c:cat>
          <c:val>
            <c:numRef>
              <c:f>Sheet1!$B$12:$B$20</c:f>
              <c:numCache>
                <c:formatCode>General</c:formatCode>
                <c:ptCount val="9"/>
                <c:pt idx="0">
                  <c:v>39</c:v>
                </c:pt>
                <c:pt idx="1">
                  <c:v>29</c:v>
                </c:pt>
                <c:pt idx="2">
                  <c:v>98</c:v>
                </c:pt>
                <c:pt idx="3">
                  <c:v>0</c:v>
                </c:pt>
                <c:pt idx="4">
                  <c:v>40</c:v>
                </c:pt>
                <c:pt idx="5">
                  <c:v>44</c:v>
                </c:pt>
                <c:pt idx="6">
                  <c:v>46</c:v>
                </c:pt>
                <c:pt idx="7">
                  <c:v>48</c:v>
                </c:pt>
                <c:pt idx="8" formatCode="@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83-4F71-8791-C8EB8D01E20A}"/>
            </c:ext>
          </c:extLst>
        </c:ser>
        <c:ser>
          <c:idx val="1"/>
          <c:order val="1"/>
          <c:tx>
            <c:strRef>
              <c:f>Sheet1!$C$11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Sheet1!$A$12:$A$20</c:f>
              <c:strCache>
                <c:ptCount val="9"/>
                <c:pt idx="0">
                  <c:v>Mchigan</c:v>
                </c:pt>
                <c:pt idx="1">
                  <c:v>Minnesota</c:v>
                </c:pt>
                <c:pt idx="2">
                  <c:v>Wisconsin</c:v>
                </c:pt>
                <c:pt idx="3">
                  <c:v>N. Dakota</c:v>
                </c:pt>
                <c:pt idx="4">
                  <c:v>S Dakota</c:v>
                </c:pt>
                <c:pt idx="5">
                  <c:v>Illinois</c:v>
                </c:pt>
                <c:pt idx="6">
                  <c:v>Iowa</c:v>
                </c:pt>
                <c:pt idx="7">
                  <c:v>Ohio</c:v>
                </c:pt>
                <c:pt idx="8">
                  <c:v>Indiana</c:v>
                </c:pt>
              </c:strCache>
            </c:strRef>
          </c:cat>
          <c:val>
            <c:numRef>
              <c:f>Sheet1!$C$12:$C$20</c:f>
              <c:numCache>
                <c:formatCode>General</c:formatCode>
                <c:ptCount val="9"/>
                <c:pt idx="0">
                  <c:v>42</c:v>
                </c:pt>
                <c:pt idx="1">
                  <c:v>27</c:v>
                </c:pt>
                <c:pt idx="2">
                  <c:v>81</c:v>
                </c:pt>
                <c:pt idx="3">
                  <c:v>0</c:v>
                </c:pt>
                <c:pt idx="4">
                  <c:v>40</c:v>
                </c:pt>
                <c:pt idx="5">
                  <c:v>36</c:v>
                </c:pt>
                <c:pt idx="6">
                  <c:v>46</c:v>
                </c:pt>
                <c:pt idx="7">
                  <c:v>38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83-4F71-8791-C8EB8D01E20A}"/>
            </c:ext>
          </c:extLst>
        </c:ser>
        <c:ser>
          <c:idx val="2"/>
          <c:order val="2"/>
          <c:tx>
            <c:strRef>
              <c:f>Sheet1!$D$11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Sheet1!$A$12:$A$20</c:f>
              <c:strCache>
                <c:ptCount val="9"/>
                <c:pt idx="0">
                  <c:v>Mchigan</c:v>
                </c:pt>
                <c:pt idx="1">
                  <c:v>Minnesota</c:v>
                </c:pt>
                <c:pt idx="2">
                  <c:v>Wisconsin</c:v>
                </c:pt>
                <c:pt idx="3">
                  <c:v>N. Dakota</c:v>
                </c:pt>
                <c:pt idx="4">
                  <c:v>S Dakota</c:v>
                </c:pt>
                <c:pt idx="5">
                  <c:v>Illinois</c:v>
                </c:pt>
                <c:pt idx="6">
                  <c:v>Iowa</c:v>
                </c:pt>
                <c:pt idx="7">
                  <c:v>Ohio</c:v>
                </c:pt>
                <c:pt idx="8">
                  <c:v>Indiana</c:v>
                </c:pt>
              </c:strCache>
            </c:strRef>
          </c:cat>
          <c:val>
            <c:numRef>
              <c:f>Sheet1!$D$12:$D$20</c:f>
              <c:numCache>
                <c:formatCode>General</c:formatCode>
                <c:ptCount val="9"/>
                <c:pt idx="0">
                  <c:v>43</c:v>
                </c:pt>
                <c:pt idx="1">
                  <c:v>29</c:v>
                </c:pt>
                <c:pt idx="2">
                  <c:v>97</c:v>
                </c:pt>
                <c:pt idx="3">
                  <c:v>69</c:v>
                </c:pt>
                <c:pt idx="4">
                  <c:v>26</c:v>
                </c:pt>
                <c:pt idx="5">
                  <c:v>29</c:v>
                </c:pt>
                <c:pt idx="6">
                  <c:v>45</c:v>
                </c:pt>
                <c:pt idx="7">
                  <c:v>47</c:v>
                </c:pt>
                <c:pt idx="8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83-4F71-8791-C8EB8D01E20A}"/>
            </c:ext>
          </c:extLst>
        </c:ser>
        <c:ser>
          <c:idx val="3"/>
          <c:order val="3"/>
          <c:tx>
            <c:strRef>
              <c:f>Sheet1!$E$11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Sheet1!$A$12:$A$20</c:f>
              <c:strCache>
                <c:ptCount val="9"/>
                <c:pt idx="0">
                  <c:v>Mchigan</c:v>
                </c:pt>
                <c:pt idx="1">
                  <c:v>Minnesota</c:v>
                </c:pt>
                <c:pt idx="2">
                  <c:v>Wisconsin</c:v>
                </c:pt>
                <c:pt idx="3">
                  <c:v>N. Dakota</c:v>
                </c:pt>
                <c:pt idx="4">
                  <c:v>S Dakota</c:v>
                </c:pt>
                <c:pt idx="5">
                  <c:v>Illinois</c:v>
                </c:pt>
                <c:pt idx="6">
                  <c:v>Iowa</c:v>
                </c:pt>
                <c:pt idx="7">
                  <c:v>Ohio</c:v>
                </c:pt>
                <c:pt idx="8">
                  <c:v>Indiana</c:v>
                </c:pt>
              </c:strCache>
            </c:strRef>
          </c:cat>
          <c:val>
            <c:numRef>
              <c:f>Sheet1!$E$12:$E$20</c:f>
              <c:numCache>
                <c:formatCode>General</c:formatCode>
                <c:ptCount val="9"/>
                <c:pt idx="0">
                  <c:v>52</c:v>
                </c:pt>
                <c:pt idx="1">
                  <c:v>28</c:v>
                </c:pt>
                <c:pt idx="2">
                  <c:v>95</c:v>
                </c:pt>
                <c:pt idx="3">
                  <c:v>67</c:v>
                </c:pt>
                <c:pt idx="4">
                  <c:v>27</c:v>
                </c:pt>
                <c:pt idx="5">
                  <c:v>31</c:v>
                </c:pt>
                <c:pt idx="6">
                  <c:v>75</c:v>
                </c:pt>
                <c:pt idx="7">
                  <c:v>41</c:v>
                </c:pt>
                <c:pt idx="8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83-4F71-8791-C8EB8D01E20A}"/>
            </c:ext>
          </c:extLst>
        </c:ser>
        <c:ser>
          <c:idx val="4"/>
          <c:order val="4"/>
          <c:tx>
            <c:strRef>
              <c:f>Sheet1!$F$11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Sheet1!$A$12:$A$20</c:f>
              <c:strCache>
                <c:ptCount val="9"/>
                <c:pt idx="0">
                  <c:v>Mchigan</c:v>
                </c:pt>
                <c:pt idx="1">
                  <c:v>Minnesota</c:v>
                </c:pt>
                <c:pt idx="2">
                  <c:v>Wisconsin</c:v>
                </c:pt>
                <c:pt idx="3">
                  <c:v>N. Dakota</c:v>
                </c:pt>
                <c:pt idx="4">
                  <c:v>S Dakota</c:v>
                </c:pt>
                <c:pt idx="5">
                  <c:v>Illinois</c:v>
                </c:pt>
                <c:pt idx="6">
                  <c:v>Iowa</c:v>
                </c:pt>
                <c:pt idx="7">
                  <c:v>Ohio</c:v>
                </c:pt>
                <c:pt idx="8">
                  <c:v>Indiana</c:v>
                </c:pt>
              </c:strCache>
            </c:strRef>
          </c:cat>
          <c:val>
            <c:numRef>
              <c:f>Sheet1!$F$12:$F$20</c:f>
              <c:numCache>
                <c:formatCode>General</c:formatCode>
                <c:ptCount val="9"/>
                <c:pt idx="0">
                  <c:v>52</c:v>
                </c:pt>
                <c:pt idx="1">
                  <c:v>44</c:v>
                </c:pt>
                <c:pt idx="2">
                  <c:v>99</c:v>
                </c:pt>
                <c:pt idx="3">
                  <c:v>66</c:v>
                </c:pt>
                <c:pt idx="4">
                  <c:v>28</c:v>
                </c:pt>
                <c:pt idx="5">
                  <c:v>31</c:v>
                </c:pt>
                <c:pt idx="6">
                  <c:v>80</c:v>
                </c:pt>
                <c:pt idx="7">
                  <c:v>45</c:v>
                </c:pt>
                <c:pt idx="8" formatCode="0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83-4F71-8791-C8EB8D01E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887264"/>
        <c:axId val="53888096"/>
      </c:barChart>
      <c:catAx>
        <c:axId val="5388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88096"/>
        <c:crosses val="autoZero"/>
        <c:auto val="1"/>
        <c:lblAlgn val="ctr"/>
        <c:lblOffset val="100"/>
        <c:noMultiLvlLbl val="0"/>
      </c:catAx>
      <c:valAx>
        <c:axId val="5388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8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Mixed Sources- Millions of Dollars</a:t>
            </a:r>
            <a:endParaRPr lang="en-US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34074596716426464"/>
          <c:y val="4.92866507933557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Mchigan</c:v>
                </c:pt>
                <c:pt idx="1">
                  <c:v>Minnesota</c:v>
                </c:pt>
                <c:pt idx="2">
                  <c:v>Wisconsin</c:v>
                </c:pt>
                <c:pt idx="3">
                  <c:v>Ohio</c:v>
                </c:pt>
                <c:pt idx="4">
                  <c:v>Indiana</c:v>
                </c:pt>
                <c:pt idx="5">
                  <c:v>Illinois</c:v>
                </c:pt>
                <c:pt idx="6">
                  <c:v>North Dakota</c:v>
                </c:pt>
                <c:pt idx="7">
                  <c:v>South Dakota</c:v>
                </c:pt>
                <c:pt idx="8">
                  <c:v>Iowa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430</c:v>
                </c:pt>
                <c:pt idx="1">
                  <c:v>180</c:v>
                </c:pt>
                <c:pt idx="2">
                  <c:v>236</c:v>
                </c:pt>
                <c:pt idx="3">
                  <c:v>166</c:v>
                </c:pt>
                <c:pt idx="4">
                  <c:v>135</c:v>
                </c:pt>
                <c:pt idx="5">
                  <c:v>289</c:v>
                </c:pt>
                <c:pt idx="6">
                  <c:v>19</c:v>
                </c:pt>
                <c:pt idx="7">
                  <c:v>22</c:v>
                </c:pt>
                <c:pt idx="8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41-474A-A055-6CE21A1DE0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Mchigan</c:v>
                </c:pt>
                <c:pt idx="1">
                  <c:v>Minnesota</c:v>
                </c:pt>
                <c:pt idx="2">
                  <c:v>Wisconsin</c:v>
                </c:pt>
                <c:pt idx="3">
                  <c:v>Ohio</c:v>
                </c:pt>
                <c:pt idx="4">
                  <c:v>Indiana</c:v>
                </c:pt>
                <c:pt idx="5">
                  <c:v>Illinois</c:v>
                </c:pt>
                <c:pt idx="6">
                  <c:v>North Dakota</c:v>
                </c:pt>
                <c:pt idx="7">
                  <c:v>South Dakota</c:v>
                </c:pt>
                <c:pt idx="8">
                  <c:v>Iowa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517</c:v>
                </c:pt>
                <c:pt idx="1">
                  <c:v>178</c:v>
                </c:pt>
                <c:pt idx="2">
                  <c:v>245</c:v>
                </c:pt>
                <c:pt idx="3">
                  <c:v>176</c:v>
                </c:pt>
                <c:pt idx="4">
                  <c:v>135</c:v>
                </c:pt>
                <c:pt idx="5">
                  <c:v>297</c:v>
                </c:pt>
                <c:pt idx="6">
                  <c:v>19</c:v>
                </c:pt>
                <c:pt idx="7">
                  <c:v>22</c:v>
                </c:pt>
                <c:pt idx="8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41-474A-A055-6CE21A1DE0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Mchigan</c:v>
                </c:pt>
                <c:pt idx="1">
                  <c:v>Minnesota</c:v>
                </c:pt>
                <c:pt idx="2">
                  <c:v>Wisconsin</c:v>
                </c:pt>
                <c:pt idx="3">
                  <c:v>Ohio</c:v>
                </c:pt>
                <c:pt idx="4">
                  <c:v>Indiana</c:v>
                </c:pt>
                <c:pt idx="5">
                  <c:v>Illinois</c:v>
                </c:pt>
                <c:pt idx="6">
                  <c:v>North Dakota</c:v>
                </c:pt>
                <c:pt idx="7">
                  <c:v>South Dakota</c:v>
                </c:pt>
                <c:pt idx="8">
                  <c:v>Iowa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519</c:v>
                </c:pt>
                <c:pt idx="1">
                  <c:v>201</c:v>
                </c:pt>
                <c:pt idx="2" formatCode="0">
                  <c:v>242</c:v>
                </c:pt>
                <c:pt idx="3" formatCode="0">
                  <c:v>174</c:v>
                </c:pt>
                <c:pt idx="4" formatCode="0">
                  <c:v>135</c:v>
                </c:pt>
                <c:pt idx="5" formatCode="0">
                  <c:v>305</c:v>
                </c:pt>
                <c:pt idx="6" formatCode="0">
                  <c:v>19</c:v>
                </c:pt>
                <c:pt idx="7" formatCode="0">
                  <c:v>23</c:v>
                </c:pt>
                <c:pt idx="8" formatCode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41-474A-A055-6CE21A1DE07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Mchigan</c:v>
                </c:pt>
                <c:pt idx="1">
                  <c:v>Minnesota</c:v>
                </c:pt>
                <c:pt idx="2">
                  <c:v>Wisconsin</c:v>
                </c:pt>
                <c:pt idx="3">
                  <c:v>Ohio</c:v>
                </c:pt>
                <c:pt idx="4">
                  <c:v>Indiana</c:v>
                </c:pt>
                <c:pt idx="5">
                  <c:v>Illinois</c:v>
                </c:pt>
                <c:pt idx="6">
                  <c:v>North Dakota</c:v>
                </c:pt>
                <c:pt idx="7">
                  <c:v>South Dakota</c:v>
                </c:pt>
                <c:pt idx="8">
                  <c:v>Iowa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349</c:v>
                </c:pt>
                <c:pt idx="1">
                  <c:v>674</c:v>
                </c:pt>
                <c:pt idx="2" formatCode="0">
                  <c:v>532</c:v>
                </c:pt>
                <c:pt idx="3" formatCode="0">
                  <c:v>443</c:v>
                </c:pt>
                <c:pt idx="4" formatCode="0">
                  <c:v>367</c:v>
                </c:pt>
                <c:pt idx="5" formatCode="0">
                  <c:v>172</c:v>
                </c:pt>
                <c:pt idx="6" formatCode="0">
                  <c:v>127</c:v>
                </c:pt>
                <c:pt idx="7" formatCode="0">
                  <c:v>172</c:v>
                </c:pt>
                <c:pt idx="8" formatCode="0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41-474A-A055-6CE21A1DE07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Mchigan</c:v>
                </c:pt>
                <c:pt idx="1">
                  <c:v>Minnesota</c:v>
                </c:pt>
                <c:pt idx="2">
                  <c:v>Wisconsin</c:v>
                </c:pt>
                <c:pt idx="3">
                  <c:v>Ohio</c:v>
                </c:pt>
                <c:pt idx="4">
                  <c:v>Indiana</c:v>
                </c:pt>
                <c:pt idx="5">
                  <c:v>Illinois</c:v>
                </c:pt>
                <c:pt idx="6">
                  <c:v>North Dakota</c:v>
                </c:pt>
                <c:pt idx="7">
                  <c:v>South Dakota</c:v>
                </c:pt>
                <c:pt idx="8">
                  <c:v>Iowa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370</c:v>
                </c:pt>
                <c:pt idx="1">
                  <c:v>682</c:v>
                </c:pt>
                <c:pt idx="2" formatCode="0">
                  <c:v>527</c:v>
                </c:pt>
                <c:pt idx="3" formatCode="0">
                  <c:v>0</c:v>
                </c:pt>
                <c:pt idx="4" formatCode="0">
                  <c:v>0</c:v>
                </c:pt>
                <c:pt idx="5" formatCode="0">
                  <c:v>0</c:v>
                </c:pt>
                <c:pt idx="6" formatCode="0">
                  <c:v>0</c:v>
                </c:pt>
                <c:pt idx="7" formatCode="0">
                  <c:v>0</c:v>
                </c:pt>
                <c:pt idx="8" formatCode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41-474A-A055-6CE21A1DE0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8031248"/>
        <c:axId val="1628032912"/>
      </c:barChart>
      <c:catAx>
        <c:axId val="16280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8032912"/>
        <c:crosses val="autoZero"/>
        <c:auto val="1"/>
        <c:lblAlgn val="ctr"/>
        <c:lblOffset val="100"/>
        <c:noMultiLvlLbl val="0"/>
      </c:catAx>
      <c:valAx>
        <c:axId val="162803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803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Sheet1!$A$12:$A$20</c:f>
              <c:strCache>
                <c:ptCount val="9"/>
                <c:pt idx="0">
                  <c:v>Michigan</c:v>
                </c:pt>
                <c:pt idx="1">
                  <c:v>Minnesota</c:v>
                </c:pt>
                <c:pt idx="2">
                  <c:v>Wisconsin</c:v>
                </c:pt>
                <c:pt idx="3">
                  <c:v>Ohio</c:v>
                </c:pt>
                <c:pt idx="4">
                  <c:v>Indiana</c:v>
                </c:pt>
                <c:pt idx="5">
                  <c:v>Illinois</c:v>
                </c:pt>
                <c:pt idx="6">
                  <c:v>North Dakota</c:v>
                </c:pt>
                <c:pt idx="7">
                  <c:v>South Dakota</c:v>
                </c:pt>
                <c:pt idx="8">
                  <c:v>Iowa</c:v>
                </c:pt>
              </c:strCache>
            </c:strRef>
          </c:cat>
          <c:val>
            <c:numRef>
              <c:f>Sheet1!$B$12:$B$20</c:f>
              <c:numCache>
                <c:formatCode>General</c:formatCode>
                <c:ptCount val="9"/>
                <c:pt idx="0">
                  <c:v>43</c:v>
                </c:pt>
                <c:pt idx="1">
                  <c:v>33</c:v>
                </c:pt>
                <c:pt idx="2">
                  <c:v>41</c:v>
                </c:pt>
                <c:pt idx="3">
                  <c:v>14</c:v>
                </c:pt>
                <c:pt idx="4">
                  <c:v>20</c:v>
                </c:pt>
                <c:pt idx="5">
                  <c:v>22</c:v>
                </c:pt>
                <c:pt idx="6">
                  <c:v>25</c:v>
                </c:pt>
                <c:pt idx="7">
                  <c:v>26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3E-446B-AD53-221DEAFDAF9D}"/>
            </c:ext>
          </c:extLst>
        </c:ser>
        <c:ser>
          <c:idx val="1"/>
          <c:order val="1"/>
          <c:tx>
            <c:strRef>
              <c:f>Sheet1!$C$11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Sheet1!$A$12:$A$20</c:f>
              <c:strCache>
                <c:ptCount val="9"/>
                <c:pt idx="0">
                  <c:v>Michigan</c:v>
                </c:pt>
                <c:pt idx="1">
                  <c:v>Minnesota</c:v>
                </c:pt>
                <c:pt idx="2">
                  <c:v>Wisconsin</c:v>
                </c:pt>
                <c:pt idx="3">
                  <c:v>Ohio</c:v>
                </c:pt>
                <c:pt idx="4">
                  <c:v>Indiana</c:v>
                </c:pt>
                <c:pt idx="5">
                  <c:v>Illinois</c:v>
                </c:pt>
                <c:pt idx="6">
                  <c:v>North Dakota</c:v>
                </c:pt>
                <c:pt idx="7">
                  <c:v>South Dakota</c:v>
                </c:pt>
                <c:pt idx="8">
                  <c:v>Iowa</c:v>
                </c:pt>
              </c:strCache>
            </c:strRef>
          </c:cat>
          <c:val>
            <c:numRef>
              <c:f>Sheet1!$C$12:$C$20</c:f>
              <c:numCache>
                <c:formatCode>General</c:formatCode>
                <c:ptCount val="9"/>
                <c:pt idx="0">
                  <c:v>52</c:v>
                </c:pt>
                <c:pt idx="1">
                  <c:v>31</c:v>
                </c:pt>
                <c:pt idx="2">
                  <c:v>42</c:v>
                </c:pt>
                <c:pt idx="3">
                  <c:v>15</c:v>
                </c:pt>
                <c:pt idx="4">
                  <c:v>20</c:v>
                </c:pt>
                <c:pt idx="5">
                  <c:v>23</c:v>
                </c:pt>
                <c:pt idx="6">
                  <c:v>25</c:v>
                </c:pt>
                <c:pt idx="7">
                  <c:v>26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3E-446B-AD53-221DEAFDAF9D}"/>
            </c:ext>
          </c:extLst>
        </c:ser>
        <c:ser>
          <c:idx val="2"/>
          <c:order val="2"/>
          <c:tx>
            <c:strRef>
              <c:f>Sheet1!$D$11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Sheet1!$A$12:$A$20</c:f>
              <c:strCache>
                <c:ptCount val="9"/>
                <c:pt idx="0">
                  <c:v>Michigan</c:v>
                </c:pt>
                <c:pt idx="1">
                  <c:v>Minnesota</c:v>
                </c:pt>
                <c:pt idx="2">
                  <c:v>Wisconsin</c:v>
                </c:pt>
                <c:pt idx="3">
                  <c:v>Ohio</c:v>
                </c:pt>
                <c:pt idx="4">
                  <c:v>Indiana</c:v>
                </c:pt>
                <c:pt idx="5">
                  <c:v>Illinois</c:v>
                </c:pt>
                <c:pt idx="6">
                  <c:v>North Dakota</c:v>
                </c:pt>
                <c:pt idx="7">
                  <c:v>South Dakota</c:v>
                </c:pt>
                <c:pt idx="8">
                  <c:v>Iowa</c:v>
                </c:pt>
              </c:strCache>
            </c:strRef>
          </c:cat>
          <c:val>
            <c:numRef>
              <c:f>Sheet1!$D$12:$D$20</c:f>
              <c:numCache>
                <c:formatCode>General</c:formatCode>
                <c:ptCount val="9"/>
                <c:pt idx="0">
                  <c:v>52</c:v>
                </c:pt>
                <c:pt idx="1">
                  <c:v>35</c:v>
                </c:pt>
                <c:pt idx="2" formatCode="0">
                  <c:v>42</c:v>
                </c:pt>
                <c:pt idx="3" formatCode="0">
                  <c:v>15</c:v>
                </c:pt>
                <c:pt idx="4" formatCode="0">
                  <c:v>20</c:v>
                </c:pt>
                <c:pt idx="5" formatCode="0">
                  <c:v>24</c:v>
                </c:pt>
                <c:pt idx="6" formatCode="0">
                  <c:v>25</c:v>
                </c:pt>
                <c:pt idx="7" formatCode="0">
                  <c:v>27</c:v>
                </c:pt>
                <c:pt idx="8" formatCode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3E-446B-AD53-221DEAFDAF9D}"/>
            </c:ext>
          </c:extLst>
        </c:ser>
        <c:ser>
          <c:idx val="3"/>
          <c:order val="3"/>
          <c:tx>
            <c:strRef>
              <c:f>Sheet1!$E$11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Sheet1!$A$12:$A$20</c:f>
              <c:strCache>
                <c:ptCount val="9"/>
                <c:pt idx="0">
                  <c:v>Michigan</c:v>
                </c:pt>
                <c:pt idx="1">
                  <c:v>Minnesota</c:v>
                </c:pt>
                <c:pt idx="2">
                  <c:v>Wisconsin</c:v>
                </c:pt>
                <c:pt idx="3">
                  <c:v>Ohio</c:v>
                </c:pt>
                <c:pt idx="4">
                  <c:v>Indiana</c:v>
                </c:pt>
                <c:pt idx="5">
                  <c:v>Illinois</c:v>
                </c:pt>
                <c:pt idx="6">
                  <c:v>North Dakota</c:v>
                </c:pt>
                <c:pt idx="7">
                  <c:v>South Dakota</c:v>
                </c:pt>
                <c:pt idx="8">
                  <c:v>Iowa</c:v>
                </c:pt>
              </c:strCache>
            </c:strRef>
          </c:cat>
          <c:val>
            <c:numRef>
              <c:f>Sheet1!$E$12:$E$20</c:f>
              <c:numCache>
                <c:formatCode>General</c:formatCode>
                <c:ptCount val="9"/>
                <c:pt idx="0">
                  <c:v>35</c:v>
                </c:pt>
                <c:pt idx="1">
                  <c:v>122</c:v>
                </c:pt>
                <c:pt idx="2" formatCode="0">
                  <c:v>92</c:v>
                </c:pt>
                <c:pt idx="3" formatCode="0">
                  <c:v>38</c:v>
                </c:pt>
                <c:pt idx="4" formatCode="0">
                  <c:v>67</c:v>
                </c:pt>
                <c:pt idx="5" formatCode="0">
                  <c:v>13</c:v>
                </c:pt>
                <c:pt idx="6" formatCode="0">
                  <c:v>167</c:v>
                </c:pt>
                <c:pt idx="7" formatCode="0">
                  <c:v>200</c:v>
                </c:pt>
                <c:pt idx="8" formatCode="0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3E-446B-AD53-221DEAFDAF9D}"/>
            </c:ext>
          </c:extLst>
        </c:ser>
        <c:ser>
          <c:idx val="4"/>
          <c:order val="4"/>
          <c:tx>
            <c:strRef>
              <c:f>Sheet1!$F$11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Sheet1!$A$12:$A$20</c:f>
              <c:strCache>
                <c:ptCount val="9"/>
                <c:pt idx="0">
                  <c:v>Michigan</c:v>
                </c:pt>
                <c:pt idx="1">
                  <c:v>Minnesota</c:v>
                </c:pt>
                <c:pt idx="2">
                  <c:v>Wisconsin</c:v>
                </c:pt>
                <c:pt idx="3">
                  <c:v>Ohio</c:v>
                </c:pt>
                <c:pt idx="4">
                  <c:v>Indiana</c:v>
                </c:pt>
                <c:pt idx="5">
                  <c:v>Illinois</c:v>
                </c:pt>
                <c:pt idx="6">
                  <c:v>North Dakota</c:v>
                </c:pt>
                <c:pt idx="7">
                  <c:v>South Dakota</c:v>
                </c:pt>
                <c:pt idx="8">
                  <c:v>Iowa</c:v>
                </c:pt>
              </c:strCache>
            </c:strRef>
          </c:cat>
          <c:val>
            <c:numRef>
              <c:f>Sheet1!$F$12:$F$20</c:f>
              <c:numCache>
                <c:formatCode>General</c:formatCode>
                <c:ptCount val="9"/>
                <c:pt idx="0">
                  <c:v>37</c:v>
                </c:pt>
                <c:pt idx="1">
                  <c:v>124</c:v>
                </c:pt>
                <c:pt idx="2" formatCode="0">
                  <c:v>91</c:v>
                </c:pt>
                <c:pt idx="3" formatCode="0">
                  <c:v>0</c:v>
                </c:pt>
                <c:pt idx="4" formatCode="0">
                  <c:v>0</c:v>
                </c:pt>
                <c:pt idx="5" formatCode="0">
                  <c:v>0</c:v>
                </c:pt>
                <c:pt idx="6" formatCode="0">
                  <c:v>0</c:v>
                </c:pt>
                <c:pt idx="7" formatCode="0">
                  <c:v>0</c:v>
                </c:pt>
                <c:pt idx="8" formatCode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3E-446B-AD53-221DEAFDAF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2415184"/>
        <c:axId val="1622416016"/>
      </c:barChart>
      <c:catAx>
        <c:axId val="16224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2416016"/>
        <c:crosses val="autoZero"/>
        <c:auto val="1"/>
        <c:lblAlgn val="ctr"/>
        <c:lblOffset val="100"/>
        <c:noMultiLvlLbl val="0"/>
      </c:catAx>
      <c:valAx>
        <c:axId val="1622416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241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3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31258-A360-4ACC-9661-2E29C56685C1}" type="datetimeFigureOut">
              <a:rPr lang="en-US" smtClean="0"/>
              <a:t>6/6/2019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81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381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5527E-8EAE-45E6-B359-CC2596746F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648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6/6/2019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36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05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73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6523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87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0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67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009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36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96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229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32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2197525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Legislative Water Commission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1524000"/>
            <a:ext cx="56388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June 10, 2019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Co-chairs</a:t>
            </a:r>
            <a:r>
              <a:rPr lang="en-US" sz="2800" b="1" dirty="0">
                <a:solidFill>
                  <a:schemeClr val="bg1"/>
                </a:solidFill>
                <a:cs typeface="Arial" pitchFamily="34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chemeClr val="bg1"/>
                </a:solidFill>
                <a:cs typeface="Arial" pitchFamily="34" charset="0"/>
              </a:rPr>
              <a:t>Senator </a:t>
            </a:r>
            <a:r>
              <a:rPr lang="en-US" sz="3600" b="1" dirty="0" smtClean="0">
                <a:solidFill>
                  <a:schemeClr val="bg1"/>
                </a:solidFill>
                <a:cs typeface="Arial" pitchFamily="34" charset="0"/>
              </a:rPr>
              <a:t>Bill Weber *          </a:t>
            </a:r>
            <a:r>
              <a:rPr lang="en-US" sz="3600" b="1" dirty="0">
                <a:solidFill>
                  <a:schemeClr val="bg1"/>
                </a:solidFill>
                <a:cs typeface="Arial" pitchFamily="34" charset="0"/>
              </a:rPr>
              <a:t>Representative </a:t>
            </a:r>
            <a:r>
              <a:rPr lang="en-US" sz="3600" b="1" dirty="0" smtClean="0">
                <a:solidFill>
                  <a:schemeClr val="bg1"/>
                </a:solidFill>
                <a:cs typeface="Arial" pitchFamily="34" charset="0"/>
              </a:rPr>
              <a:t>Peter Fischer </a:t>
            </a:r>
          </a:p>
          <a:p>
            <a:pPr algn="ctr">
              <a:lnSpc>
                <a:spcPct val="150000"/>
              </a:lnSpc>
            </a:pP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LWC_Directors_Report_06102019_revision2.pptx</a:t>
            </a:r>
            <a:endParaRPr 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469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8"/>
            <a:ext cx="8534400" cy="82643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87398"/>
            <a:ext cx="8402053" cy="280692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lvl="0" hangingPunct="0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bg1"/>
              </a:solidFill>
            </a:endParaRPr>
          </a:p>
          <a:p>
            <a:pPr marL="0" lvl="0" indent="0" algn="ctr" hangingPunc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HF 2901: </a:t>
            </a:r>
          </a:p>
          <a:p>
            <a:pPr marL="0" lvl="0" indent="0" algn="ctr" hangingPunc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Combines CWC and the LWC</a:t>
            </a:r>
            <a:endParaRPr lang="en-US" sz="3600" b="1" dirty="0">
              <a:solidFill>
                <a:srgbClr val="002060"/>
              </a:solidFill>
            </a:endParaRPr>
          </a:p>
          <a:p>
            <a:pPr marL="517525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Agenda Item 5 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3780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31" y="228600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78" y="1143001"/>
            <a:ext cx="8794222" cy="6260175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General fund spending for conservation has declined</a:t>
            </a:r>
            <a:endParaRPr lang="en-US" sz="2800" b="1" dirty="0">
              <a:solidFill>
                <a:schemeClr val="bg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Even with dedicated funds, conservation spending has decreased</a:t>
            </a:r>
            <a:endParaRPr lang="en-US" sz="28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Considering dedicated funding--MN is a leader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Long-term continuation of dedicated funds is critical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Understanding and communicating outcomes is critical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Water outcomes are difficult to communicate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Where would we be without CWFs?</a:t>
            </a:r>
            <a:r>
              <a:rPr lang="en-US" sz="2800" b="1" dirty="0">
                <a:solidFill>
                  <a:schemeClr val="bg1"/>
                </a:solidFill>
              </a:rPr>
              <a:t> </a:t>
            </a:r>
            <a:r>
              <a:rPr lang="en-US" sz="2800" dirty="0">
                <a:solidFill>
                  <a:schemeClr val="bg1"/>
                </a:solidFill>
              </a:rPr>
              <a:t> 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3578" y="196869"/>
            <a:ext cx="8260822" cy="591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Status of General Fund Spending--Summary</a:t>
            </a:r>
            <a:endParaRPr lang="en-US" sz="2800" b="1" u="sng" dirty="0">
              <a:solidFill>
                <a:srgbClr val="0070C0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2908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42473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Decreased for 20 years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Currently, at less that 1 % of general fund</a:t>
            </a: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Conservation Spending from the General Fund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894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8150" y="381000"/>
            <a:ext cx="5911850" cy="4191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4984"/>
            <a:ext cx="8478032" cy="332399"/>
          </a:xfrm>
        </p:spPr>
        <p:txBody>
          <a:bodyPr/>
          <a:lstStyle/>
          <a:p>
            <a:pPr marL="517525" lvl="1" indent="0">
              <a:buNone/>
            </a:pPr>
            <a:r>
              <a:rPr lang="en-US" sz="2400" b="1" dirty="0" smtClean="0"/>
              <a:t> 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227382"/>
            <a:ext cx="739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sz="9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7600" y="2438399"/>
            <a:ext cx="477241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Image result for Picture of spring planting"/>
          <p:cNvSpPr>
            <a:spLocks noChangeAspect="1" noChangeArrowheads="1"/>
          </p:cNvSpPr>
          <p:nvPr/>
        </p:nvSpPr>
        <p:spPr bwMode="auto">
          <a:xfrm>
            <a:off x="63500" y="-136525"/>
            <a:ext cx="1476375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4" descr="Image result for Picture of spring planting"/>
          <p:cNvSpPr>
            <a:spLocks noChangeAspect="1" noChangeArrowheads="1"/>
          </p:cNvSpPr>
          <p:nvPr/>
        </p:nvSpPr>
        <p:spPr bwMode="auto">
          <a:xfrm>
            <a:off x="215900" y="15875"/>
            <a:ext cx="1476375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254" name="Rectangle 230"/>
          <p:cNvSpPr>
            <a:spLocks noChangeArrowheads="1"/>
          </p:cNvSpPr>
          <p:nvPr/>
        </p:nvSpPr>
        <p:spPr bwMode="auto">
          <a:xfrm>
            <a:off x="505214" y="-358407"/>
            <a:ext cx="7150881" cy="193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60192" tIns="698280" rIns="660192" bIns="6094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“ Conservation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Spending” from the General Fund: 1991-2018 (Conservation Minnesota)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55" name="Rectangle 231"/>
          <p:cNvSpPr>
            <a:spLocks noChangeArrowheads="1"/>
          </p:cNvSpPr>
          <p:nvPr/>
        </p:nvSpPr>
        <p:spPr bwMode="auto">
          <a:xfrm>
            <a:off x="0" y="172507"/>
            <a:ext cx="184731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58" name="Rectangle 233"/>
          <p:cNvSpPr>
            <a:spLocks noChangeArrowheads="1"/>
          </p:cNvSpPr>
          <p:nvPr/>
        </p:nvSpPr>
        <p:spPr bwMode="auto">
          <a:xfrm>
            <a:off x="1713230" y="3048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20775"/>
            <a:ext cx="8490314" cy="528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63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51952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Dedicated funds= Legacy and Trust Funds plus fees</a:t>
            </a:r>
            <a:endParaRPr lang="en-US" sz="28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Has also decreased over 20 years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Currently at about 2% of state budget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Conservation Spending with Dedicated Funds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7618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401832" cy="738664"/>
          </a:xfrm>
        </p:spPr>
        <p:txBody>
          <a:bodyPr/>
          <a:lstStyle/>
          <a:p>
            <a:pPr marL="517525" lvl="1" indent="0">
              <a:buNone/>
            </a:pPr>
            <a:endParaRPr lang="en-US" sz="2400" b="1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  <a:r>
              <a:rPr lang="en-US" sz="1200" dirty="0" smtClean="0"/>
              <a:t> </a:t>
            </a:r>
            <a:endParaRPr lang="en-US" sz="1200" dirty="0"/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600" y="2349227"/>
            <a:ext cx="8011076" cy="100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73700" algn="l"/>
              </a:tabLst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895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938075"/>
            <a:ext cx="792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sz="1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862" y="3576516"/>
            <a:ext cx="39075" cy="97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462" y="3424116"/>
            <a:ext cx="39075" cy="97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362" y="691548"/>
            <a:ext cx="7696199" cy="61716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19200" y="1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“ Conservation Spending” </a:t>
            </a:r>
            <a:r>
              <a:rPr lang="en-US" altLang="en-US" b="1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General Fund and Dedications Funds:  </a:t>
            </a:r>
            <a:r>
              <a:rPr lang="en-US" altLang="en-US" b="1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1991-2018 (Conservation Minnesota)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7833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36871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General fund spending for conservation: among the lowest, compared to other states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53340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Conservation Spending Compare to Other States?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082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4191000"/>
            <a:ext cx="8305800" cy="443198"/>
          </a:xfrm>
        </p:spPr>
        <p:txBody>
          <a:bodyPr/>
          <a:lstStyle/>
          <a:p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09800" y="1065311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5121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715244"/>
            <a:ext cx="8458200" cy="4914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0825" y="4781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533400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Where does MN Stand? Conservation Spending- General Fund: as a percentage of general funding (Environmental Council of States)</a:t>
            </a:r>
            <a:endParaRPr lang="en-US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092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2209800"/>
            <a:ext cx="8738163" cy="36871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MN conservation funding is primarily for dedicated funding and from fees</a:t>
            </a: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Minnesota Relies on Dedicated Conservation Dollars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793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66479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991600" cy="387798"/>
          </a:xfrm>
        </p:spPr>
        <p:txBody>
          <a:bodyPr/>
          <a:lstStyle/>
          <a:p>
            <a:pPr marL="517525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1000" y="133446"/>
            <a:ext cx="7391400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400" b="1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Conservation </a:t>
            </a:r>
            <a:r>
              <a:rPr lang="en-US" altLang="en-US" sz="2400" b="1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Spending: Sources Other than from the General Fund: Fees and Dedicated Funds</a:t>
            </a:r>
          </a:p>
          <a:p>
            <a:pPr lvl="0"/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(Environmental Council</a:t>
            </a:r>
            <a:r>
              <a:rPr kumimoji="0" lang="en-US" altLang="en-US" sz="11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 of States)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6145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9" y="1600200"/>
            <a:ext cx="8068911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13685" y="3124885"/>
            <a:ext cx="94311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301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Introductions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1" y="1066799"/>
          <a:ext cx="8534399" cy="5181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2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06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8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Chuck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Wiger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Maplewood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Jeff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Brand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St. Peter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Draheim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Madison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Lake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998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Twin Valley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Fischer*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Maplewood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Josh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Heintzeman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Nisswa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Brooklyn Center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95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Todd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Lippert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20B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Northfield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Shore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Torkelson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16B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Hanska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Weber*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Luverne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842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Goggin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Wing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4618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1012"/>
            <a:ext cx="8782832" cy="48259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 Comparison is problematic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There are several sources of 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They tell differing stories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To truly understand, we would have to dive deeply</a:t>
            </a: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924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Conservation Spending compared to Neighbor States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3641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188"/>
            <a:ext cx="8305800" cy="121761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40903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Several and conflicting sources of information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P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er-capita spending is among the lowest in the Midwest 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</a:rPr>
              <a:t>(Council of State Governments)</a:t>
            </a: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Conservation Spending in the Midwest (2)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6815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27114"/>
            <a:ext cx="8782832" cy="1348061"/>
          </a:xfrm>
        </p:spPr>
        <p:txBody>
          <a:bodyPr/>
          <a:lstStyle/>
          <a:p>
            <a:pPr marL="517525" lvl="1" indent="0">
              <a:buNone/>
            </a:pPr>
            <a:endParaRPr lang="en-US" sz="2400" b="1" dirty="0" smtClean="0"/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5234" y="328837"/>
            <a:ext cx="8991600" cy="909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Conservation Spending Per Capita</a:t>
            </a:r>
          </a:p>
          <a:p>
            <a:pPr>
              <a:lnSpc>
                <a:spcPct val="125000"/>
              </a:lnSpc>
            </a:pPr>
            <a:r>
              <a:rPr lang="en-US" sz="105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Ballopedia</a:t>
            </a:r>
            <a:endParaRPr lang="en-US" sz="1050" b="1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6664928"/>
              </p:ext>
            </p:extLst>
          </p:nvPr>
        </p:nvGraphicFramePr>
        <p:xfrm>
          <a:off x="1524000" y="1363971"/>
          <a:ext cx="6553200" cy="5494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61327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8"/>
            <a:ext cx="8534400" cy="106521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30285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More recent (mixed sources) tell a different story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This is likely more realistic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 Includes all dedicated funds</a:t>
            </a: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Conservation Spending in the Midwest (2)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3115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44144"/>
            <a:ext cx="8401832" cy="738664"/>
          </a:xfrm>
        </p:spPr>
        <p:txBody>
          <a:bodyPr/>
          <a:lstStyle/>
          <a:p>
            <a:pPr marL="517525" lvl="1" indent="0">
              <a:buNone/>
            </a:pPr>
            <a:endParaRPr lang="en-US" sz="2400" b="1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  <a:r>
              <a:rPr lang="en-US" sz="1200" dirty="0" smtClean="0"/>
              <a:t> </a:t>
            </a:r>
            <a:endParaRPr lang="en-US" sz="1200" dirty="0"/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85800" y="2493965"/>
            <a:ext cx="8011076" cy="100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73700" algn="l"/>
              </a:tabLst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895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230189"/>
            <a:ext cx="777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Total Conservation Spending: 2013-17</a:t>
            </a:r>
          </a:p>
        </p:txBody>
      </p:sp>
      <p:sp>
        <p:nvSpPr>
          <p:cNvPr id="6" name="Rectangle 5"/>
          <p:cNvSpPr/>
          <p:nvPr/>
        </p:nvSpPr>
        <p:spPr>
          <a:xfrm>
            <a:off x="361168" y="1143000"/>
            <a:ext cx="79446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endParaRPr lang="en-US" sz="12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114362"/>
              </p:ext>
            </p:extLst>
          </p:nvPr>
        </p:nvGraphicFramePr>
        <p:xfrm>
          <a:off x="533400" y="981075"/>
          <a:ext cx="8097032" cy="4895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82375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256400"/>
            <a:ext cx="8534400" cy="1191399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329936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The per-capita spending tells the same story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Conservation Spending in the Midwest (3)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826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2400657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" y="609600"/>
            <a:ext cx="9067800" cy="804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Conservation Spending Per Capita</a:t>
            </a:r>
            <a:endParaRPr lang="en-US" sz="4000" b="1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458784"/>
              </p:ext>
            </p:extLst>
          </p:nvPr>
        </p:nvGraphicFramePr>
        <p:xfrm>
          <a:off x="114175" y="1615184"/>
          <a:ext cx="9029825" cy="4828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03921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524000"/>
            <a:ext cx="8782832" cy="58046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Minnesota:</a:t>
            </a:r>
          </a:p>
          <a:p>
            <a:pPr marL="0" indent="0">
              <a:buNone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Relies more on dedicated funds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Less on Federal Funds </a:t>
            </a:r>
            <a:r>
              <a:rPr lang="en-US" sz="3600" dirty="0"/>
              <a:t>  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Sources of Conservation Spendi</a:t>
            </a:r>
            <a:r>
              <a:rPr lang="en-US" sz="2800" dirty="0" smtClean="0">
                <a:solidFill>
                  <a:schemeClr val="bg1"/>
                </a:solidFill>
              </a:rPr>
              <a:t>n</a:t>
            </a:r>
            <a:r>
              <a:rPr lang="en-US" sz="2800" b="1" dirty="0" smtClean="0">
                <a:solidFill>
                  <a:schemeClr val="bg1"/>
                </a:solidFill>
              </a:rPr>
              <a:t>g (4)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5303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2400657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-31421"/>
            <a:ext cx="8960069" cy="662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Where do “Conservation Dollars” Come From?</a:t>
            </a:r>
            <a:endParaRPr lang="en-US" sz="3200" b="1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92550"/>
            <a:ext cx="7982310" cy="542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1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31" y="228600"/>
            <a:ext cx="8534400" cy="91440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78" y="1143001"/>
            <a:ext cx="8794222" cy="5595378"/>
          </a:xfrm>
        </p:spPr>
        <p:txBody>
          <a:bodyPr/>
          <a:lstStyle/>
          <a:p>
            <a:pPr lvl="0"/>
            <a:endParaRPr lang="en-US" b="1" dirty="0" smtClean="0">
              <a:solidFill>
                <a:schemeClr val="bg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General fund spending has declined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Including dedicated funds, conservation spending still has decreased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However, including the dedicated funds, MN is a leader, as least in the Midwest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3578" y="196869"/>
            <a:ext cx="826082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Bottom line: Conservation Funding in MN</a:t>
            </a:r>
            <a:endParaRPr lang="en-US" sz="3600" b="1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9443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8"/>
            <a:ext cx="8534400" cy="82643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87398"/>
            <a:ext cx="8402053" cy="51090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Approval of Minutes- April 1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Status </a:t>
            </a:r>
            <a:r>
              <a:rPr lang="en-US" sz="2400" b="1" dirty="0">
                <a:solidFill>
                  <a:schemeClr val="bg1"/>
                </a:solidFill>
              </a:rPr>
              <a:t>of the </a:t>
            </a:r>
            <a:r>
              <a:rPr lang="en-US" sz="2400" b="1" dirty="0" smtClean="0">
                <a:solidFill>
                  <a:schemeClr val="bg1"/>
                </a:solidFill>
              </a:rPr>
              <a:t>LWC: Chairs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Session Summary, Water Legislation- 2019 </a:t>
            </a:r>
            <a:endParaRPr lang="en-US" sz="2400" b="1" dirty="0">
              <a:solidFill>
                <a:schemeClr val="bg1"/>
              </a:solidFill>
            </a:endParaRP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LWC Priorities </a:t>
            </a:r>
            <a:r>
              <a:rPr lang="en-US" sz="2400" b="1" dirty="0">
                <a:solidFill>
                  <a:schemeClr val="bg1"/>
                </a:solidFill>
              </a:rPr>
              <a:t>issues for 2020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hangingPunct="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HF </a:t>
            </a:r>
            <a:r>
              <a:rPr lang="en-US" sz="2400" b="1" dirty="0">
                <a:solidFill>
                  <a:schemeClr val="bg1"/>
                </a:solidFill>
              </a:rPr>
              <a:t>2902: </a:t>
            </a:r>
            <a:r>
              <a:rPr lang="en-US" sz="2400" b="1" dirty="0" smtClean="0">
                <a:solidFill>
                  <a:schemeClr val="bg1"/>
                </a:solidFill>
              </a:rPr>
              <a:t>Combines </a:t>
            </a:r>
            <a:r>
              <a:rPr lang="en-US" sz="2400" b="1" dirty="0">
                <a:solidFill>
                  <a:schemeClr val="bg1"/>
                </a:solidFill>
              </a:rPr>
              <a:t>CWC &amp; LWC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Trends </a:t>
            </a:r>
            <a:r>
              <a:rPr lang="en-US" sz="2400" b="1" dirty="0">
                <a:solidFill>
                  <a:schemeClr val="bg1"/>
                </a:solidFill>
              </a:rPr>
              <a:t>in General Fund Spending 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404 </a:t>
            </a:r>
            <a:r>
              <a:rPr lang="en-US" sz="2400" b="1" dirty="0">
                <a:solidFill>
                  <a:schemeClr val="bg1"/>
                </a:solidFill>
              </a:rPr>
              <a:t>Wetland Permit </a:t>
            </a:r>
            <a:r>
              <a:rPr lang="en-US" sz="2400" b="1" dirty="0" smtClean="0">
                <a:solidFill>
                  <a:schemeClr val="bg1"/>
                </a:solidFill>
              </a:rPr>
              <a:t>Assumption </a:t>
            </a:r>
            <a:endParaRPr lang="en-US" sz="2400" b="1" dirty="0">
              <a:solidFill>
                <a:schemeClr val="bg1"/>
              </a:solidFill>
            </a:endParaRP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Water-quality </a:t>
            </a:r>
            <a:r>
              <a:rPr lang="en-US" sz="2400" b="1" dirty="0">
                <a:solidFill>
                  <a:schemeClr val="bg1"/>
                </a:solidFill>
              </a:rPr>
              <a:t>standards revision 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Consolidated </a:t>
            </a:r>
            <a:r>
              <a:rPr lang="en-US" sz="2400" b="1" dirty="0">
                <a:solidFill>
                  <a:schemeClr val="bg1"/>
                </a:solidFill>
              </a:rPr>
              <a:t>Water </a:t>
            </a:r>
            <a:r>
              <a:rPr lang="en-US" sz="2400" b="1" dirty="0" smtClean="0">
                <a:solidFill>
                  <a:schemeClr val="bg1"/>
                </a:solidFill>
              </a:rPr>
              <a:t>Agency</a:t>
            </a: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</a:rPr>
              <a:t>Summer Field Tour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</a:rPr>
              <a:t> </a:t>
            </a:r>
            <a:r>
              <a:rPr lang="en-US" sz="2400" b="1" dirty="0" smtClean="0">
                <a:solidFill>
                  <a:schemeClr val="bg1"/>
                </a:solidFill>
              </a:rPr>
              <a:t>Adjourn</a:t>
            </a:r>
          </a:p>
          <a:p>
            <a:pPr marL="517525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Agenda: Legislative Water Commission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643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31" y="228600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78" y="1143001"/>
            <a:ext cx="8794222" cy="6235553"/>
          </a:xfrm>
        </p:spPr>
        <p:txBody>
          <a:bodyPr/>
          <a:lstStyle/>
          <a:p>
            <a:pPr lvl="0"/>
            <a:endParaRPr lang="en-US" b="1" dirty="0" smtClean="0">
              <a:solidFill>
                <a:schemeClr val="bg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Conservation crisis without dedicated funds</a:t>
            </a:r>
            <a:endParaRPr lang="en-US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Understanding and communicating outcomes is essential for continued citizen support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This needs to be a priority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>
                <a:solidFill>
                  <a:schemeClr val="bg1"/>
                </a:solidFill>
              </a:rPr>
              <a:t>Action: Report back on status of outcomes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bg1"/>
                </a:solidFill>
              </a:rPr>
              <a:t> </a:t>
            </a:r>
            <a:endParaRPr lang="en-US" sz="12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3578" y="196869"/>
            <a:ext cx="826082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Bottom line(2): Conservation Funding</a:t>
            </a:r>
            <a:endParaRPr lang="en-US" sz="3600" b="1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1992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28601"/>
            <a:ext cx="8718330" cy="1185836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31" y="1828800"/>
            <a:ext cx="8534399" cy="67772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BWSR would assume COE permit responsibilities (Section 404) </a:t>
            </a:r>
            <a:endParaRPr lang="en-US" sz="3600" b="1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Could save </a:t>
            </a:r>
            <a:r>
              <a:rPr lang="en-US" sz="3600" b="1" dirty="0">
                <a:solidFill>
                  <a:schemeClr val="bg1"/>
                </a:solidFill>
              </a:rPr>
              <a:t>time and </a:t>
            </a:r>
            <a:r>
              <a:rPr lang="en-US" sz="3600" b="1" dirty="0" smtClean="0">
                <a:solidFill>
                  <a:schemeClr val="bg1"/>
                </a:solidFill>
              </a:rPr>
              <a:t>money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May simplify permit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Staffing and costs need evaluation prior to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EQB – planning fuds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i="1" dirty="0" smtClean="0">
                <a:solidFill>
                  <a:schemeClr val="bg1"/>
                </a:solidFill>
              </a:rPr>
              <a:t>Action: Report back to you on next steps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1" y="609601"/>
            <a:ext cx="8153399" cy="876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4400" b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CWA: Wetland Permit Assumption</a:t>
            </a:r>
            <a:endParaRPr lang="en-US" sz="4400" b="1" dirty="0">
              <a:solidFill>
                <a:srgbClr val="0070C0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414436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28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966763" cy="70111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Issue arose around specific conductance standard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Revision process is cumbersome and long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Need to identify roadblocks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Process may be able to be made more efficient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Staffing may be inadequate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+mj-lt"/>
              </a:rPr>
              <a:t>Input from agencies is a first step in improvement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>
                <a:solidFill>
                  <a:schemeClr val="bg1"/>
                </a:solidFill>
              </a:rPr>
              <a:t>Report back efficiency changes--agency input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Simplify the Water Quality Standard Revision Process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3300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92550"/>
            <a:ext cx="8630432" cy="3785652"/>
          </a:xfrm>
        </p:spPr>
        <p:txBody>
          <a:bodyPr/>
          <a:lstStyle/>
          <a:p>
            <a:pPr marL="517525" lvl="1" indent="0">
              <a:buNone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</a:rPr>
              <a:t>Minnesota’s governance is complex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</a:rPr>
              <a:t>Bill combines agency responsibilities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</a:rPr>
              <a:t>Abolishes some agencies</a:t>
            </a:r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2127114"/>
            <a:ext cx="8163476" cy="100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73700" algn="l"/>
              </a:tabLst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30189"/>
            <a:ext cx="816347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3600" b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SF 2102: Dept. of  Water Resources</a:t>
            </a:r>
            <a:endParaRPr lang="en-US" sz="3600" b="1" dirty="0">
              <a:solidFill>
                <a:srgbClr val="0070C0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1429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92550"/>
            <a:ext cx="8630432" cy="3785652"/>
          </a:xfrm>
        </p:spPr>
        <p:txBody>
          <a:bodyPr/>
          <a:lstStyle/>
          <a:p>
            <a:pPr marL="517525" lvl="1" indent="0">
              <a:buNone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This has been studied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Possible efficiencies </a:t>
            </a:r>
            <a:r>
              <a:rPr lang="en-US" sz="2800" b="1" dirty="0">
                <a:solidFill>
                  <a:schemeClr val="bg1"/>
                </a:solidFill>
              </a:rPr>
              <a:t>and </a:t>
            </a:r>
            <a:r>
              <a:rPr lang="en-US" sz="2800" b="1" dirty="0" smtClean="0">
                <a:solidFill>
                  <a:schemeClr val="bg1"/>
                </a:solidFill>
              </a:rPr>
              <a:t>benefits to citizens</a:t>
            </a:r>
            <a:endParaRPr lang="en-US" sz="28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Could be unintended consequences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Many law and rule changes would be needed</a:t>
            </a:r>
            <a:endParaRPr lang="en-US" sz="28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Reports offer thoughtful recommendations</a:t>
            </a:r>
            <a:endParaRPr lang="en-US" sz="18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Topics needs discussion and planning over the interim</a:t>
            </a: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2127114"/>
            <a:ext cx="8163476" cy="100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73700" algn="l"/>
              </a:tabLst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30189"/>
            <a:ext cx="8392076" cy="662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SF 2102 (2): Department of Water Resources</a:t>
            </a:r>
            <a:endParaRPr lang="en-US" sz="3200" b="1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4376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830997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35232" cy="5743111"/>
          </a:xfrm>
        </p:spPr>
        <p:txBody>
          <a:bodyPr/>
          <a:lstStyle/>
          <a:p>
            <a:pPr marL="0" indent="0">
              <a:buNone/>
            </a:pPr>
            <a:endParaRPr lang="en-US" sz="36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MPCA and UM have led evaluations: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Reported to Legislature: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Did not recommend major organizational change: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bg1"/>
                </a:solidFill>
              </a:rPr>
              <a:t>Create interagency </a:t>
            </a:r>
            <a:r>
              <a:rPr lang="en-US" sz="2800" b="1" dirty="0" smtClean="0">
                <a:solidFill>
                  <a:schemeClr val="bg1"/>
                </a:solidFill>
              </a:rPr>
              <a:t>water-management “system”– improve lateral coordination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Use resources more efficiently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Improved customer service (regional interagency customer advocate?)</a:t>
            </a:r>
          </a:p>
          <a:p>
            <a:pPr marL="517525" lvl="1" indent="0">
              <a:buNone/>
            </a:pPr>
            <a:endParaRPr lang="en-US" sz="36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36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76201"/>
            <a:ext cx="7848600" cy="1420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Suggestions: Dept. of Water Resources</a:t>
            </a:r>
          </a:p>
          <a:p>
            <a:pPr>
              <a:lnSpc>
                <a:spcPct val="125000"/>
              </a:lnSpc>
            </a:pPr>
            <a:endParaRPr lang="en-US" sz="4000" b="1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622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28822"/>
            <a:ext cx="8401832" cy="535531"/>
          </a:xfrm>
        </p:spPr>
        <p:txBody>
          <a:bodyPr/>
          <a:lstStyle/>
          <a:p>
            <a:pPr marL="517525" lvl="1" indent="0">
              <a:buNone/>
            </a:pPr>
            <a:r>
              <a:rPr lang="en-US" sz="2400" b="1" dirty="0" smtClean="0"/>
              <a:t> </a:t>
            </a:r>
            <a:r>
              <a:rPr lang="en-US" sz="1200" dirty="0" smtClean="0"/>
              <a:t> </a:t>
            </a:r>
            <a:endParaRPr lang="en-US" sz="1200" dirty="0"/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600" y="2349227"/>
            <a:ext cx="8011076" cy="100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73700" algn="l"/>
              </a:tabLst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895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230189"/>
            <a:ext cx="81534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SF2102 (3): Dept. of Water Resources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820108"/>
            <a:ext cx="7696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</a:rPr>
              <a:t> </a:t>
            </a:r>
            <a:r>
              <a:rPr lang="en-US" sz="3200" b="1" dirty="0" smtClean="0">
                <a:solidFill>
                  <a:schemeClr val="bg1"/>
                </a:solidFill>
              </a:rPr>
              <a:t>Some recommendations are implemented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 Super agency: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</a:rPr>
              <a:t>Might be more efficient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</a:rPr>
              <a:t>Could create a simplified permit processes– regional permit advocates?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</a:rPr>
              <a:t>Might reduce organizational silos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446144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401832" cy="738664"/>
          </a:xfrm>
        </p:spPr>
        <p:txBody>
          <a:bodyPr/>
          <a:lstStyle/>
          <a:p>
            <a:pPr marL="517525" lvl="1" indent="0">
              <a:buNone/>
            </a:pPr>
            <a:endParaRPr lang="en-US" sz="2400" b="1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  <a:r>
              <a:rPr lang="en-US" sz="1200" dirty="0" smtClean="0"/>
              <a:t> </a:t>
            </a:r>
            <a:endParaRPr lang="en-US" sz="1200" dirty="0"/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600" y="2349227"/>
            <a:ext cx="8011076" cy="100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73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altLang="en-US" sz="10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73700" algn="l"/>
              </a:tabLst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895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230189"/>
            <a:ext cx="777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SF2102: Dept. of Water Resources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762000"/>
            <a:ext cx="7924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bg1"/>
                </a:solidFill>
              </a:rPr>
              <a:t> </a:t>
            </a:r>
            <a:r>
              <a:rPr lang="en-US" sz="2800" b="1" dirty="0" smtClean="0">
                <a:solidFill>
                  <a:schemeClr val="bg1"/>
                </a:solidFill>
              </a:rPr>
              <a:t>However, many laws, rules would need revision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bg1"/>
                </a:solidFill>
              </a:rPr>
              <a:t>In some agencies, water is a component of larger mission, eg. Health and Agriculture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bg1"/>
                </a:solidFill>
              </a:rPr>
              <a:t>Some agencies are constrained by delegated federal authority– complicated and potential loss of federal funds?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bg1"/>
                </a:solidFill>
              </a:rPr>
              <a:t> WI DNR is an example– regional silos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b="1" u="sng" dirty="0" smtClean="0">
                <a:solidFill>
                  <a:schemeClr val="bg1"/>
                </a:solidFill>
              </a:rPr>
              <a:t>Action: Detailed discussion on advantages and unintended consequences with agency input</a:t>
            </a:r>
            <a:endParaRPr lang="en-US" sz="3200" u="sng" dirty="0"/>
          </a:p>
          <a:p>
            <a:pPr marL="860425" lvl="1" indent="-342900">
              <a:buFont typeface="Wingdings" panose="05000000000000000000" pitchFamily="2" charset="2"/>
              <a:buChar char="Ø"/>
            </a:pPr>
            <a:endParaRPr lang="en-US" sz="2800" b="1" dirty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619658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31" y="228600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78" y="1143001"/>
            <a:ext cx="8794222" cy="6832640"/>
          </a:xfrm>
        </p:spPr>
        <p:txBody>
          <a:bodyPr/>
          <a:lstStyle/>
          <a:p>
            <a:pPr lvl="0"/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342900" lvl="0" indent="-342900" eaLnBrk="0" hangingPunct="0"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</a:rPr>
              <a:t>Continue to focus on 2020 priorities and specific actions for legislation</a:t>
            </a:r>
          </a:p>
          <a:p>
            <a:pPr marL="342900" lvl="0" indent="-342900" eaLnBrk="0" hangingPunct="0"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</a:rPr>
              <a:t>Evaluate other priorities</a:t>
            </a:r>
          </a:p>
          <a:p>
            <a:pPr marL="342900" lvl="0" indent="-342900" eaLnBrk="0" hangingPunct="0"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</a:rPr>
              <a:t>Proposed </a:t>
            </a:r>
            <a:r>
              <a:rPr lang="en-US" sz="3600" b="1" dirty="0">
                <a:solidFill>
                  <a:schemeClr val="bg1"/>
                </a:solidFill>
              </a:rPr>
              <a:t>field </a:t>
            </a:r>
            <a:r>
              <a:rPr lang="en-US" sz="3600" b="1" dirty="0" smtClean="0">
                <a:solidFill>
                  <a:schemeClr val="bg1"/>
                </a:solidFill>
              </a:rPr>
              <a:t>CWC</a:t>
            </a:r>
            <a:endParaRPr lang="en-US" sz="36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</a:rPr>
              <a:t>Next meeting?</a:t>
            </a:r>
            <a:endParaRPr lang="en-US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3578" y="196869"/>
            <a:ext cx="8260822" cy="733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Closing Thoughts</a:t>
            </a:r>
            <a:endParaRPr lang="en-US" sz="3600" b="1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211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31" y="228600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78" y="1143001"/>
            <a:ext cx="8794222" cy="2271391"/>
          </a:xfrm>
        </p:spPr>
        <p:txBody>
          <a:bodyPr/>
          <a:lstStyle/>
          <a:p>
            <a:pPr lvl="0"/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3578" y="196869"/>
            <a:ext cx="8260822" cy="733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Thanks!</a:t>
            </a:r>
            <a:endParaRPr lang="en-US" sz="3600" b="1" dirty="0"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9820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56015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Senator Bill Weber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Representative Peter Fischer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 smtClean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Status: Legislative Water Commission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989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8"/>
            <a:ext cx="8534400" cy="82643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87398"/>
            <a:ext cx="8402053" cy="21975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lvl="0" hangingPunct="0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bg1"/>
              </a:solidFill>
            </a:endParaRPr>
          </a:p>
          <a:p>
            <a:pPr marL="0" lvl="0" indent="0" algn="ctr" hangingPunc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Session Summary: 2019 Session</a:t>
            </a:r>
          </a:p>
          <a:p>
            <a:pPr lvl="3" hangingPunct="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Water-related legislation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Agenda Item 2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7507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35702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  <a:r>
              <a:rPr lang="en-US" sz="4000" dirty="0" smtClean="0"/>
              <a:t>  </a:t>
            </a:r>
            <a:r>
              <a:rPr lang="en-US" sz="4000" b="1" dirty="0" smtClean="0">
                <a:solidFill>
                  <a:schemeClr val="bg1"/>
                </a:solidFill>
              </a:rPr>
              <a:t>LWC summary</a:t>
            </a:r>
            <a:endParaRPr lang="en-US" sz="4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30190"/>
            <a:ext cx="7315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Session Highlights 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009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974" y="381000"/>
            <a:ext cx="7943626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2019 LWC Recommendations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2700" dirty="0" smtClean="0">
                <a:solidFill>
                  <a:schemeClr val="bg1"/>
                </a:solidFill>
              </a:rPr>
              <a:t>(Bill Recommendation and Status)  </a:t>
            </a:r>
            <a:br>
              <a:rPr lang="en-US" sz="2700" dirty="0" smtClean="0">
                <a:solidFill>
                  <a:schemeClr val="bg1"/>
                </a:solidFill>
              </a:rPr>
            </a:b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678204"/>
          </a:xfrm>
        </p:spPr>
        <p:txBody>
          <a:bodyPr/>
          <a:lstStyle/>
          <a:p>
            <a:pPr lvl="1" indent="-457200">
              <a:buFont typeface="+mj-lt"/>
              <a:buAutoNum type="arabicParenR"/>
            </a:pPr>
            <a:r>
              <a:rPr lang="en-US" sz="2000" b="1" i="1" dirty="0" smtClean="0">
                <a:solidFill>
                  <a:schemeClr val="bg1"/>
                </a:solidFill>
              </a:rPr>
              <a:t>Inflow </a:t>
            </a:r>
            <a:r>
              <a:rPr lang="en-US" sz="2000" b="1" i="1" dirty="0">
                <a:solidFill>
                  <a:schemeClr val="bg1"/>
                </a:solidFill>
              </a:rPr>
              <a:t>and Infiltration-- Wastewater</a:t>
            </a:r>
          </a:p>
          <a:p>
            <a:pPr lvl="1" indent="-457200">
              <a:buFont typeface="+mj-lt"/>
              <a:buAutoNum type="arabicParenR"/>
            </a:pPr>
            <a:r>
              <a:rPr lang="en-US" sz="2000" b="1" i="1" dirty="0">
                <a:solidFill>
                  <a:schemeClr val="bg1"/>
                </a:solidFill>
              </a:rPr>
              <a:t>Healthy Soil/Healthy </a:t>
            </a:r>
            <a:r>
              <a:rPr lang="en-US" sz="2000" b="1" i="1" dirty="0" smtClean="0">
                <a:solidFill>
                  <a:schemeClr val="bg1"/>
                </a:solidFill>
              </a:rPr>
              <a:t>Water</a:t>
            </a:r>
            <a:endParaRPr lang="en-US" sz="2000" b="1" i="1" dirty="0">
              <a:solidFill>
                <a:schemeClr val="bg1"/>
              </a:solidFill>
            </a:endParaRPr>
          </a:p>
          <a:p>
            <a:pPr lvl="1" indent="-457200">
              <a:buFont typeface="+mj-lt"/>
              <a:buAutoNum type="arabicParenR"/>
            </a:pPr>
            <a:r>
              <a:rPr lang="en-US" sz="2000" b="1" i="1" dirty="0">
                <a:solidFill>
                  <a:schemeClr val="bg1"/>
                </a:solidFill>
              </a:rPr>
              <a:t>Water Infrastructure</a:t>
            </a:r>
          </a:p>
          <a:p>
            <a:pPr lvl="1" indent="-457200">
              <a:buFont typeface="+mj-lt"/>
              <a:buAutoNum type="arabicParenR"/>
            </a:pPr>
            <a:r>
              <a:rPr lang="en-US" sz="2000" b="1" i="1" u="sng" dirty="0">
                <a:solidFill>
                  <a:schemeClr val="bg1"/>
                </a:solidFill>
              </a:rPr>
              <a:t>Peer review of wastewater </a:t>
            </a:r>
            <a:r>
              <a:rPr lang="en-US" sz="2000" b="1" i="1" u="sng" dirty="0" smtClean="0">
                <a:solidFill>
                  <a:schemeClr val="bg1"/>
                </a:solidFill>
              </a:rPr>
              <a:t>standards</a:t>
            </a:r>
            <a:endParaRPr lang="en-US" sz="2000" b="1" i="1" u="sng" dirty="0">
              <a:solidFill>
                <a:schemeClr val="bg1"/>
              </a:solidFill>
            </a:endParaRPr>
          </a:p>
          <a:p>
            <a:pPr lvl="1" indent="-457200">
              <a:buFont typeface="+mj-lt"/>
              <a:buAutoNum type="arabicParenR"/>
            </a:pPr>
            <a:r>
              <a:rPr lang="en-US" sz="2000" b="1" i="1" dirty="0" smtClean="0">
                <a:solidFill>
                  <a:schemeClr val="bg1"/>
                </a:solidFill>
              </a:rPr>
              <a:t>Reduce </a:t>
            </a:r>
            <a:r>
              <a:rPr lang="en-US" sz="2000" b="1" i="1" dirty="0">
                <a:solidFill>
                  <a:schemeClr val="bg1"/>
                </a:solidFill>
              </a:rPr>
              <a:t>excess </a:t>
            </a:r>
            <a:r>
              <a:rPr lang="en-US" sz="2000" b="1" i="1" dirty="0" smtClean="0">
                <a:solidFill>
                  <a:schemeClr val="bg1"/>
                </a:solidFill>
              </a:rPr>
              <a:t>chloride</a:t>
            </a:r>
            <a:endParaRPr lang="en-US" sz="2000" b="1" i="1" dirty="0">
              <a:solidFill>
                <a:schemeClr val="bg1"/>
              </a:solidFill>
            </a:endParaRPr>
          </a:p>
          <a:p>
            <a:pPr lvl="1" indent="-457200">
              <a:buFont typeface="+mj-lt"/>
              <a:buAutoNum type="arabicParenR"/>
            </a:pPr>
            <a:r>
              <a:rPr lang="en-US" sz="2000" b="1" i="1" dirty="0">
                <a:solidFill>
                  <a:schemeClr val="bg1"/>
                </a:solidFill>
              </a:rPr>
              <a:t>Continuation of the </a:t>
            </a:r>
            <a:r>
              <a:rPr lang="en-US" sz="2000" b="1" i="1" dirty="0" smtClean="0">
                <a:solidFill>
                  <a:schemeClr val="bg1"/>
                </a:solidFill>
              </a:rPr>
              <a:t>LWC</a:t>
            </a:r>
            <a:endParaRPr lang="en-US" sz="2000" b="1" i="1" dirty="0">
              <a:solidFill>
                <a:schemeClr val="bg1"/>
              </a:solidFill>
            </a:endParaRPr>
          </a:p>
          <a:p>
            <a:pPr lvl="1" indent="-457200">
              <a:buFont typeface="+mj-lt"/>
              <a:buAutoNum type="arabicParenR"/>
            </a:pPr>
            <a:r>
              <a:rPr lang="en-US" sz="2000" i="1" dirty="0">
                <a:solidFill>
                  <a:schemeClr val="bg1"/>
                </a:solidFill>
              </a:rPr>
              <a:t>Keeping Water on the Land</a:t>
            </a:r>
          </a:p>
          <a:p>
            <a:pPr lvl="1" indent="-457200">
              <a:buFont typeface="+mj-lt"/>
              <a:buAutoNum type="arabicParenR"/>
            </a:pPr>
            <a:r>
              <a:rPr lang="en-US" sz="2000" i="1" dirty="0">
                <a:solidFill>
                  <a:schemeClr val="bg1"/>
                </a:solidFill>
              </a:rPr>
              <a:t>Data, information, Education and Public Awareness</a:t>
            </a:r>
          </a:p>
          <a:p>
            <a:pPr lvl="1" indent="-457200">
              <a:buFont typeface="+mj-lt"/>
              <a:buAutoNum type="arabicParenR"/>
            </a:pPr>
            <a:r>
              <a:rPr lang="en-US" sz="2000" i="1" dirty="0">
                <a:solidFill>
                  <a:schemeClr val="bg1"/>
                </a:solidFill>
              </a:rPr>
              <a:t>Preserving and protecting our lakes</a:t>
            </a:r>
          </a:p>
          <a:p>
            <a:pPr lvl="1" indent="-457200">
              <a:buFont typeface="+mj-lt"/>
              <a:buAutoNum type="arabicParenR"/>
            </a:pPr>
            <a:r>
              <a:rPr lang="en-US" sz="2000" i="1" dirty="0">
                <a:solidFill>
                  <a:schemeClr val="bg1"/>
                </a:solidFill>
              </a:rPr>
              <a:t>Expanded source water  programs</a:t>
            </a:r>
          </a:p>
          <a:p>
            <a:pPr lvl="1" indent="-457200">
              <a:buFont typeface="+mj-lt"/>
              <a:buAutoNum type="arabicParenR"/>
            </a:pPr>
            <a:r>
              <a:rPr lang="en-US" sz="2000" b="1" i="1" u="sng" dirty="0">
                <a:solidFill>
                  <a:schemeClr val="bg1"/>
                </a:solidFill>
              </a:rPr>
              <a:t>Increase drinking water protection </a:t>
            </a:r>
            <a:r>
              <a:rPr lang="en-US" sz="2000" b="1" i="1" u="sng" dirty="0" smtClean="0">
                <a:solidFill>
                  <a:schemeClr val="bg1"/>
                </a:solidFill>
              </a:rPr>
              <a:t>Fee</a:t>
            </a:r>
            <a:endParaRPr lang="en-US" sz="2000" b="1" i="1" u="sng" dirty="0">
              <a:solidFill>
                <a:schemeClr val="bg1"/>
              </a:solidFill>
            </a:endParaRPr>
          </a:p>
          <a:p>
            <a:pPr lvl="1" indent="-457200">
              <a:buFont typeface="+mj-lt"/>
              <a:buAutoNum type="arabicParenR"/>
            </a:pPr>
            <a:r>
              <a:rPr lang="en-US" sz="2000" i="1" dirty="0">
                <a:solidFill>
                  <a:schemeClr val="bg1"/>
                </a:solidFill>
              </a:rPr>
              <a:t>Statewide Water Policy</a:t>
            </a:r>
          </a:p>
          <a:p>
            <a:pPr lvl="1" indent="-457200">
              <a:buFont typeface="+mj-lt"/>
              <a:buAutoNum type="arabicParenR"/>
            </a:pPr>
            <a:r>
              <a:rPr lang="en-US" sz="2000" b="1" i="1" u="sng" dirty="0">
                <a:solidFill>
                  <a:schemeClr val="bg1"/>
                </a:solidFill>
              </a:rPr>
              <a:t>Educational Curriculum- Water- </a:t>
            </a:r>
            <a:r>
              <a:rPr lang="en-US" sz="2000" b="1" i="1" u="sng" dirty="0" smtClean="0">
                <a:solidFill>
                  <a:schemeClr val="bg1"/>
                </a:solidFill>
              </a:rPr>
              <a:t>K-12</a:t>
            </a:r>
          </a:p>
          <a:p>
            <a:pPr lvl="1" indent="-457200">
              <a:buFont typeface="+mj-lt"/>
              <a:buAutoNum type="arabicParenR"/>
            </a:pPr>
            <a:r>
              <a:rPr lang="en-US" sz="2000" b="1" i="1" u="sng" dirty="0" smtClean="0">
                <a:solidFill>
                  <a:schemeClr val="bg1"/>
                </a:solidFill>
              </a:rPr>
              <a:t>Update and modifies Clean Water Act Provision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4464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8"/>
            <a:ext cx="8534400" cy="82643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87398"/>
            <a:ext cx="8402053" cy="21975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lvl="0" hangingPunct="0"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lvl="0" hangingPunct="0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bg1"/>
              </a:solidFill>
            </a:endParaRPr>
          </a:p>
          <a:p>
            <a:pPr marL="0" lvl="0" indent="0" algn="ctr" hangingPunc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Priorities for 2020</a:t>
            </a:r>
            <a:endParaRPr lang="en-US" sz="3600" b="1" dirty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Agenda Item 3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0565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999"/>
            <a:ext cx="8229600" cy="114300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2020 Legislative Priorities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6167842"/>
          </a:xfr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b="1" i="1" u="sng" dirty="0" smtClean="0">
                <a:solidFill>
                  <a:schemeClr val="bg1"/>
                </a:solidFill>
              </a:rPr>
              <a:t>Can </a:t>
            </a:r>
            <a:r>
              <a:rPr lang="en-US" sz="2000" b="1" i="1" u="sng" dirty="0">
                <a:solidFill>
                  <a:schemeClr val="bg1"/>
                </a:solidFill>
              </a:rPr>
              <a:t>we improve </a:t>
            </a:r>
            <a:r>
              <a:rPr lang="en-US" sz="2000" b="1" i="1" u="sng" dirty="0" smtClean="0">
                <a:solidFill>
                  <a:schemeClr val="bg1"/>
                </a:solidFill>
              </a:rPr>
              <a:t>water-quality standard revision process?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Is </a:t>
            </a:r>
            <a:r>
              <a:rPr lang="en-US" sz="2000" dirty="0">
                <a:solidFill>
                  <a:schemeClr val="bg1"/>
                </a:solidFill>
              </a:rPr>
              <a:t>our water-management structure efficient compared to other states?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b="1" i="1" u="sng" dirty="0" smtClean="0">
                <a:solidFill>
                  <a:schemeClr val="bg1"/>
                </a:solidFill>
              </a:rPr>
              <a:t>One-Water </a:t>
            </a:r>
            <a:r>
              <a:rPr lang="en-US" sz="2000" b="1" i="1" u="sng" dirty="0">
                <a:solidFill>
                  <a:schemeClr val="bg1"/>
                </a:solidFill>
              </a:rPr>
              <a:t>Agency</a:t>
            </a:r>
            <a:r>
              <a:rPr lang="en-US" sz="2000" b="1" i="1" u="sng" dirty="0" smtClean="0">
                <a:solidFill>
                  <a:schemeClr val="bg1"/>
                </a:solidFill>
              </a:rPr>
              <a:t>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i="1" dirty="0">
                <a:solidFill>
                  <a:schemeClr val="bg1"/>
                </a:solidFill>
              </a:rPr>
              <a:t>Agency effectiveness changes, other than a major reorganization?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b="1" i="1" u="sng" dirty="0" smtClean="0">
                <a:solidFill>
                  <a:schemeClr val="bg1"/>
                </a:solidFill>
              </a:rPr>
              <a:t>HF 2902: Combining the CWC and the LWC</a:t>
            </a:r>
            <a:endParaRPr lang="en-US" sz="2000" b="1" i="1" u="sng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b="1" i="1" u="sng" dirty="0" smtClean="0">
                <a:solidFill>
                  <a:schemeClr val="bg1"/>
                </a:solidFill>
              </a:rPr>
              <a:t>Have </a:t>
            </a:r>
            <a:r>
              <a:rPr lang="en-US" sz="2000" b="1" i="1" u="sng" dirty="0">
                <a:solidFill>
                  <a:schemeClr val="bg1"/>
                </a:solidFill>
              </a:rPr>
              <a:t>general fund expenditures for the environment eroded</a:t>
            </a:r>
            <a:r>
              <a:rPr lang="en-US" sz="2000" b="1" i="1" u="sng" dirty="0" smtClean="0">
                <a:solidFill>
                  <a:schemeClr val="bg1"/>
                </a:solidFill>
              </a:rPr>
              <a:t>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How </a:t>
            </a:r>
            <a:r>
              <a:rPr lang="en-US" sz="2000" dirty="0">
                <a:solidFill>
                  <a:schemeClr val="bg1"/>
                </a:solidFill>
              </a:rPr>
              <a:t>can we better measure effectiveness of dedicated fund programs?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How do environmental and water programs compare to other states?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b="1" i="1" u="sng" dirty="0">
                <a:solidFill>
                  <a:schemeClr val="bg1"/>
                </a:solidFill>
              </a:rPr>
              <a:t>Benefits and consequences around 404 wetlands permit assumptions?</a:t>
            </a:r>
            <a:r>
              <a:rPr lang="en-US" sz="2000" u="sng" dirty="0">
                <a:solidFill>
                  <a:schemeClr val="bg1"/>
                </a:solidFill>
              </a:rPr>
              <a:t>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Can there be better coordination among LWC, CWC, LSOHC ,LCCMR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Are we effectively conducting water planning for future needs?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Minnesota’s most important water priorities?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Can we prioritize conservation practices for the greatest benefits. 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How do we balance the value of protection versus restoration efforts 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Others?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i="1" dirty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9038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(Blue with white cloud border design)</Template>
  <TotalTime>9357</TotalTime>
  <Words>1088</Words>
  <Application>Microsoft Office PowerPoint</Application>
  <PresentationFormat>On-screen Show (4:3)</PresentationFormat>
  <Paragraphs>600</Paragraphs>
  <Slides>39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Calibri</vt:lpstr>
      <vt:lpstr>Courier New</vt:lpstr>
      <vt:lpstr>Times New Roman</vt:lpstr>
      <vt:lpstr>Wingdings</vt:lpstr>
      <vt:lpstr>7-00134_MS_Qwest_template_Segoe</vt:lpstr>
      <vt:lpstr>White with Courier font for code slides</vt:lpstr>
      <vt:lpstr>  </vt:lpstr>
      <vt:lpstr>Introductions</vt:lpstr>
      <vt:lpstr>  </vt:lpstr>
      <vt:lpstr>  </vt:lpstr>
      <vt:lpstr>  </vt:lpstr>
      <vt:lpstr>  </vt:lpstr>
      <vt:lpstr>2019 LWC Recommendations (Bill Recommendation and Status)   </vt:lpstr>
      <vt:lpstr>  </vt:lpstr>
      <vt:lpstr> 2020 Legislative Priorities</vt:lpstr>
      <vt:lpstr>  </vt:lpstr>
      <vt:lpstr>  </vt:lpstr>
      <vt:lpstr>  </vt:lpstr>
      <vt:lpstr>   </vt:lpstr>
      <vt:lpstr>  </vt:lpstr>
      <vt:lpstr>  </vt:lpstr>
      <vt:lpstr>  </vt:lpstr>
      <vt:lpstr> </vt:lpstr>
      <vt:lpstr>  </vt:lpstr>
      <vt:lpstr> </vt:lpstr>
      <vt:lpstr>  </vt:lpstr>
      <vt:lpstr>  </vt:lpstr>
      <vt:lpstr>  </vt:lpstr>
      <vt:lpstr>  </vt:lpstr>
      <vt:lpstr>  </vt:lpstr>
      <vt:lpstr>  </vt:lpstr>
      <vt:lpstr>  </vt:lpstr>
      <vt:lpstr>  </vt:lpstr>
      <vt:lpstr> </vt:lpstr>
      <vt:lpstr>  </vt:lpstr>
      <vt:lpstr>  </vt:lpstr>
      <vt:lpstr>  </vt:lpstr>
      <vt:lpstr>  </vt:lpstr>
      <vt:lpstr>  </vt:lpstr>
      <vt:lpstr>  </vt:lpstr>
      <vt:lpstr> </vt:lpstr>
      <vt:lpstr>  </vt:lpstr>
      <vt:lpstr>  </vt:lpstr>
      <vt:lpstr>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Minnesota’s  Legislative Water Commission</dc:title>
  <dc:creator>Barb Huberty</dc:creator>
  <cp:keywords/>
  <cp:lastModifiedBy>Kasey Gerkovich</cp:lastModifiedBy>
  <cp:revision>842</cp:revision>
  <cp:lastPrinted>2019-06-06T15:44:25Z</cp:lastPrinted>
  <dcterms:created xsi:type="dcterms:W3CDTF">2015-03-10T18:36:30Z</dcterms:created>
  <dcterms:modified xsi:type="dcterms:W3CDTF">2019-06-06T15:50:00Z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