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22"/>
  </p:notesMasterIdLst>
  <p:handoutMasterIdLst>
    <p:handoutMasterId r:id="rId23"/>
  </p:handoutMasterIdLst>
  <p:sldIdLst>
    <p:sldId id="904" r:id="rId4"/>
    <p:sldId id="929" r:id="rId5"/>
    <p:sldId id="947" r:id="rId6"/>
    <p:sldId id="959" r:id="rId7"/>
    <p:sldId id="960" r:id="rId8"/>
    <p:sldId id="973" r:id="rId9"/>
    <p:sldId id="969" r:id="rId10"/>
    <p:sldId id="964" r:id="rId11"/>
    <p:sldId id="965" r:id="rId12"/>
    <p:sldId id="966" r:id="rId13"/>
    <p:sldId id="967" r:id="rId14"/>
    <p:sldId id="968" r:id="rId15"/>
    <p:sldId id="970" r:id="rId16"/>
    <p:sldId id="977" r:id="rId17"/>
    <p:sldId id="978" r:id="rId18"/>
    <p:sldId id="971" r:id="rId19"/>
    <p:sldId id="975" r:id="rId20"/>
    <p:sldId id="976" r:id="rId21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FA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385" autoAdjust="0"/>
    <p:restoredTop sz="77830" autoAdjust="0"/>
  </p:normalViewPr>
  <p:slideViewPr>
    <p:cSldViewPr>
      <p:cViewPr varScale="1">
        <p:scale>
          <a:sx n="86" d="100"/>
          <a:sy n="86" d="100"/>
        </p:scale>
        <p:origin x="187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47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3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31258-A360-4ACC-9661-2E29C56685C1}" type="datetimeFigureOut">
              <a:rPr lang="en-US" smtClean="0"/>
              <a:t>7/10/2019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81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381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5527E-8EAE-45E6-B359-CC2596746F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648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7/10/2019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363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705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1724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2936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31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907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500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407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682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299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643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787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171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86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2197525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LCC Committee on Minnesota Water Po</a:t>
            </a:r>
            <a:r>
              <a:rPr lang="en-US" sz="3200" b="1" dirty="0" smtClean="0">
                <a:solidFill>
                  <a:srgbClr val="002060"/>
                </a:solidFill>
              </a:rPr>
              <a:t>licy 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2160050"/>
            <a:ext cx="792480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cs typeface="Arial" pitchFamily="34" charset="0"/>
              </a:rPr>
              <a:t>July 16, 2019 @ 9:00 am</a:t>
            </a:r>
          </a:p>
          <a:p>
            <a:pPr algn="ctr"/>
            <a:endParaRPr lang="en-US" sz="28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cs typeface="Arial" pitchFamily="34" charset="0"/>
              </a:rPr>
              <a:t>Co-chairs</a:t>
            </a: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002060"/>
                </a:solidFill>
                <a:cs typeface="Arial" pitchFamily="34" charset="0"/>
              </a:rPr>
              <a:t>Senator </a:t>
            </a:r>
            <a:r>
              <a:rPr lang="en-US" sz="3200" b="1" dirty="0" smtClean="0">
                <a:solidFill>
                  <a:srgbClr val="002060"/>
                </a:solidFill>
                <a:cs typeface="Arial" pitchFamily="34" charset="0"/>
              </a:rPr>
              <a:t>Bill Weber 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cs typeface="Arial" pitchFamily="34" charset="0"/>
              </a:rPr>
              <a:t>Representative Peter Fischer* </a:t>
            </a:r>
          </a:p>
          <a:p>
            <a:pPr algn="ctr">
              <a:lnSpc>
                <a:spcPct val="150000"/>
              </a:lnSpc>
            </a:pPr>
            <a:r>
              <a:rPr lang="en-US" sz="1400" b="1" dirty="0" smtClean="0">
                <a:solidFill>
                  <a:srgbClr val="002060"/>
                </a:solidFill>
                <a:cs typeface="Arial" pitchFamily="34" charset="0"/>
              </a:rPr>
              <a:t>LWC_Directors_Report_07162019.pptx</a:t>
            </a:r>
            <a:endParaRPr lang="en-US" sz="1400" b="1" dirty="0">
              <a:solidFill>
                <a:srgbClr val="00206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1469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8"/>
            <a:ext cx="8534400" cy="1938992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4000" b="1" i="1" dirty="0">
                <a:solidFill>
                  <a:srgbClr val="002060"/>
                </a:solidFill>
              </a:rPr>
              <a:t>Can we prioritize conservation for the greatest outcomes?  </a:t>
            </a:r>
            <a:br>
              <a:rPr lang="en-US" sz="4000" b="1" i="1" dirty="0">
                <a:solidFill>
                  <a:srgbClr val="002060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173453" cy="49305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marL="0" indent="0" hangingPunc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</a:rPr>
              <a:t>CW programs stress: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Impaired waters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Removing TMDL impairments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Structural Controls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Recently, on agricultural field-scale changes</a:t>
            </a:r>
          </a:p>
          <a:p>
            <a:pPr marL="0" indent="0">
              <a:buNone/>
            </a:pPr>
            <a:endParaRPr lang="en-US" sz="3600" b="1" dirty="0" smtClean="0">
              <a:solidFill>
                <a:srgbClr val="002060"/>
              </a:solidFill>
            </a:endParaRPr>
          </a:p>
          <a:p>
            <a:pPr marL="517525" lvl="1" indent="0">
              <a:buNone/>
            </a:pP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1421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8"/>
            <a:ext cx="8534400" cy="2769989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4000" b="1" i="1" dirty="0">
                <a:solidFill>
                  <a:srgbClr val="002060"/>
                </a:solidFill>
              </a:rPr>
              <a:t>Can we prioritize conservation for the greatest outcomes?  </a:t>
            </a:r>
            <a:br>
              <a:rPr lang="en-US" sz="4000" b="1" i="1" dirty="0">
                <a:solidFill>
                  <a:srgbClr val="002060"/>
                </a:solidFill>
              </a:rPr>
            </a:br>
            <a:r>
              <a:rPr lang="en-US" sz="3600" b="1" i="1" dirty="0" smtClean="0">
                <a:solidFill>
                  <a:srgbClr val="002060"/>
                </a:solidFill>
              </a:rPr>
              <a:t/>
            </a:r>
            <a:br>
              <a:rPr lang="en-US" sz="3600" b="1" i="1" dirty="0" smtClean="0">
                <a:solidFill>
                  <a:srgbClr val="002060"/>
                </a:solidFill>
              </a:rPr>
            </a:br>
            <a:r>
              <a:rPr lang="en-US" sz="3200" b="1" i="1" dirty="0">
                <a:solidFill>
                  <a:srgbClr val="002060"/>
                </a:solidFill>
              </a:rPr>
              <a:t/>
            </a:r>
            <a:br>
              <a:rPr lang="en-US" sz="3200" b="1" i="1" dirty="0">
                <a:solidFill>
                  <a:srgbClr val="002060"/>
                </a:solidFill>
              </a:rPr>
            </a:b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173453" cy="41180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Place emphasis on protecting and preserving cleaner waters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Clean Water Accountability Act stresses: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rgbClr val="002060"/>
                </a:solidFill>
              </a:rPr>
              <a:t>Restoring water close to standards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rgbClr val="002060"/>
                </a:solidFill>
              </a:rPr>
              <a:t>Protecting high-quality waters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rgbClr val="002060"/>
                </a:solidFill>
              </a:rPr>
              <a:t>Protecting waters for public use and health</a:t>
            </a:r>
          </a:p>
          <a:p>
            <a:pPr marL="517525" lvl="1" indent="0">
              <a:buNone/>
            </a:pP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9107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8"/>
            <a:ext cx="8534400" cy="826431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21053" cy="45981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marL="0" lvl="0" indent="0" hangingPunct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What might be an improvement?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Minor adjustments that produce more visible outcomes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More priority on on watersheds with the greatest potential for positive outcomes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</a:rPr>
              <a:t>Stress results that highlight the value of CW process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52400"/>
            <a:ext cx="8305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4000" b="1" i="1" dirty="0">
                <a:solidFill>
                  <a:srgbClr val="002060"/>
                </a:solidFill>
              </a:rPr>
              <a:t>Can we prioritize conservation for the greatest outcomes?  </a:t>
            </a:r>
          </a:p>
        </p:txBody>
      </p:sp>
    </p:spTree>
    <p:extLst>
      <p:ext uri="{BB962C8B-B14F-4D97-AF65-F5344CB8AC3E}">
        <p14:creationId xmlns:p14="http://schemas.microsoft.com/office/powerpoint/2010/main" val="41402860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67095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  <a:latin typeface="+mj-lt"/>
              </a:rPr>
              <a:t>Clean Water Process- Chesapeake Bay: Dr. Paul Capel, UM, USGS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  <a:latin typeface="+mj-lt"/>
              </a:rPr>
              <a:t>Upper Mississippi: Rich Biske: TNC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 smtClean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How do we do this?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1369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67095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  <a:latin typeface="+mj-lt"/>
              </a:rPr>
              <a:t>Clean Water Process- Chesapeake Bay: Dr. Paul Capel, UM, USGS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  <a:latin typeface="+mj-lt"/>
              </a:rPr>
              <a:t>Upper Mississippi: Rich Biske: TNC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 smtClean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Discussion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029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0999"/>
            <a:ext cx="8229600" cy="114300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2020 Legislative Priorities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767733"/>
          </a:xfrm>
        </p:spPr>
        <p:txBody>
          <a:bodyPr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</a:rPr>
              <a:t>Can </a:t>
            </a:r>
            <a:r>
              <a:rPr lang="en-US" sz="1800" b="1" dirty="0">
                <a:solidFill>
                  <a:srgbClr val="002060"/>
                </a:solidFill>
              </a:rPr>
              <a:t>we improve </a:t>
            </a:r>
            <a:r>
              <a:rPr lang="en-US" sz="1800" b="1" dirty="0" smtClean="0">
                <a:solidFill>
                  <a:srgbClr val="002060"/>
                </a:solidFill>
              </a:rPr>
              <a:t>water-quality standard revision process?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</a:rPr>
              <a:t>Is </a:t>
            </a:r>
            <a:r>
              <a:rPr lang="en-US" sz="1800" b="1" dirty="0">
                <a:solidFill>
                  <a:srgbClr val="002060"/>
                </a:solidFill>
              </a:rPr>
              <a:t>our water-management structure efficient compared to other states?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</a:rPr>
              <a:t>One-Water </a:t>
            </a:r>
            <a:r>
              <a:rPr lang="en-US" sz="1800" b="1" dirty="0">
                <a:solidFill>
                  <a:srgbClr val="002060"/>
                </a:solidFill>
              </a:rPr>
              <a:t>Agency</a:t>
            </a:r>
            <a:r>
              <a:rPr lang="en-US" sz="1800" b="1" dirty="0" smtClean="0">
                <a:solidFill>
                  <a:srgbClr val="002060"/>
                </a:solidFill>
              </a:rPr>
              <a:t>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2060"/>
                </a:solidFill>
              </a:rPr>
              <a:t>Agency effectiveness changes, other than a major reorganization?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</a:rPr>
              <a:t>HF 2902: Combining the CWC and the LWC</a:t>
            </a:r>
            <a:endParaRPr lang="en-US" sz="1800" b="1" dirty="0">
              <a:solidFill>
                <a:srgbClr val="00206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</a:rPr>
              <a:t>Have </a:t>
            </a:r>
            <a:r>
              <a:rPr lang="en-US" sz="1800" b="1" dirty="0">
                <a:solidFill>
                  <a:srgbClr val="002060"/>
                </a:solidFill>
              </a:rPr>
              <a:t>general fund expenditures for the environment eroded</a:t>
            </a:r>
            <a:r>
              <a:rPr lang="en-US" sz="1800" b="1" dirty="0" smtClean="0">
                <a:solidFill>
                  <a:srgbClr val="002060"/>
                </a:solidFill>
              </a:rPr>
              <a:t>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</a:rPr>
              <a:t>How </a:t>
            </a:r>
            <a:r>
              <a:rPr lang="en-US" sz="1800" b="1" dirty="0">
                <a:solidFill>
                  <a:srgbClr val="002060"/>
                </a:solidFill>
              </a:rPr>
              <a:t>can we better measure effectiveness of dedicated fund programs?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2060"/>
                </a:solidFill>
              </a:rPr>
              <a:t>How do environmental and water programs compare to other states?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2060"/>
                </a:solidFill>
              </a:rPr>
              <a:t>Benefits and consequences around 404 wetlands permit assumptions?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2060"/>
                </a:solidFill>
              </a:rPr>
              <a:t>Can there be better coordination among LWC, CWC, LSOHC ,LCCMR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2060"/>
                </a:solidFill>
              </a:rPr>
              <a:t>Are we effectively conducting water planning for future needs?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2060"/>
                </a:solidFill>
              </a:rPr>
              <a:t>Minnesota’s most important water priorities?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2060"/>
                </a:solidFill>
              </a:rPr>
              <a:t>Can we prioritize conservation </a:t>
            </a:r>
            <a:r>
              <a:rPr lang="en-US" sz="2000" b="1" dirty="0" smtClean="0">
                <a:solidFill>
                  <a:srgbClr val="002060"/>
                </a:solidFill>
              </a:rPr>
              <a:t>for </a:t>
            </a:r>
            <a:r>
              <a:rPr lang="en-US" sz="2000" b="1" dirty="0">
                <a:solidFill>
                  <a:srgbClr val="002060"/>
                </a:solidFill>
              </a:rPr>
              <a:t>the greatest </a:t>
            </a:r>
            <a:r>
              <a:rPr lang="en-US" sz="2000" b="1" dirty="0" smtClean="0">
                <a:solidFill>
                  <a:srgbClr val="002060"/>
                </a:solidFill>
              </a:rPr>
              <a:t>outcomes?  </a:t>
            </a:r>
            <a:endParaRPr lang="en-US" sz="2000" b="1" dirty="0">
              <a:solidFill>
                <a:srgbClr val="00206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2060"/>
                </a:solidFill>
              </a:rPr>
              <a:t>How do we balance the value of protection versus restoration efforts </a:t>
            </a:r>
            <a:endParaRPr lang="en-US" sz="1800" b="1" dirty="0" smtClean="0">
              <a:solidFill>
                <a:srgbClr val="00206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</a:rPr>
              <a:t>Others?</a:t>
            </a:r>
            <a:endParaRPr lang="en-US" sz="1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3600" i="1" dirty="0">
              <a:solidFill>
                <a:srgbClr val="FFFF00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  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3576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0999"/>
            <a:ext cx="8229600" cy="114300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</a:rPr>
              <a:t>2020 Legislative Process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3619452"/>
          </a:xfrm>
        </p:spPr>
        <p:txBody>
          <a:bodyPr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</a:rPr>
              <a:t>Refine priorities with feedback from: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rgbClr val="002060"/>
                </a:solidFill>
              </a:rPr>
              <a:t>Stakeholders, committee members, agency staff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</a:rPr>
              <a:t>Position paper on each recommendation: Sept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</a:rPr>
              <a:t>Stakeholder meetings: August and September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</a:rPr>
              <a:t>Committee approval- October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</a:rPr>
              <a:t>Presentations to environmental and natural resources committees: as session begins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</a:rPr>
              <a:t>Bill Sponsors 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  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9931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31" y="228600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78" y="1143001"/>
            <a:ext cx="8794222" cy="5423023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  <a:r>
              <a:rPr lang="en-US" b="1" dirty="0" smtClean="0">
                <a:solidFill>
                  <a:srgbClr val="002060"/>
                </a:solidFill>
              </a:rPr>
              <a:t>Field trip: SE MN with CWC and MGWA (September 15 and 16) </a:t>
            </a:r>
          </a:p>
          <a:p>
            <a:pPr marL="342900" lvl="0" indent="-342900" eaLnBrk="0" hangingPunct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Committee meetings:</a:t>
            </a:r>
          </a:p>
          <a:p>
            <a:pPr marL="860425" lvl="1" indent="-342900" eaLnBrk="0" hangingPunct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August 20 + stakeholder meeting</a:t>
            </a:r>
          </a:p>
          <a:p>
            <a:pPr marL="860425" lvl="1" indent="-342900" eaLnBrk="0" hangingPunct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September 17, or during field trip?</a:t>
            </a:r>
          </a:p>
          <a:p>
            <a:pPr marL="0" indent="0">
              <a:buNone/>
            </a:pPr>
            <a:endParaRPr lang="en-US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3578" y="196869"/>
            <a:ext cx="8260822" cy="804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Closing Thoughts</a:t>
            </a:r>
            <a:endParaRPr lang="en-US" sz="4000" b="1" dirty="0">
              <a:solidFill>
                <a:srgbClr val="002060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3406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31" y="228600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78" y="1143001"/>
            <a:ext cx="8794222" cy="2271391"/>
          </a:xfrm>
        </p:spPr>
        <p:txBody>
          <a:bodyPr/>
          <a:lstStyle/>
          <a:p>
            <a:pPr lvl="0"/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3578" y="196869"/>
            <a:ext cx="8260822" cy="733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Thanks!</a:t>
            </a:r>
            <a:endParaRPr lang="en-US" sz="3600" b="1" dirty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9691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Introductions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1" y="1066799"/>
          <a:ext cx="8534399" cy="5181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2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22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06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8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Chuck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Wiger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Maplewood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Jeff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Brand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St. Peter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Draheim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Madison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Lake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998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Eken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Twin Valley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Fischer*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Maplewood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Josh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Heintzeman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Nisswa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Chris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Eaton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Brooklyn Center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95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Todd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Lippert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20B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Northfield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 Shore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Torkelson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16B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Hanska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Weber*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Luverne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Goggin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Wing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4618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8"/>
            <a:ext cx="8534400" cy="826431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4497"/>
            <a:ext cx="7953818" cy="559537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</a:rPr>
              <a:t>Introductions</a:t>
            </a: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</a:rPr>
              <a:t>Election of Chairs</a:t>
            </a: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</a:rPr>
              <a:t>Approval of Minutes- June 10</a:t>
            </a: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</a:rPr>
              <a:t>Committee-Legislative Priorities</a:t>
            </a:r>
          </a:p>
          <a:p>
            <a:pPr hangingPunct="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</a:rPr>
              <a:t>Presentation-- Watershed Restoration, Chesapeake Bay: Dr. Paul Capel: UM, USGS</a:t>
            </a:r>
          </a:p>
          <a:p>
            <a:pPr hangingPunct="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</a:rPr>
              <a:t>Presentation: Watershed Protection, Upper Mississippi-- Rich Biske (TNC) </a:t>
            </a:r>
            <a:endParaRPr lang="en-US" sz="2800" b="1" dirty="0">
              <a:solidFill>
                <a:srgbClr val="002060"/>
              </a:solidFill>
            </a:endParaRPr>
          </a:p>
          <a:p>
            <a:pPr hangingPunct="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002060"/>
                </a:solidFill>
              </a:rPr>
              <a:t>Committee and Legislative </a:t>
            </a:r>
            <a:r>
              <a:rPr lang="en-US" sz="2800" b="1" dirty="0" smtClean="0">
                <a:solidFill>
                  <a:srgbClr val="002060"/>
                </a:solidFill>
              </a:rPr>
              <a:t>Priorities: continued Summer Field Tour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002060"/>
                </a:solidFill>
              </a:rPr>
              <a:t> </a:t>
            </a:r>
            <a:r>
              <a:rPr lang="en-US" sz="2800" b="1" dirty="0" smtClean="0">
                <a:solidFill>
                  <a:srgbClr val="002060"/>
                </a:solidFill>
              </a:rPr>
              <a:t>Adjourn</a:t>
            </a:r>
          </a:p>
          <a:p>
            <a:pPr marL="517525" lvl="1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Agenda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6430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0999"/>
            <a:ext cx="8229600" cy="114300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2020 Legislative Priorities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767733"/>
          </a:xfrm>
        </p:spPr>
        <p:txBody>
          <a:bodyPr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</a:rPr>
              <a:t>Can </a:t>
            </a:r>
            <a:r>
              <a:rPr lang="en-US" sz="1800" b="1" dirty="0">
                <a:solidFill>
                  <a:srgbClr val="002060"/>
                </a:solidFill>
              </a:rPr>
              <a:t>we improve </a:t>
            </a:r>
            <a:r>
              <a:rPr lang="en-US" sz="1800" b="1" dirty="0" smtClean="0">
                <a:solidFill>
                  <a:srgbClr val="002060"/>
                </a:solidFill>
              </a:rPr>
              <a:t>water-quality standard revision process?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</a:rPr>
              <a:t>Is </a:t>
            </a:r>
            <a:r>
              <a:rPr lang="en-US" sz="1800" b="1" dirty="0">
                <a:solidFill>
                  <a:srgbClr val="002060"/>
                </a:solidFill>
              </a:rPr>
              <a:t>our water-management structure efficient compared to other states?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</a:rPr>
              <a:t>One-Water </a:t>
            </a:r>
            <a:r>
              <a:rPr lang="en-US" sz="1800" b="1" dirty="0">
                <a:solidFill>
                  <a:srgbClr val="002060"/>
                </a:solidFill>
              </a:rPr>
              <a:t>Agency</a:t>
            </a:r>
            <a:r>
              <a:rPr lang="en-US" sz="1800" b="1" dirty="0" smtClean="0">
                <a:solidFill>
                  <a:srgbClr val="002060"/>
                </a:solidFill>
              </a:rPr>
              <a:t>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2060"/>
                </a:solidFill>
              </a:rPr>
              <a:t>Agency effectiveness changes, other than a major reorganization?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</a:rPr>
              <a:t>HF 2902: Combining the CWC and the LWC</a:t>
            </a:r>
            <a:endParaRPr lang="en-US" sz="1800" b="1" dirty="0">
              <a:solidFill>
                <a:srgbClr val="00206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</a:rPr>
              <a:t>Have </a:t>
            </a:r>
            <a:r>
              <a:rPr lang="en-US" sz="1800" b="1" dirty="0">
                <a:solidFill>
                  <a:srgbClr val="002060"/>
                </a:solidFill>
              </a:rPr>
              <a:t>general fund expenditures for the environment eroded</a:t>
            </a:r>
            <a:r>
              <a:rPr lang="en-US" sz="1800" b="1" dirty="0" smtClean="0">
                <a:solidFill>
                  <a:srgbClr val="002060"/>
                </a:solidFill>
              </a:rPr>
              <a:t>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</a:rPr>
              <a:t>How </a:t>
            </a:r>
            <a:r>
              <a:rPr lang="en-US" sz="1800" b="1" dirty="0">
                <a:solidFill>
                  <a:srgbClr val="002060"/>
                </a:solidFill>
              </a:rPr>
              <a:t>can we better measure effectiveness of dedicated fund programs?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2060"/>
                </a:solidFill>
              </a:rPr>
              <a:t>How do environmental and water programs compare to other states?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2060"/>
                </a:solidFill>
              </a:rPr>
              <a:t>Benefits and consequences around 404 wetlands permit assumptions?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2060"/>
                </a:solidFill>
              </a:rPr>
              <a:t>Can there be better coordination among LWC, CWC, LSOHC ,LCCMR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2060"/>
                </a:solidFill>
              </a:rPr>
              <a:t>Are we effectively conducting water planning for future needs?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2060"/>
                </a:solidFill>
              </a:rPr>
              <a:t>Minnesota’s most important water priorities?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2060"/>
                </a:solidFill>
              </a:rPr>
              <a:t>Can we prioritize conservation </a:t>
            </a:r>
            <a:r>
              <a:rPr lang="en-US" sz="2000" b="1" dirty="0" smtClean="0">
                <a:solidFill>
                  <a:srgbClr val="002060"/>
                </a:solidFill>
              </a:rPr>
              <a:t>for </a:t>
            </a:r>
            <a:r>
              <a:rPr lang="en-US" sz="2000" b="1" dirty="0">
                <a:solidFill>
                  <a:srgbClr val="002060"/>
                </a:solidFill>
              </a:rPr>
              <a:t>the greatest </a:t>
            </a:r>
            <a:r>
              <a:rPr lang="en-US" sz="2000" b="1" dirty="0" smtClean="0">
                <a:solidFill>
                  <a:srgbClr val="002060"/>
                </a:solidFill>
              </a:rPr>
              <a:t>outcomes?  </a:t>
            </a:r>
            <a:endParaRPr lang="en-US" sz="2000" b="1" dirty="0">
              <a:solidFill>
                <a:srgbClr val="00206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2060"/>
                </a:solidFill>
              </a:rPr>
              <a:t>How do we balance the value of protection versus restoration efforts </a:t>
            </a:r>
            <a:endParaRPr lang="en-US" sz="1800" b="1" dirty="0" smtClean="0">
              <a:solidFill>
                <a:srgbClr val="00206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</a:rPr>
              <a:t>Others?</a:t>
            </a:r>
            <a:endParaRPr lang="en-US" sz="1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3600" i="1" dirty="0">
              <a:solidFill>
                <a:srgbClr val="FFFF00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  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1076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8"/>
            <a:ext cx="8534400" cy="1495794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4400" b="1" i="1" dirty="0">
                <a:solidFill>
                  <a:srgbClr val="002060"/>
                </a:solidFill>
              </a:rPr>
              <a:t>Clean Water Outcomes:</a:t>
            </a:r>
            <a:br>
              <a:rPr lang="en-US" sz="4400" b="1" i="1" dirty="0">
                <a:solidFill>
                  <a:srgbClr val="002060"/>
                </a:solidFill>
              </a:rPr>
            </a:b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097253" cy="23452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lvl="0" hangingPunct="0"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i="1" dirty="0" smtClean="0">
                <a:solidFill>
                  <a:srgbClr val="002060"/>
                </a:solidFill>
              </a:rPr>
              <a:t>Can </a:t>
            </a:r>
            <a:r>
              <a:rPr lang="en-US" sz="3600" b="1" i="1" dirty="0">
                <a:solidFill>
                  <a:srgbClr val="002060"/>
                </a:solidFill>
              </a:rPr>
              <a:t>we prioritize conservation </a:t>
            </a:r>
            <a:r>
              <a:rPr lang="en-US" sz="3600" b="1" i="1" dirty="0" smtClean="0">
                <a:solidFill>
                  <a:srgbClr val="002060"/>
                </a:solidFill>
              </a:rPr>
              <a:t>practices for </a:t>
            </a:r>
            <a:r>
              <a:rPr lang="en-US" sz="3600" b="1" i="1" dirty="0">
                <a:solidFill>
                  <a:srgbClr val="002060"/>
                </a:solidFill>
              </a:rPr>
              <a:t>the </a:t>
            </a:r>
            <a:r>
              <a:rPr lang="en-US" sz="3600" b="1" i="1" dirty="0" smtClean="0">
                <a:solidFill>
                  <a:srgbClr val="002060"/>
                </a:solidFill>
              </a:rPr>
              <a:t>best outcomes?  </a:t>
            </a:r>
            <a:r>
              <a:rPr lang="en-US" sz="3600" b="1" i="1" dirty="0">
                <a:solidFill>
                  <a:srgbClr val="002060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118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610013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  <a:latin typeface="+mj-lt"/>
              </a:rPr>
              <a:t>Clean Water Process- Chesapeake Bay: Paul Capel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  <a:latin typeface="+mj-lt"/>
              </a:rPr>
              <a:t>Upper Mississippi: Rich Biske (TNC)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 smtClean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Presentations: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3900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2714589"/>
          </a:xfrm>
        </p:spPr>
        <p:txBody>
          <a:bodyPr/>
          <a:lstStyle/>
          <a:p>
            <a:r>
              <a:rPr lang="en-US" sz="4000" b="1" i="1" dirty="0" smtClean="0">
                <a:solidFill>
                  <a:srgbClr val="002060"/>
                </a:solidFill>
              </a:rPr>
              <a:t>Can </a:t>
            </a:r>
            <a:r>
              <a:rPr lang="en-US" sz="4000" b="1" i="1" dirty="0">
                <a:solidFill>
                  <a:srgbClr val="002060"/>
                </a:solidFill>
              </a:rPr>
              <a:t>we prioritize conservation for the greatest benefits and outcomes? </a:t>
            </a:r>
            <a:br>
              <a:rPr lang="en-US" sz="4000" b="1" i="1" dirty="0">
                <a:solidFill>
                  <a:srgbClr val="002060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54232" cy="343478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Clean Water outcomes may not meet expectations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Millions will have been spent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Amendment is at a half-way point</a:t>
            </a:r>
            <a:endParaRPr lang="en-US" sz="36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Emphasis is needed on outcomes</a:t>
            </a: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2127114"/>
            <a:ext cx="8163476" cy="1004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altLang="en-US" sz="1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altLang="en-US" sz="1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kumimoji="0" lang="en-US" altLang="en-US" sz="1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73700" algn="l"/>
              </a:tabLst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267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8"/>
            <a:ext cx="8534400" cy="1938992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</a:rPr>
              <a:t>C</a:t>
            </a:r>
            <a:r>
              <a:rPr lang="en-US" sz="4000" b="1" i="1" dirty="0" smtClean="0">
                <a:solidFill>
                  <a:srgbClr val="002060"/>
                </a:solidFill>
              </a:rPr>
              <a:t>an </a:t>
            </a:r>
            <a:r>
              <a:rPr lang="en-US" sz="4000" b="1" i="1" dirty="0">
                <a:solidFill>
                  <a:srgbClr val="002060"/>
                </a:solidFill>
              </a:rPr>
              <a:t>we prioritize conservation for the greatest </a:t>
            </a:r>
            <a:r>
              <a:rPr lang="en-US" sz="4000" b="1" i="1" dirty="0" smtClean="0">
                <a:solidFill>
                  <a:srgbClr val="002060"/>
                </a:solidFill>
              </a:rPr>
              <a:t>benefits and outcomes? </a:t>
            </a:r>
            <a:r>
              <a:rPr lang="en-US" sz="4000" b="1" i="1" dirty="0">
                <a:solidFill>
                  <a:srgbClr val="002060"/>
                </a:solidFill>
              </a:rPr>
              <a:t/>
            </a:r>
            <a:br>
              <a:rPr lang="en-US" sz="4000" b="1" i="1" dirty="0">
                <a:solidFill>
                  <a:srgbClr val="002060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92453" cy="3188565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The questions are: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Will funds spent move the needle in improving our water?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Can we stress outcomes to ensure that the amendment can be re-approved?</a:t>
            </a:r>
            <a:endParaRPr lang="en-US" sz="3600" dirty="0">
              <a:solidFill>
                <a:srgbClr val="002060"/>
              </a:solidFill>
            </a:endParaRPr>
          </a:p>
          <a:p>
            <a:pPr marL="517525" lvl="1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400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078" y="256401"/>
            <a:ext cx="8534400" cy="1883593"/>
          </a:xfrm>
        </p:spPr>
        <p:txBody>
          <a:bodyPr/>
          <a:lstStyle/>
          <a:p>
            <a:r>
              <a:rPr lang="en-US" sz="4000" b="1" i="1" dirty="0">
                <a:solidFill>
                  <a:srgbClr val="002060"/>
                </a:solidFill>
              </a:rPr>
              <a:t>Can we prioritize conservation for the greatest outcomes?  </a:t>
            </a:r>
            <a:br>
              <a:rPr lang="en-US" sz="4000" b="1" i="1" dirty="0">
                <a:solidFill>
                  <a:srgbClr val="002060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90" y="1676400"/>
            <a:ext cx="8193175" cy="349018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CW programs are evolving, from assessment to implementation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From from state to local emphasis through 1W/1Plan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Local emphasis has many positive aspects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9037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(Blue with white cloud border design)</Template>
  <TotalTime>11774</TotalTime>
  <Words>760</Words>
  <Application>Microsoft Office PowerPoint</Application>
  <PresentationFormat>On-screen Show (4:3)</PresentationFormat>
  <Paragraphs>284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Wingdings</vt:lpstr>
      <vt:lpstr>7-00134_MS_Qwest_template_Segoe</vt:lpstr>
      <vt:lpstr>White with Courier font for code slides</vt:lpstr>
      <vt:lpstr>  </vt:lpstr>
      <vt:lpstr>Introductions</vt:lpstr>
      <vt:lpstr>  </vt:lpstr>
      <vt:lpstr> 2020 Legislative Priorities</vt:lpstr>
      <vt:lpstr>  Clean Water Outcomes: </vt:lpstr>
      <vt:lpstr>  </vt:lpstr>
      <vt:lpstr>Can we prioritize conservation for the greatest benefits and outcomes?    </vt:lpstr>
      <vt:lpstr>  Can we prioritize conservation for the greatest benefits and outcomes?  </vt:lpstr>
      <vt:lpstr>Can we prioritize conservation for the greatest outcomes?     </vt:lpstr>
      <vt:lpstr>  Can we prioritize conservation for the greatest outcomes?   </vt:lpstr>
      <vt:lpstr>  Can we prioritize conservation for the greatest outcomes?     </vt:lpstr>
      <vt:lpstr>  </vt:lpstr>
      <vt:lpstr>  </vt:lpstr>
      <vt:lpstr>  </vt:lpstr>
      <vt:lpstr> 2020 Legislative Priorities</vt:lpstr>
      <vt:lpstr> 2020 Legislative Process</vt:lpstr>
      <vt:lpstr> 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Minnesota’s  Legislative Water Commission</dc:title>
  <dc:creator>Barb Huberty</dc:creator>
  <cp:keywords/>
  <cp:lastModifiedBy>Kasey Gerkovich</cp:lastModifiedBy>
  <cp:revision>876</cp:revision>
  <cp:lastPrinted>2019-07-10T12:48:42Z</cp:lastPrinted>
  <dcterms:created xsi:type="dcterms:W3CDTF">2015-03-10T18:36:30Z</dcterms:created>
  <dcterms:modified xsi:type="dcterms:W3CDTF">2019-07-10T12:49:40Z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