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15"/>
  </p:notesMasterIdLst>
  <p:handoutMasterIdLst>
    <p:handoutMasterId r:id="rId16"/>
  </p:handoutMasterIdLst>
  <p:sldIdLst>
    <p:sldId id="256" r:id="rId5"/>
    <p:sldId id="460" r:id="rId6"/>
    <p:sldId id="483" r:id="rId7"/>
    <p:sldId id="484" r:id="rId8"/>
    <p:sldId id="485" r:id="rId9"/>
    <p:sldId id="486" r:id="rId10"/>
    <p:sldId id="487" r:id="rId11"/>
    <p:sldId id="488" r:id="rId12"/>
    <p:sldId id="489" r:id="rId13"/>
    <p:sldId id="4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24" autoAdjust="0"/>
    <p:restoredTop sz="65060" autoAdjust="0"/>
  </p:normalViewPr>
  <p:slideViewPr>
    <p:cSldViewPr snapToGrid="0">
      <p:cViewPr varScale="1">
        <p:scale>
          <a:sx n="71" d="100"/>
          <a:sy n="71" d="100"/>
        </p:scale>
        <p:origin x="948" y="72"/>
      </p:cViewPr>
      <p:guideLst>
        <p:guide orient="horz" pos="2160"/>
        <p:guide pos="3840"/>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11/7/2019</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11/7/2019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Evolution of the term </a:t>
            </a:r>
            <a:r>
              <a:rPr lang="en-US" sz="1200" kern="1200" baseline="0" dirty="0" smtClean="0">
                <a:solidFill>
                  <a:schemeClr val="tx1"/>
                </a:solidFill>
                <a:effectLst/>
                <a:latin typeface="NeueHaasGroteskText Std" panose="020B0504020202020204" pitchFamily="34" charset="0"/>
                <a:ea typeface="+mn-ea"/>
                <a:cs typeface="+mn-cs"/>
              </a:rPr>
              <a:t> - </a:t>
            </a:r>
            <a:r>
              <a:rPr lang="en-US" sz="1200" kern="1200" dirty="0" smtClean="0">
                <a:solidFill>
                  <a:schemeClr val="tx1"/>
                </a:solidFill>
                <a:effectLst/>
                <a:latin typeface="NeueHaasGroteskText Std" panose="020B0504020202020204" pitchFamily="34" charset="0"/>
                <a:ea typeface="+mn-ea"/>
                <a:cs typeface="+mn-cs"/>
              </a:rPr>
              <a:t>the </a:t>
            </a:r>
            <a:r>
              <a:rPr lang="en-US" sz="1200" kern="1200" dirty="0" err="1" smtClean="0">
                <a:solidFill>
                  <a:schemeClr val="tx1"/>
                </a:solidFill>
                <a:effectLst/>
                <a:latin typeface="NeueHaasGroteskText Std" panose="020B0504020202020204" pitchFamily="34" charset="0"/>
                <a:ea typeface="+mn-ea"/>
                <a:cs typeface="+mn-cs"/>
              </a:rPr>
              <a:t>jist</a:t>
            </a:r>
            <a:r>
              <a:rPr lang="en-US" sz="1200" kern="1200" dirty="0" smtClean="0">
                <a:solidFill>
                  <a:schemeClr val="tx1"/>
                </a:solidFill>
                <a:effectLst/>
                <a:latin typeface="NeueHaasGroteskText Std" panose="020B0504020202020204" pitchFamily="34" charset="0"/>
                <a:ea typeface="+mn-ea"/>
                <a:cs typeface="+mn-cs"/>
              </a:rPr>
              <a:t> of it is that it started very narrow – very focused on navigable and interstate waters, and expanded in the late 70s/early 80s to address many waters. Court decisions started to narrow jurisdiction in late 90s (previously, there was an expansive interpretation of the Commerce Clause, such that waters that could affect interstate commerce, for example, by serving as habitat for migratory birds, could be federally regulated; the U.S. v Lopez court decision – which had nothing at all to do with waters and instead focused on gun free zones near schools – narrowed interpretation of the Commerce Clause of the Constitution, and eventually found its way to WOTUS).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NeueHaasGroteskText Std" panose="020B05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First started to affect isolated (non-adjacent) wetlands, eventually created confusion on adjacency. Here, the </a:t>
            </a:r>
            <a:r>
              <a:rPr lang="en-US" sz="1200" kern="1200" dirty="0" err="1" smtClean="0">
                <a:solidFill>
                  <a:schemeClr val="tx1"/>
                </a:solidFill>
                <a:effectLst/>
                <a:latin typeface="NeueHaasGroteskText Std" panose="020B0504020202020204" pitchFamily="34" charset="0"/>
                <a:ea typeface="+mn-ea"/>
                <a:cs typeface="+mn-cs"/>
              </a:rPr>
              <a:t>Rapanos</a:t>
            </a:r>
            <a:r>
              <a:rPr lang="en-US" sz="1200" kern="1200" dirty="0" smtClean="0">
                <a:solidFill>
                  <a:schemeClr val="tx1"/>
                </a:solidFill>
                <a:effectLst/>
                <a:latin typeface="NeueHaasGroteskText Std" panose="020B0504020202020204" pitchFamily="34" charset="0"/>
                <a:ea typeface="+mn-ea"/>
                <a:cs typeface="+mn-cs"/>
              </a:rPr>
              <a:t> Supreme Court decision added considerable confusion – four-justice plurality opinion by </a:t>
            </a:r>
            <a:r>
              <a:rPr lang="en-US" sz="1200" b="1" kern="1200" dirty="0" smtClean="0">
                <a:solidFill>
                  <a:schemeClr val="tx1"/>
                </a:solidFill>
                <a:effectLst/>
                <a:latin typeface="NeueHaasGroteskText Std" panose="020B0504020202020204" pitchFamily="34" charset="0"/>
                <a:ea typeface="+mn-ea"/>
                <a:cs typeface="+mn-cs"/>
              </a:rPr>
              <a:t>Scalia focusing on waters with continuous surface connection to permanent standing/flowing bodies of water versus </a:t>
            </a:r>
            <a:r>
              <a:rPr lang="en-US" sz="1200" kern="1200" dirty="0" smtClean="0">
                <a:solidFill>
                  <a:schemeClr val="tx1"/>
                </a:solidFill>
                <a:effectLst/>
                <a:latin typeface="NeueHaasGroteskText Std" panose="020B0504020202020204" pitchFamily="34" charset="0"/>
                <a:ea typeface="+mn-ea"/>
                <a:cs typeface="+mn-cs"/>
              </a:rPr>
              <a:t>Justice </a:t>
            </a:r>
            <a:r>
              <a:rPr lang="en-US" sz="1200" b="1" kern="1200" dirty="0" smtClean="0">
                <a:solidFill>
                  <a:schemeClr val="tx1"/>
                </a:solidFill>
                <a:effectLst/>
                <a:latin typeface="NeueHaasGroteskText Std" panose="020B0504020202020204" pitchFamily="34" charset="0"/>
                <a:ea typeface="+mn-ea"/>
                <a:cs typeface="+mn-cs"/>
              </a:rPr>
              <a:t>Kennedy’s separate (solo) concurring opinion focusing on “significant nexus” to waters that are “navigable in fact.” Significant nexus significantly impacting the chemical, physical and biological integrity of a traditionally navigable waterbody</a:t>
            </a:r>
            <a:r>
              <a:rPr lang="en-US" sz="1200" kern="1200" dirty="0" smtClean="0">
                <a:solidFill>
                  <a:schemeClr val="tx1"/>
                </a:solidFill>
                <a:effectLst/>
                <a:latin typeface="NeueHaasGroteskText Std" panose="020B0504020202020204" pitchFamily="34" charset="0"/>
                <a:ea typeface="+mn-ea"/>
                <a:cs typeface="+mn-cs"/>
              </a:rPr>
              <a:t>. This created, unsurprisingly, great confusion. </a:t>
            </a:r>
          </a:p>
          <a:p>
            <a:endParaRPr lang="en-US" dirty="0" smtClean="0"/>
          </a:p>
          <a:p>
            <a:r>
              <a:rPr lang="en-US" dirty="0" smtClean="0"/>
              <a:t>2015 – Obama’s EPA WOTUS</a:t>
            </a:r>
            <a:r>
              <a:rPr lang="en-US" baseline="0" dirty="0" smtClean="0"/>
              <a:t> definition – attempted to clarify/regulate via the “significant nexus” test. </a:t>
            </a:r>
            <a:r>
              <a:rPr lang="en-US" baseline="0" dirty="0" err="1" smtClean="0"/>
              <a:t>ID’d</a:t>
            </a:r>
            <a:r>
              <a:rPr lang="en-US" baseline="0" dirty="0" smtClean="0"/>
              <a:t> </a:t>
            </a:r>
            <a:r>
              <a:rPr lang="en-US" sz="1200" kern="1200" dirty="0" smtClean="0">
                <a:solidFill>
                  <a:schemeClr val="tx1"/>
                </a:solidFill>
                <a:effectLst/>
                <a:latin typeface="NeueHaasGroteskText Std" panose="020B0504020202020204" pitchFamily="34" charset="0"/>
                <a:ea typeface="+mn-ea"/>
                <a:cs typeface="+mn-cs"/>
              </a:rPr>
              <a:t>waters that are “categorically” jurisdictional (the permanent/navigable waters and those with continuous surface connection to them), waters that may be deemed WOTUS on case by case basis upon finding of “significant nexus” which may include intermittent and ephemeral streams and wetlands; and waters that are NOT WOTUS – prior converted cropland, groundwater, certain ditches, etc. Rule was struck down or stayed  in some states (both district and appellate courts)</a:t>
            </a:r>
          </a:p>
          <a:p>
            <a:endParaRPr lang="en-US" sz="1200" kern="1200" dirty="0" smtClean="0">
              <a:solidFill>
                <a:schemeClr val="tx1"/>
              </a:solidFill>
              <a:effectLst/>
              <a:latin typeface="NeueHaasGroteskText Std" panose="020B0504020202020204" pitchFamily="34" charset="0"/>
              <a:ea typeface="+mn-ea"/>
              <a:cs typeface="+mn-cs"/>
            </a:endParaRPr>
          </a:p>
          <a:p>
            <a:r>
              <a:rPr lang="en-US" sz="1200" kern="1200" dirty="0" smtClean="0">
                <a:solidFill>
                  <a:schemeClr val="tx1"/>
                </a:solidFill>
                <a:effectLst/>
                <a:latin typeface="NeueHaasGroteskText Std" panose="020B0504020202020204" pitchFamily="34" charset="0"/>
                <a:ea typeface="+mn-ea"/>
                <a:cs typeface="+mn-cs"/>
              </a:rPr>
              <a:t>2017 – Trump’s EPA – unsurprisingly,</a:t>
            </a:r>
            <a:r>
              <a:rPr lang="en-US" sz="1200" kern="1200" baseline="0" dirty="0" smtClean="0">
                <a:solidFill>
                  <a:schemeClr val="tx1"/>
                </a:solidFill>
                <a:effectLst/>
                <a:latin typeface="NeueHaasGroteskText Std" panose="020B0504020202020204" pitchFamily="34" charset="0"/>
                <a:ea typeface="+mn-ea"/>
                <a:cs typeface="+mn-cs"/>
              </a:rPr>
              <a:t> intended to revise prior regulatory definition and be more consistent with Scalia’s opinion. Two steps – repeal the 2015 rule, then promulgate new </a:t>
            </a:r>
            <a:r>
              <a:rPr lang="en-US" sz="1200" kern="1200" baseline="0" dirty="0" err="1" smtClean="0">
                <a:solidFill>
                  <a:schemeClr val="tx1"/>
                </a:solidFill>
                <a:effectLst/>
                <a:latin typeface="NeueHaasGroteskText Std" panose="020B0504020202020204" pitchFamily="34" charset="0"/>
                <a:ea typeface="+mn-ea"/>
                <a:cs typeface="+mn-cs"/>
              </a:rPr>
              <a:t>defitions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418464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The term waters of the United States means (1) All waters which are currently used, or were used in the past, or may be susceptible to use in interstate or foreign commerce, including all waters which are subject to the ebb and flow of the tide; (2) All interstate waters including interstate wetlands; (3) </a:t>
            </a:r>
            <a:r>
              <a:rPr lang="en-US" b="1" dirty="0" smtClean="0"/>
              <a:t>All other waters</a:t>
            </a:r>
            <a:r>
              <a:rPr lang="en-US" dirty="0" smtClean="0"/>
              <a:t> such as intrastate lakes, rivers, streams (including intermittent streams), mudflats, </a:t>
            </a:r>
            <a:r>
              <a:rPr lang="en-US" dirty="0" err="1" smtClean="0"/>
              <a:t>sandflats</a:t>
            </a:r>
            <a:r>
              <a:rPr lang="en-US" dirty="0" smtClean="0"/>
              <a:t>, wetlands, sloughs, prairie potholes, wet meadows, playa lakes, or natural ponds, </a:t>
            </a:r>
            <a:r>
              <a:rPr lang="en-US" b="1" dirty="0" smtClean="0"/>
              <a:t>the use, degradation or destruction of which could affect interstate or foreign commerce including any such waters: (</a:t>
            </a:r>
            <a:r>
              <a:rPr lang="en-US" b="1" dirty="0" err="1" smtClean="0"/>
              <a:t>i</a:t>
            </a:r>
            <a:r>
              <a:rPr lang="en-US" b="1" dirty="0" smtClean="0"/>
              <a:t>) Which are or could be used by interstate or foreign travelers for recreational or other purposes; or (ii) From which fish or shellfish are or could be taken and sold in interstate or foreign commerce; or (iii) Which are used or could be used for industrial purpose by industries in interstate commerce;</a:t>
            </a:r>
            <a:r>
              <a:rPr lang="en-US" dirty="0" smtClean="0"/>
              <a:t> (4) All impoundments of waters otherwise defined as waters of the United States under the definition; </a:t>
            </a:r>
            <a:r>
              <a:rPr lang="en-US" b="1" dirty="0" smtClean="0"/>
              <a:t>(5) Tributaries of waters identified in paragraphs (a)(1) through (4) of this section; </a:t>
            </a:r>
            <a:r>
              <a:rPr lang="en-US" dirty="0" smtClean="0"/>
              <a:t>(6) The territorial seas; </a:t>
            </a:r>
            <a:r>
              <a:rPr lang="en-US" b="1" dirty="0" smtClean="0"/>
              <a:t>(7) Wetlands adjacent to waters (other than waters that are themselves wetlands) identified in paragraphs (a)(1) through (6) of this section</a:t>
            </a:r>
          </a:p>
          <a:p>
            <a:r>
              <a:rPr lang="en-US" b="1" dirty="0" smtClean="0"/>
              <a:t> (c) The term adjacent means bordering, contiguous, or neighboring. Wetlands separated from other waters of the United States by man-made dikes or barriers, natural river berms, beach dunes and the like are ‘‘adjacent wetlands.’’</a:t>
            </a:r>
          </a:p>
          <a:p>
            <a:endParaRPr lang="en-US" b="1" dirty="0" smtClean="0"/>
          </a:p>
          <a:p>
            <a:r>
              <a:rPr lang="en-US" dirty="0" smtClean="0"/>
              <a:t>The repeal isn’t necessarily going to feel terribly different</a:t>
            </a:r>
            <a:r>
              <a:rPr lang="en-US" baseline="0" dirty="0" smtClean="0"/>
              <a:t> for the time being – 2015 rule was challenged in court immediately and was stayed/vacated in many states.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NeueHaasGroteskText Std" panose="020B0504020202020204" pitchFamily="34" charset="0"/>
                <a:ea typeface="+mn-ea"/>
                <a:cs typeface="+mn-cs"/>
              </a:rPr>
              <a:t>Proposed rule - certainly includes navigable waters and tributaries; focuses again on wetlands ADJACENT to other jurisdictional waters. Ephemeral streams are excluded, “intermittent” streams have more “typical year” flow expectations prescribed. One of the concerns we </a:t>
            </a:r>
            <a:r>
              <a:rPr lang="en-US" sz="1200" kern="1200" dirty="0" err="1" smtClean="0">
                <a:solidFill>
                  <a:schemeClr val="tx1"/>
                </a:solidFill>
                <a:effectLst/>
                <a:latin typeface="NeueHaasGroteskText Std" panose="020B0504020202020204" pitchFamily="34" charset="0"/>
                <a:ea typeface="+mn-ea"/>
                <a:cs typeface="+mn-cs"/>
              </a:rPr>
              <a:t>ID’d</a:t>
            </a:r>
            <a:r>
              <a:rPr lang="en-US" sz="1200" kern="1200" baseline="0" dirty="0" smtClean="0">
                <a:solidFill>
                  <a:schemeClr val="tx1"/>
                </a:solidFill>
                <a:effectLst/>
                <a:latin typeface="NeueHaasGroteskText Std" panose="020B0504020202020204" pitchFamily="34" charset="0"/>
                <a:ea typeface="+mn-ea"/>
                <a:cs typeface="+mn-cs"/>
              </a:rPr>
              <a:t> was in terms of typical flow – whether/how variability in </a:t>
            </a:r>
            <a:r>
              <a:rPr lang="en-US" sz="1200" kern="1200" baseline="0" dirty="0" err="1" smtClean="0">
                <a:solidFill>
                  <a:schemeClr val="tx1"/>
                </a:solidFill>
                <a:effectLst/>
                <a:latin typeface="NeueHaasGroteskText Std" panose="020B0504020202020204" pitchFamily="34" charset="0"/>
                <a:ea typeface="+mn-ea"/>
                <a:cs typeface="+mn-cs"/>
              </a:rPr>
              <a:t>precip</a:t>
            </a:r>
            <a:r>
              <a:rPr lang="en-US" sz="1200" kern="1200" baseline="0" dirty="0" smtClean="0">
                <a:solidFill>
                  <a:schemeClr val="tx1"/>
                </a:solidFill>
                <a:effectLst/>
                <a:latin typeface="NeueHaasGroteskText Std" panose="020B0504020202020204" pitchFamily="34" charset="0"/>
                <a:ea typeface="+mn-ea"/>
                <a:cs typeface="+mn-cs"/>
              </a:rPr>
              <a:t>/flow factors in climate change impacts. Also sought clarity on mapping – which waters will see a change in jurisdiction? EPA didn’t really have a clear sense of that with respect to a lot of headwaters in particular.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NeueHaasGroteskText Std" panose="020B050402020202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71718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NeueHaasGroteskText Std" panose="020B0504020202020204" pitchFamily="34" charset="0"/>
                <a:ea typeface="+mn-ea"/>
                <a:cs typeface="+mn-cs"/>
              </a:rPr>
              <a:t> In general, unsurprisingly, the proposed rule would limit the jurisdictional definition of WOTUS. Certainly includes navigable waters and tributaries; focuses again on wetlands ADJACENT to other jurisdictional waters. Ephemeral streams are excluded, “intermittent” streams have more “typical year” flow expectations prescribed.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96228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a:t>
            </a:r>
            <a:r>
              <a:rPr lang="en-US" baseline="0" dirty="0" smtClean="0"/>
              <a:t> This text is pulled from a table prepared by the Association of Clean Water Agencies – a multi-state organization. I have brought handouts of the full version of this table (which shows a number of categories of waters).</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12964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NeueHaasGroteskText Std" panose="020B0504020202020204" pitchFamily="34" charset="0"/>
                <a:ea typeface="+mn-ea"/>
                <a:cs typeface="+mn-cs"/>
              </a:rPr>
              <a:t>Up until a few months ago, MN was interested, but not overly affected by the changes. MN has broad jurisdictional authorities – we not only define “waters of the state” very broadly, but we have multiple regulatory programs that address state waters (e.g., WCA, Work in Public Waters permits, NPDES permitting, and the 401 water quality certification). Even if the federal definition resulted in a shrinkage of waters that could be regulated federally, our patchwork of regulatory programs ensured that we could address water and water quality as the state determined necessary. </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76809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289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589111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11/7/2019</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11/7/2019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11/7/2019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11/7/2019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72377" y="1746254"/>
            <a:ext cx="5447246" cy="838875"/>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936DB2D6-5DF4-4264-A4A1-7D3EAF38D255}" type="datetime1">
              <a:rPr lang="en-US" smtClean="0"/>
              <a:t>11/7/2019</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4B4EEDC6-36CA-4209-B482-2ED76AA0BF08}" type="datetime1">
              <a:rPr lang="en-US" smtClean="0"/>
              <a:t>11/7/2019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8DC79626-CE5A-4834-975C-E7305BA2E281}" type="datetime1">
              <a:rPr lang="en-US" smtClean="0"/>
              <a:t>11/7/2019</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1815FB38-58F3-410A-8DA4-4B706967601F}" type="datetime1">
              <a:rPr lang="en-US" smtClean="0"/>
              <a:t>11/7/2019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3" name="Date Placeholder 2"/>
          <p:cNvSpPr>
            <a:spLocks noGrp="1"/>
          </p:cNvSpPr>
          <p:nvPr>
            <p:ph type="dt" sz="half" idx="10"/>
          </p:nvPr>
        </p:nvSpPr>
        <p:spPr/>
        <p:txBody>
          <a:bodyPr/>
          <a:lstStyle/>
          <a:p>
            <a:fld id="{7F519661-29C3-4FE0-9FC3-375A85A42C46}" type="datetime1">
              <a:rPr lang="en-US" smtClean="0"/>
              <a:t>11/7/2019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dirty="0" smtClean="0"/>
              <a:t>Click to edit Master text styles</a:t>
            </a:r>
            <a:endParaRPr lang="en-US" dirty="0"/>
          </a:p>
        </p:txBody>
      </p:sp>
      <p:sp>
        <p:nvSpPr>
          <p:cNvPr id="4" name="Date Placeholder 3"/>
          <p:cNvSpPr>
            <a:spLocks noGrp="1"/>
          </p:cNvSpPr>
          <p:nvPr>
            <p:ph type="dt" sz="half" idx="10"/>
          </p:nvPr>
        </p:nvSpPr>
        <p:spPr/>
        <p:txBody>
          <a:bodyPr/>
          <a:lstStyle/>
          <a:p>
            <a:fld id="{0366E0EA-2D80-452F-9963-33FA7A36BC09}" type="datetime1">
              <a:rPr lang="en-US" smtClean="0"/>
              <a:t>11/7/2019</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11/7/2019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11/7/2019</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smtClean="0"/>
              <a:t>Click icon to add picture</a:t>
            </a:r>
            <a:endParaRPr lang="en-US"/>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2032000" y="2233262"/>
            <a:ext cx="8128000" cy="2966751"/>
          </a:xfrm>
        </p:spPr>
        <p:txBody>
          <a:bodyPr/>
          <a:lstStyle/>
          <a:p>
            <a:endParaRPr lang="en-US"/>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a:p>
            <a:r>
              <a:rPr lang="en-US" sz="1800" dirty="0" smtClean="0"/>
              <a:t>Date</a:t>
            </a:r>
            <a:endParaRPr lang="en-US" dirty="0"/>
          </a:p>
        </p:txBody>
      </p:sp>
      <p:pic>
        <p:nvPicPr>
          <p:cNvPr id="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553" y="5947868"/>
            <a:ext cx="2968836" cy="457200"/>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11/7/2019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11/7/2019</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11/7/2019</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838200" y="1335088"/>
            <a:ext cx="10515600" cy="4841875"/>
          </a:xfrm>
        </p:spPr>
        <p:txBody>
          <a:bodyPr/>
          <a:lstStyle/>
          <a:p>
            <a:endParaRPr lang="en-US"/>
          </a:p>
        </p:txBody>
      </p:sp>
      <p:sp>
        <p:nvSpPr>
          <p:cNvPr id="4" name="Date Placeholder 3"/>
          <p:cNvSpPr>
            <a:spLocks noGrp="1"/>
          </p:cNvSpPr>
          <p:nvPr>
            <p:ph type="dt" sz="half" idx="10"/>
          </p:nvPr>
        </p:nvSpPr>
        <p:spPr/>
        <p:txBody>
          <a:bodyPr/>
          <a:lstStyle/>
          <a:p>
            <a:fld id="{9A198C9B-0587-4A1E-9E03-E4C9FE222F08}" type="datetime1">
              <a:rPr lang="en-US" smtClean="0"/>
              <a:t>11/7/2019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11/7/2019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11/7/2019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endParaRPr lang="en-US"/>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11/7/2019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466A75E6-E45B-4C5D-981E-7C8ED0C72F5D}" type="datetime1">
              <a:rPr lang="en-US" smtClean="0"/>
              <a:t>11/7/2019</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11/7/2019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endParaRPr lang="en-US"/>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11/7/2019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11/7/2019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11/7/2019</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smtClean="0"/>
              <a:t>Optional Tagline Goes Here </a:t>
            </a:r>
            <a:r>
              <a:rPr lang="en-US" smtClean="0">
                <a:solidFill>
                  <a:schemeClr val="accent2"/>
                </a:solidFill>
              </a:rPr>
              <a:t>|</a:t>
            </a:r>
            <a:r>
              <a:rPr lang="en-US"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11/7/2019</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smtClean="0">
                <a:solidFill>
                  <a:schemeClr val="tx2"/>
                </a:solidFill>
              </a:rPr>
              <a:t>Optional Tagline Goes Here</a:t>
            </a:r>
            <a:r>
              <a:rPr lang="en-US" smtClean="0"/>
              <a:t> </a:t>
            </a:r>
            <a:r>
              <a:rPr lang="en-US" smtClean="0">
                <a:solidFill>
                  <a:schemeClr val="accent1"/>
                </a:solidFill>
              </a:rPr>
              <a:t>|</a:t>
            </a:r>
            <a:r>
              <a:rPr lang="en-US" smtClean="0"/>
              <a:t> </a:t>
            </a:r>
            <a:r>
              <a:rPr lang="en-US"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32310"/>
            <a:ext cx="2968836" cy="457200"/>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smtClean="0"/>
              <a:t>Firstname</a:t>
            </a:r>
            <a:r>
              <a:rPr lang="en-US" sz="1800" dirty="0" smtClean="0"/>
              <a:t> </a:t>
            </a:r>
            <a:r>
              <a:rPr lang="en-US" sz="1800" dirty="0" err="1" smtClean="0"/>
              <a:t>Lastname</a:t>
            </a:r>
            <a:r>
              <a:rPr lang="en-US" sz="1800" dirty="0" smtClean="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A8CA1A9B-139F-4606-AD0A-F3253110DAE5}" type="datetime1">
              <a:rPr lang="en-US" smtClean="0"/>
              <a:t>11/7/2019</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Logo with text Agency Logo Her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380083" y="675342"/>
            <a:ext cx="2968836" cy="457200"/>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11/7/2019</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11/7/2019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11/7/2019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11/7/2019</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11/7/2019</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smtClean="0"/>
              <a:t>Federal Water Rules – WOTUS &amp; 401 </a:t>
            </a:r>
            <a:endParaRPr lang="en-US" dirty="0"/>
          </a:p>
        </p:txBody>
      </p:sp>
      <p:sp>
        <p:nvSpPr>
          <p:cNvPr id="2" name="Text Placeholder 1"/>
          <p:cNvSpPr>
            <a:spLocks noGrp="1"/>
          </p:cNvSpPr>
          <p:nvPr>
            <p:ph type="body" sz="quarter" idx="14"/>
          </p:nvPr>
        </p:nvSpPr>
        <p:spPr/>
        <p:txBody>
          <a:bodyPr>
            <a:normAutofit fontScale="92500"/>
          </a:bodyPr>
          <a:lstStyle/>
          <a:p>
            <a:r>
              <a:rPr lang="en-US" dirty="0" smtClean="0"/>
              <a:t>Melissa Kuskie</a:t>
            </a:r>
            <a:r>
              <a:rPr lang="en-US" dirty="0" smtClean="0">
                <a:solidFill>
                  <a:schemeClr val="accent2"/>
                </a:solidFill>
              </a:rPr>
              <a:t>|</a:t>
            </a:r>
            <a:r>
              <a:rPr lang="en-US" dirty="0" smtClean="0"/>
              <a:t> Manager – Certifications, Environmental Review &amp; Rules</a:t>
            </a:r>
            <a:endParaRPr lang="en-US" dirty="0"/>
          </a:p>
          <a:p>
            <a:r>
              <a:rPr lang="en-US" dirty="0" smtClean="0"/>
              <a:t>November 12, 2019</a:t>
            </a:r>
            <a:endParaRPr lang="en-US" dirty="0"/>
          </a:p>
        </p:txBody>
      </p:sp>
      <p:pic>
        <p:nvPicPr>
          <p:cNvPr id="6" name="Picture 5" descr="MPCA Logo RGB (Reverse).pdf"/>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23613" y="1650829"/>
            <a:ext cx="7177548" cy="1236324"/>
          </a:xfrm>
          <a:prstGeom prst="rect">
            <a:avLst/>
          </a:prstGeom>
        </p:spPr>
      </p:pic>
    </p:spTree>
    <p:extLst>
      <p:ext uri="{BB962C8B-B14F-4D97-AF65-F5344CB8AC3E}">
        <p14:creationId xmlns:p14="http://schemas.microsoft.com/office/powerpoint/2010/main" val="28542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6"/>
          <p:cNvSpPr>
            <a:spLocks noGrp="1"/>
          </p:cNvSpPr>
          <p:nvPr>
            <p:ph type="title"/>
          </p:nvPr>
        </p:nvSpPr>
        <p:spPr>
          <a:xfrm>
            <a:off x="0" y="1651380"/>
            <a:ext cx="12192000" cy="1733266"/>
          </a:xfrm>
        </p:spPr>
        <p:txBody>
          <a:bodyPr/>
          <a:lstStyle/>
          <a:p>
            <a:r>
              <a:rPr lang="en-US" dirty="0" smtClean="0"/>
              <a:t/>
            </a:r>
            <a:br>
              <a:rPr lang="en-US" dirty="0" smtClean="0"/>
            </a:br>
            <a:r>
              <a:rPr lang="en-US" dirty="0" smtClean="0"/>
              <a:t>Questions? Thank you!</a:t>
            </a:r>
            <a:endParaRPr lang="en-US" dirty="0"/>
          </a:p>
        </p:txBody>
      </p:sp>
      <p:sp>
        <p:nvSpPr>
          <p:cNvPr id="12" name="Text Placeholder 7"/>
          <p:cNvSpPr>
            <a:spLocks noGrp="1"/>
          </p:cNvSpPr>
          <p:nvPr>
            <p:ph type="body" sz="quarter" idx="13"/>
          </p:nvPr>
        </p:nvSpPr>
        <p:spPr>
          <a:xfrm>
            <a:off x="838200" y="3521123"/>
            <a:ext cx="10515600" cy="2681374"/>
          </a:xfrm>
        </p:spPr>
        <p:txBody>
          <a:bodyPr/>
          <a:lstStyle/>
          <a:p>
            <a:r>
              <a:rPr lang="en-US" sz="2700" b="1" dirty="0" smtClean="0"/>
              <a:t>Melissa Kuskie</a:t>
            </a:r>
          </a:p>
          <a:p>
            <a:r>
              <a:rPr lang="en-US" sz="2200" i="1" dirty="0" smtClean="0"/>
              <a:t>Melissa.kuskie@state.mn.us</a:t>
            </a:r>
          </a:p>
          <a:p>
            <a:r>
              <a:rPr lang="en-US" sz="2200" dirty="0" smtClean="0"/>
              <a:t>651-757-2512</a:t>
            </a:r>
            <a:endParaRPr lang="en-US" sz="2200" dirty="0"/>
          </a:p>
        </p:txBody>
      </p:sp>
      <p:sp>
        <p:nvSpPr>
          <p:cNvPr id="4" name="Date Placeholder 3"/>
          <p:cNvSpPr>
            <a:spLocks noGrp="1"/>
          </p:cNvSpPr>
          <p:nvPr>
            <p:ph type="dt" sz="half" idx="10"/>
          </p:nvPr>
        </p:nvSpPr>
        <p:spPr/>
        <p:txBody>
          <a:bodyPr/>
          <a:lstStyle/>
          <a:p>
            <a:r>
              <a:rPr lang="en-US" dirty="0" smtClean="0"/>
              <a:t>11/12/2019</a:t>
            </a:r>
            <a:endParaRPr lang="en-US"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10</a:t>
            </a:fld>
            <a:endParaRPr lang="en-US" dirty="0"/>
          </a:p>
        </p:txBody>
      </p:sp>
      <p:pic>
        <p:nvPicPr>
          <p:cNvPr id="8" name="Picture 7" descr="MPCA Logo RGB.pdf"/>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7578" y="5768063"/>
            <a:ext cx="4108789" cy="707734"/>
          </a:xfrm>
          <a:prstGeom prst="rect">
            <a:avLst/>
          </a:prstGeom>
        </p:spPr>
      </p:pic>
    </p:spTree>
    <p:extLst>
      <p:ext uri="{BB962C8B-B14F-4D97-AF65-F5344CB8AC3E}">
        <p14:creationId xmlns:p14="http://schemas.microsoft.com/office/powerpoint/2010/main" val="2561138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Waters of the U.S. (WOTUS)</a:t>
            </a:r>
            <a:endParaRPr lang="en-US" dirty="0"/>
          </a:p>
        </p:txBody>
      </p:sp>
      <p:sp>
        <p:nvSpPr>
          <p:cNvPr id="3" name="Content Placeholder 2"/>
          <p:cNvSpPr>
            <a:spLocks noGrp="1"/>
          </p:cNvSpPr>
          <p:nvPr>
            <p:ph idx="1"/>
          </p:nvPr>
        </p:nvSpPr>
        <p:spPr>
          <a:xfrm>
            <a:off x="838200" y="1825625"/>
            <a:ext cx="10515600" cy="4628184"/>
          </a:xfrm>
        </p:spPr>
        <p:txBody>
          <a:bodyPr/>
          <a:lstStyle/>
          <a:p>
            <a:pPr marL="0" indent="0">
              <a:buNone/>
            </a:pPr>
            <a:r>
              <a:rPr lang="en-US" dirty="0"/>
              <a:t>The Clean Water Act (CWA) does not define WOTUS – it has been interpreted via federal agency guidance/regulations and court decisions over several decades. </a:t>
            </a:r>
          </a:p>
          <a:p>
            <a:pPr marL="0" indent="0">
              <a:buNone/>
            </a:pPr>
            <a:r>
              <a:rPr lang="en-US" dirty="0"/>
              <a:t>2015 – EPA </a:t>
            </a:r>
            <a:r>
              <a:rPr lang="en-US" dirty="0" smtClean="0"/>
              <a:t>finalized the </a:t>
            </a:r>
            <a:r>
              <a:rPr lang="en-US" dirty="0"/>
              <a:t>Clean Water Rule: Definition of WOTUS</a:t>
            </a:r>
          </a:p>
          <a:p>
            <a:pPr marL="0" indent="0">
              <a:buNone/>
            </a:pPr>
            <a:r>
              <a:rPr lang="en-US" dirty="0" smtClean="0"/>
              <a:t>2017 </a:t>
            </a:r>
            <a:r>
              <a:rPr lang="en-US" dirty="0"/>
              <a:t>– EPA announces a two-step approach to revising WOTUS definition </a:t>
            </a:r>
            <a:endParaRPr lang="en-US" dirty="0" smtClean="0"/>
          </a:p>
          <a:p>
            <a:pPr lvl="1"/>
            <a:r>
              <a:rPr lang="en-US" dirty="0" smtClean="0"/>
              <a:t>Repeal of 2015 Clean Water Rule</a:t>
            </a:r>
          </a:p>
          <a:p>
            <a:pPr lvl="1"/>
            <a:r>
              <a:rPr lang="en-US" dirty="0" smtClean="0"/>
              <a:t>Revised regulatory definition of WOTUS</a:t>
            </a:r>
            <a:endParaRPr lang="en-US" dirty="0"/>
          </a:p>
        </p:txBody>
      </p:sp>
      <p:sp>
        <p:nvSpPr>
          <p:cNvPr id="4" name="Date Placeholder 3"/>
          <p:cNvSpPr>
            <a:spLocks noGrp="1"/>
          </p:cNvSpPr>
          <p:nvPr>
            <p:ph type="dt" sz="half" idx="10"/>
          </p:nvPr>
        </p:nvSpPr>
        <p:spPr/>
        <p:txBody>
          <a:bodyPr/>
          <a:lstStyle/>
          <a:p>
            <a:r>
              <a:rPr lang="en-US" dirty="0" smtClean="0"/>
              <a:t>11/12/2019</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80467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WOTUS – so where are we now? </a:t>
            </a:r>
            <a:endParaRPr lang="en-US" dirty="0"/>
          </a:p>
        </p:txBody>
      </p:sp>
      <p:sp>
        <p:nvSpPr>
          <p:cNvPr id="3" name="Content Placeholder 2"/>
          <p:cNvSpPr>
            <a:spLocks noGrp="1"/>
          </p:cNvSpPr>
          <p:nvPr>
            <p:ph idx="1"/>
          </p:nvPr>
        </p:nvSpPr>
        <p:spPr>
          <a:xfrm>
            <a:off x="838200" y="1825625"/>
            <a:ext cx="10515600" cy="4628184"/>
          </a:xfrm>
        </p:spPr>
        <p:txBody>
          <a:bodyPr/>
          <a:lstStyle/>
          <a:p>
            <a:r>
              <a:rPr lang="en-US" dirty="0" smtClean="0"/>
              <a:t>Repeal of 2015 Clean Water Rule published in Federal Register October 22, 2019 – effective December 23, 2019</a:t>
            </a:r>
          </a:p>
          <a:p>
            <a:pPr lvl="1"/>
            <a:r>
              <a:rPr lang="en-US" dirty="0" smtClean="0"/>
              <a:t>Recodifies prior regulatory definitions that existed prior to 2015 rule</a:t>
            </a:r>
          </a:p>
          <a:p>
            <a:r>
              <a:rPr lang="en-US" dirty="0" smtClean="0"/>
              <a:t>Revised regulatory definition of WOTUS proposed December 2018 (proposal published February 14, 2019). Agency reviewing comments now.</a:t>
            </a:r>
          </a:p>
          <a:p>
            <a:pPr lvl="1"/>
            <a:r>
              <a:rPr lang="en-US" dirty="0" smtClean="0"/>
              <a:t>Moves from the “significant nexus” of the Clean Water Rule to more specific considerations of adjacency</a:t>
            </a:r>
            <a:endParaRPr lang="en-US" dirty="0"/>
          </a:p>
        </p:txBody>
      </p:sp>
      <p:sp>
        <p:nvSpPr>
          <p:cNvPr id="4" name="Date Placeholder 3"/>
          <p:cNvSpPr>
            <a:spLocks noGrp="1"/>
          </p:cNvSpPr>
          <p:nvPr>
            <p:ph type="dt" sz="half" idx="10"/>
          </p:nvPr>
        </p:nvSpPr>
        <p:spPr/>
        <p:txBody>
          <a:bodyPr/>
          <a:lstStyle/>
          <a:p>
            <a:r>
              <a:rPr lang="en-US" dirty="0" smtClean="0"/>
              <a:t>11/12/2019</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3</a:t>
            </a:fld>
            <a:endParaRPr lang="en-US" dirty="0"/>
          </a:p>
        </p:txBody>
      </p:sp>
    </p:spTree>
    <p:extLst>
      <p:ext uri="{BB962C8B-B14F-4D97-AF65-F5344CB8AC3E}">
        <p14:creationId xmlns:p14="http://schemas.microsoft.com/office/powerpoint/2010/main" val="4020105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WOTUS – proposed jurisdictions</a:t>
            </a:r>
            <a:endParaRPr lang="en-US" dirty="0"/>
          </a:p>
        </p:txBody>
      </p:sp>
      <p:pic>
        <p:nvPicPr>
          <p:cNvPr id="9" name="Content Placeholder 8" descr="EPA-created image depicts different waterbodies and identifies which would be considered &quot;WOTUS&quot; and which would not under EPA's proposed rule. " title="Proposed Revised Definition of &quot;Waters of the United States&quot;"/>
          <p:cNvPicPr>
            <a:picLocks noGrp="1" noChangeAspect="1"/>
          </p:cNvPicPr>
          <p:nvPr>
            <p:ph idx="1"/>
          </p:nvPr>
        </p:nvPicPr>
        <p:blipFill>
          <a:blip r:embed="rId3"/>
          <a:stretch>
            <a:fillRect/>
          </a:stretch>
        </p:blipFill>
        <p:spPr>
          <a:xfrm>
            <a:off x="2199862" y="1346290"/>
            <a:ext cx="7792276" cy="5375184"/>
          </a:xfrm>
          <a:prstGeom prst="rect">
            <a:avLst/>
          </a:prstGeom>
        </p:spPr>
      </p:pic>
      <p:sp>
        <p:nvSpPr>
          <p:cNvPr id="4" name="Date Placeholder 3"/>
          <p:cNvSpPr>
            <a:spLocks noGrp="1"/>
          </p:cNvSpPr>
          <p:nvPr>
            <p:ph type="dt" sz="half" idx="10"/>
          </p:nvPr>
        </p:nvSpPr>
        <p:spPr/>
        <p:txBody>
          <a:bodyPr/>
          <a:lstStyle/>
          <a:p>
            <a:r>
              <a:rPr lang="en-US" dirty="0" smtClean="0"/>
              <a:t>11/12/2019</a:t>
            </a:r>
            <a:endParaRPr lang="en-US" dirty="0"/>
          </a:p>
        </p:txBody>
      </p:sp>
      <p:sp>
        <p:nvSpPr>
          <p:cNvPr id="5" name="Footer Placeholder 4"/>
          <p:cNvSpPr>
            <a:spLocks noGrp="1"/>
          </p:cNvSpPr>
          <p:nvPr>
            <p:ph type="ftr" sz="quarter" idx="3"/>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314803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WOTUS – comparison of regulatory jurisdictions</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11/7/2019</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5</a:t>
            </a:fld>
            <a:endParaRPr lang="en-US" dirty="0"/>
          </a:p>
        </p:txBody>
      </p:sp>
      <p:graphicFrame>
        <p:nvGraphicFramePr>
          <p:cNvPr id="3" name="Table 2" descr="Table includes a comparison for one category of waters - &quot;adjacent&quot; wetlands or waters - across various regulations to see how jurisdiction varies. " title="Comparison of regulatory jurisdiction"/>
          <p:cNvGraphicFramePr>
            <a:graphicFrameLocks noGrp="1"/>
          </p:cNvGraphicFramePr>
          <p:nvPr>
            <p:extLst>
              <p:ext uri="{D42A27DB-BD31-4B8C-83A1-F6EECF244321}">
                <p14:modId xmlns:p14="http://schemas.microsoft.com/office/powerpoint/2010/main" val="2674698456"/>
              </p:ext>
            </p:extLst>
          </p:nvPr>
        </p:nvGraphicFramePr>
        <p:xfrm>
          <a:off x="838200" y="1630681"/>
          <a:ext cx="10515600" cy="4978358"/>
        </p:xfrm>
        <a:graphic>
          <a:graphicData uri="http://schemas.openxmlformats.org/drawingml/2006/table">
            <a:tbl>
              <a:tblPr firstRow="1" bandRow="1">
                <a:tableStyleId>{5C22544A-7EE6-4342-B048-85BDC9FD1C3A}</a:tableStyleId>
              </a:tblPr>
              <a:tblGrid>
                <a:gridCol w="1127760">
                  <a:extLst>
                    <a:ext uri="{9D8B030D-6E8A-4147-A177-3AD203B41FA5}">
                      <a16:colId xmlns:a16="http://schemas.microsoft.com/office/drawing/2014/main" val="3709311995"/>
                    </a:ext>
                  </a:extLst>
                </a:gridCol>
                <a:gridCol w="2316480">
                  <a:extLst>
                    <a:ext uri="{9D8B030D-6E8A-4147-A177-3AD203B41FA5}">
                      <a16:colId xmlns:a16="http://schemas.microsoft.com/office/drawing/2014/main" val="2979852560"/>
                    </a:ext>
                  </a:extLst>
                </a:gridCol>
                <a:gridCol w="4442460">
                  <a:extLst>
                    <a:ext uri="{9D8B030D-6E8A-4147-A177-3AD203B41FA5}">
                      <a16:colId xmlns:a16="http://schemas.microsoft.com/office/drawing/2014/main" val="3540527480"/>
                    </a:ext>
                  </a:extLst>
                </a:gridCol>
                <a:gridCol w="2628900">
                  <a:extLst>
                    <a:ext uri="{9D8B030D-6E8A-4147-A177-3AD203B41FA5}">
                      <a16:colId xmlns:a16="http://schemas.microsoft.com/office/drawing/2014/main" val="2964079064"/>
                    </a:ext>
                  </a:extLst>
                </a:gridCol>
              </a:tblGrid>
              <a:tr h="662385">
                <a:tc>
                  <a:txBody>
                    <a:bodyPr/>
                    <a:lstStyle/>
                    <a:p>
                      <a:r>
                        <a:rPr lang="en-US" dirty="0" smtClean="0"/>
                        <a:t>Rule Topic</a:t>
                      </a:r>
                      <a:endParaRPr lang="en-US" dirty="0"/>
                    </a:p>
                  </a:txBody>
                  <a:tcPr/>
                </a:tc>
                <a:tc>
                  <a:txBody>
                    <a:bodyPr/>
                    <a:lstStyle/>
                    <a:p>
                      <a:r>
                        <a:rPr lang="en-US" dirty="0" smtClean="0"/>
                        <a:t>Older Regulations</a:t>
                      </a:r>
                      <a:r>
                        <a:rPr lang="en-US" baseline="0" dirty="0" smtClean="0"/>
                        <a:t> (Pre-2015)</a:t>
                      </a:r>
                      <a:endParaRPr lang="en-US" dirty="0"/>
                    </a:p>
                  </a:txBody>
                  <a:tcPr/>
                </a:tc>
                <a:tc>
                  <a:txBody>
                    <a:bodyPr/>
                    <a:lstStyle/>
                    <a:p>
                      <a:r>
                        <a:rPr lang="en-US" dirty="0" smtClean="0"/>
                        <a:t>Clean Water Rule (2015)</a:t>
                      </a:r>
                      <a:endParaRPr lang="en-US" dirty="0"/>
                    </a:p>
                  </a:txBody>
                  <a:tcPr/>
                </a:tc>
                <a:tc>
                  <a:txBody>
                    <a:bodyPr/>
                    <a:lstStyle/>
                    <a:p>
                      <a:r>
                        <a:rPr lang="en-US" dirty="0" smtClean="0"/>
                        <a:t>Proposed Rule: Revised Definition</a:t>
                      </a:r>
                      <a:endParaRPr lang="en-US" dirty="0"/>
                    </a:p>
                  </a:txBody>
                  <a:tcPr/>
                </a:tc>
                <a:extLst>
                  <a:ext uri="{0D108BD9-81ED-4DB2-BD59-A6C34878D82A}">
                    <a16:rowId xmlns:a16="http://schemas.microsoft.com/office/drawing/2014/main" val="3953400148"/>
                  </a:ext>
                </a:extLst>
              </a:tr>
              <a:tr h="4315973">
                <a:tc>
                  <a:txBody>
                    <a:bodyPr/>
                    <a:lstStyle/>
                    <a:p>
                      <a:r>
                        <a:rPr lang="en-US" sz="1600" dirty="0" smtClean="0"/>
                        <a:t>Adjacent Wetlands/Waters </a:t>
                      </a:r>
                      <a:endParaRPr lang="en-US" sz="1600" dirty="0"/>
                    </a:p>
                  </a:txBody>
                  <a:tcPr/>
                </a:tc>
                <a:tc>
                  <a:txBody>
                    <a:bodyPr/>
                    <a:lstStyle/>
                    <a:p>
                      <a:r>
                        <a:rPr lang="en-US" sz="1600" dirty="0" smtClean="0"/>
                        <a:t>Adjacent wetlands jurisdictional. “Adjacent” defined as bordering, contiguous, or neighboring; wetlands behind berms, dikes, and the like are adjacent. </a:t>
                      </a:r>
                      <a:endParaRPr lang="en-US" sz="1600" dirty="0"/>
                    </a:p>
                  </a:txBody>
                  <a:tcPr/>
                </a:tc>
                <a:tc>
                  <a:txBody>
                    <a:bodyPr/>
                    <a:lstStyle/>
                    <a:p>
                      <a:r>
                        <a:rPr lang="en-US" sz="1600" dirty="0" smtClean="0"/>
                        <a:t>Adjacent waters are jurisdictional. Definition of “adjacent” retained, including waters bordering or contiguous or behind berms being adjacent. Defines “neighboring” for first time as including waters within 100 feet of a traditional navigable water, interstate water, territorial seas, impoundment of jurisdictional waters, or tributary, or within 100-year floodplain to a maximum of 1,500 feet of the ordinary high water mark, or within 1,500 feet of the high tide line. Entire water is “adjacent” if all or part bordering, contiguous, or “neighboring.” Waters part of an ongoing farming, ranching, or </a:t>
                      </a:r>
                      <a:r>
                        <a:rPr lang="en-US" sz="1600" dirty="0" err="1" smtClean="0"/>
                        <a:t>silvicultural</a:t>
                      </a:r>
                      <a:r>
                        <a:rPr lang="en-US" sz="1600" dirty="0" smtClean="0"/>
                        <a:t> operation are not “adjacent,” but may be jurisdictional based on a case-specific analysis.  </a:t>
                      </a:r>
                      <a:endParaRPr lang="en-US" sz="1600" dirty="0"/>
                    </a:p>
                  </a:txBody>
                  <a:tcPr/>
                </a:tc>
                <a:tc>
                  <a:txBody>
                    <a:bodyPr/>
                    <a:lstStyle/>
                    <a:p>
                      <a:r>
                        <a:rPr lang="en-US" sz="1600" dirty="0" smtClean="0"/>
                        <a:t>Adjacent now defined to mean wetlands that abut or have direct hydrological surface connection (intermittent or perennial flow included, ephemeral not included) to a WOTUS in a typical year. </a:t>
                      </a:r>
                    </a:p>
                    <a:p>
                      <a:endParaRPr lang="en-US" sz="1600" dirty="0" smtClean="0"/>
                    </a:p>
                    <a:p>
                      <a:r>
                        <a:rPr lang="en-US" sz="1600" dirty="0" smtClean="0"/>
                        <a:t>Adjacent wetlands jurisdictional if adjacent to 1)TNWs, 2) jurisdictional ditches, 3) jurisdictional lakes and ponds, 4) impounds of otherwise jurisdictional waters. </a:t>
                      </a:r>
                      <a:endParaRPr lang="en-US" sz="1600" dirty="0"/>
                    </a:p>
                  </a:txBody>
                  <a:tcPr/>
                </a:tc>
                <a:extLst>
                  <a:ext uri="{0D108BD9-81ED-4DB2-BD59-A6C34878D82A}">
                    <a16:rowId xmlns:a16="http://schemas.microsoft.com/office/drawing/2014/main" val="3900018186"/>
                  </a:ext>
                </a:extLst>
              </a:tr>
            </a:tbl>
          </a:graphicData>
        </a:graphic>
      </p:graphicFrame>
    </p:spTree>
    <p:extLst>
      <p:ext uri="{BB962C8B-B14F-4D97-AF65-F5344CB8AC3E}">
        <p14:creationId xmlns:p14="http://schemas.microsoft.com/office/powerpoint/2010/main" val="4165176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WOTUS vs Waters of the State – How does this affect MN?</a:t>
            </a:r>
            <a:endParaRPr lang="en-US" dirty="0"/>
          </a:p>
        </p:txBody>
      </p:sp>
      <p:sp>
        <p:nvSpPr>
          <p:cNvPr id="3" name="Content Placeholder 2"/>
          <p:cNvSpPr>
            <a:spLocks noGrp="1"/>
          </p:cNvSpPr>
          <p:nvPr>
            <p:ph idx="1"/>
          </p:nvPr>
        </p:nvSpPr>
        <p:spPr>
          <a:xfrm>
            <a:off x="838200" y="1825625"/>
            <a:ext cx="10515600" cy="4628184"/>
          </a:xfrm>
        </p:spPr>
        <p:txBody>
          <a:bodyPr/>
          <a:lstStyle/>
          <a:p>
            <a:r>
              <a:rPr lang="en-US" dirty="0" err="1" smtClean="0"/>
              <a:t>Minn</a:t>
            </a:r>
            <a:r>
              <a:rPr lang="en-US" dirty="0" smtClean="0"/>
              <a:t> Stat. </a:t>
            </a:r>
            <a:r>
              <a:rPr lang="en-US" dirty="0"/>
              <a:t>115.01, </a:t>
            </a:r>
            <a:r>
              <a:rPr lang="en-US" dirty="0" err="1"/>
              <a:t>subd</a:t>
            </a:r>
            <a:r>
              <a:rPr lang="en-US" dirty="0"/>
              <a:t> 22 – “all streams, lakes, ponds, marshes, watercourses, waterways, wells, springs, reservoirs, aquifers, irrigation systems, drainage systems, and all other bodies or accumulations of water, surface or underground, natural or artificial, public or private, which are contained within, flow through, or  border upon the state or any portion thereof</a:t>
            </a:r>
            <a:r>
              <a:rPr lang="en-US" dirty="0" smtClean="0"/>
              <a:t>.”</a:t>
            </a:r>
          </a:p>
          <a:p>
            <a:r>
              <a:rPr lang="en-US" dirty="0" smtClean="0"/>
              <a:t>MN has broad jurisdiction, addressed through multiple regulatory programs</a:t>
            </a:r>
            <a:endParaRPr lang="en-US" dirty="0"/>
          </a:p>
        </p:txBody>
      </p:sp>
      <p:sp>
        <p:nvSpPr>
          <p:cNvPr id="4" name="Date Placeholder 3"/>
          <p:cNvSpPr>
            <a:spLocks noGrp="1"/>
          </p:cNvSpPr>
          <p:nvPr>
            <p:ph type="dt" sz="half" idx="10"/>
          </p:nvPr>
        </p:nvSpPr>
        <p:spPr/>
        <p:txBody>
          <a:bodyPr/>
          <a:lstStyle/>
          <a:p>
            <a:r>
              <a:rPr lang="en-US" dirty="0" smtClean="0"/>
              <a:t>11/12/2019</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484015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401 Water Quality Certification</a:t>
            </a:r>
            <a:endParaRPr lang="en-US" dirty="0"/>
          </a:p>
        </p:txBody>
      </p:sp>
      <p:sp>
        <p:nvSpPr>
          <p:cNvPr id="3" name="Content Placeholder 2"/>
          <p:cNvSpPr>
            <a:spLocks noGrp="1"/>
          </p:cNvSpPr>
          <p:nvPr>
            <p:ph idx="1"/>
          </p:nvPr>
        </p:nvSpPr>
        <p:spPr/>
        <p:txBody>
          <a:bodyPr/>
          <a:lstStyle/>
          <a:p>
            <a:r>
              <a:rPr lang="en-US" dirty="0" smtClean="0"/>
              <a:t>On August 9, EPA released their proposed rule to update/significantly modify the 401 Water Quality Certification Regulations</a:t>
            </a:r>
          </a:p>
          <a:p>
            <a:r>
              <a:rPr lang="en-US" dirty="0" smtClean="0"/>
              <a:t>EPA’s proposal seeks to: </a:t>
            </a:r>
          </a:p>
          <a:p>
            <a:pPr lvl="1"/>
            <a:r>
              <a:rPr lang="en-US" sz="2400" dirty="0" smtClean="0"/>
              <a:t>Shrink the scope of the 401 review </a:t>
            </a:r>
          </a:p>
          <a:p>
            <a:pPr lvl="1"/>
            <a:r>
              <a:rPr lang="en-US" sz="2400" dirty="0" smtClean="0"/>
              <a:t>Limit the authority of States and Tribes to review and condition federally permitted projects to protect their own water quality</a:t>
            </a:r>
          </a:p>
          <a:p>
            <a:pPr lvl="2"/>
            <a:r>
              <a:rPr lang="en-US" sz="1800" dirty="0" smtClean="0"/>
              <a:t>Gives federal agencies power to veto/nullify state decisions and conditions with no appeal process</a:t>
            </a:r>
          </a:p>
          <a:p>
            <a:pPr lvl="2"/>
            <a:r>
              <a:rPr lang="en-US" sz="1800" dirty="0" smtClean="0"/>
              <a:t>Gives federal agencies sole authority to determine the time states have to complete their review</a:t>
            </a:r>
          </a:p>
          <a:p>
            <a:pPr lvl="1"/>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r>
              <a:rPr lang="en-US" dirty="0" smtClean="0"/>
              <a:t>11/12/2019</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374767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WOTUS &amp; 401 Certification in Minnesota</a:t>
            </a:r>
            <a:endParaRPr lang="en-US" dirty="0"/>
          </a:p>
        </p:txBody>
      </p:sp>
      <p:sp>
        <p:nvSpPr>
          <p:cNvPr id="3" name="Content Placeholder 2"/>
          <p:cNvSpPr>
            <a:spLocks noGrp="1"/>
          </p:cNvSpPr>
          <p:nvPr>
            <p:ph idx="1"/>
          </p:nvPr>
        </p:nvSpPr>
        <p:spPr/>
        <p:txBody>
          <a:bodyPr/>
          <a:lstStyle/>
          <a:p>
            <a:r>
              <a:rPr lang="en-US" dirty="0" smtClean="0"/>
              <a:t>WOTUS changes will be more meaningful in Minnesota if EPA finalizes its 401 rule as proposed</a:t>
            </a:r>
          </a:p>
          <a:p>
            <a:r>
              <a:rPr lang="en-US" dirty="0" smtClean="0"/>
              <a:t>State 401 Certifications would be limited to </a:t>
            </a:r>
            <a:r>
              <a:rPr lang="en-US" i="1" dirty="0" smtClean="0"/>
              <a:t>federal </a:t>
            </a:r>
            <a:r>
              <a:rPr lang="en-US" dirty="0" smtClean="0"/>
              <a:t>jurisdiction (i.e., WOTUS), rather than the state jurisdiction applicable over the past several decades</a:t>
            </a:r>
            <a:endParaRPr lang="en-US" dirty="0"/>
          </a:p>
        </p:txBody>
      </p:sp>
      <p:sp>
        <p:nvSpPr>
          <p:cNvPr id="4" name="Date Placeholder 3"/>
          <p:cNvSpPr>
            <a:spLocks noGrp="1"/>
          </p:cNvSpPr>
          <p:nvPr>
            <p:ph type="dt" sz="half" idx="10"/>
          </p:nvPr>
        </p:nvSpPr>
        <p:spPr/>
        <p:txBody>
          <a:bodyPr/>
          <a:lstStyle/>
          <a:p>
            <a:r>
              <a:rPr lang="en-US" dirty="0" smtClean="0"/>
              <a:t>11/12/2019</a:t>
            </a:r>
            <a:endParaRPr lang="en-US" dirty="0"/>
          </a:p>
        </p:txBody>
      </p:sp>
      <p:sp>
        <p:nvSpPr>
          <p:cNvPr id="5" name="Footer Placeholder 4"/>
          <p:cNvSpPr>
            <a:spLocks noGrp="1"/>
          </p:cNvSpPr>
          <p:nvPr>
            <p:ph type="ftr" sz="quarter" idx="3"/>
          </p:nvPr>
        </p:nvSpPr>
        <p:spPr/>
        <p:txBody>
          <a:body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670157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 </a:t>
            </a:r>
            <a:endParaRPr lang="en-US" dirty="0"/>
          </a:p>
        </p:txBody>
      </p:sp>
      <p:sp>
        <p:nvSpPr>
          <p:cNvPr id="3" name="Content Placeholder 2"/>
          <p:cNvSpPr>
            <a:spLocks noGrp="1"/>
          </p:cNvSpPr>
          <p:nvPr>
            <p:ph idx="1"/>
          </p:nvPr>
        </p:nvSpPr>
        <p:spPr/>
        <p:txBody>
          <a:bodyPr/>
          <a:lstStyle/>
          <a:p>
            <a:r>
              <a:rPr lang="en-US" dirty="0" smtClean="0"/>
              <a:t>MPCA submitted comments to EPA on the 401 proposal on October 21</a:t>
            </a:r>
          </a:p>
          <a:p>
            <a:pPr lvl="1"/>
            <a:r>
              <a:rPr lang="en-US" dirty="0" smtClean="0"/>
              <a:t>Expect final 401 rule in Spring 2020</a:t>
            </a:r>
          </a:p>
          <a:p>
            <a:r>
              <a:rPr lang="en-US" dirty="0" smtClean="0"/>
              <a:t>MPCA/DNR jointly submitted comments on the WOTUS proposal </a:t>
            </a:r>
          </a:p>
          <a:p>
            <a:pPr lvl="1"/>
            <a:r>
              <a:rPr lang="en-US" dirty="0" smtClean="0"/>
              <a:t>No clear timeframe – expect final WOTUS rule in next several months</a:t>
            </a:r>
          </a:p>
          <a:p>
            <a:r>
              <a:rPr lang="en-US" dirty="0" smtClean="0"/>
              <a:t>For now, MPCA will continue to implement 401 program under current state and federal law</a:t>
            </a:r>
          </a:p>
          <a:p>
            <a:pPr marL="457200" lvl="1" indent="0">
              <a:buNone/>
            </a:pPr>
            <a:endParaRPr lang="en-US" dirty="0" smtClean="0"/>
          </a:p>
        </p:txBody>
      </p:sp>
      <p:sp>
        <p:nvSpPr>
          <p:cNvPr id="4" name="Date Placeholder 3"/>
          <p:cNvSpPr>
            <a:spLocks noGrp="1"/>
          </p:cNvSpPr>
          <p:nvPr>
            <p:ph type="dt" sz="half" idx="10"/>
          </p:nvPr>
        </p:nvSpPr>
        <p:spPr/>
        <p:txBody>
          <a:bodyPr/>
          <a:lstStyle/>
          <a:p>
            <a:r>
              <a:rPr lang="en-US" dirty="0" smtClean="0"/>
              <a:t>11/12/2019</a:t>
            </a:r>
            <a:endParaRPr lang="en-US" dirty="0"/>
          </a:p>
        </p:txBody>
      </p:sp>
      <p:sp>
        <p:nvSpPr>
          <p:cNvPr id="5" name="Footer Placeholder 4"/>
          <p:cNvSpPr>
            <a:spLocks noGrp="1"/>
          </p:cNvSpPr>
          <p:nvPr>
            <p:ph type="ftr" sz="quarter" idx="3"/>
          </p:nvPr>
        </p:nvSpPr>
        <p:spPr/>
        <p:txBody>
          <a:bodyPr/>
          <a:lstStyle/>
          <a:p>
            <a:r>
              <a:rPr lang="en-US" smtClean="0"/>
              <a:t>Optional Tagline Goes Here </a:t>
            </a:r>
            <a:r>
              <a:rPr lang="en-US" smtClean="0">
                <a:solidFill>
                  <a:schemeClr val="accent1"/>
                </a:solidFill>
              </a:rPr>
              <a:t>|</a:t>
            </a:r>
            <a:r>
              <a:rPr lang="en-US"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1642699043"/>
      </p:ext>
    </p:extLst>
  </p:cSld>
  <p:clrMapOvr>
    <a:masterClrMapping/>
  </p:clrMapOvr>
  <p:timing>
    <p:tnLst>
      <p:par>
        <p:cTn id="1" dur="indefinite" restart="never" nodeType="tmRoot"/>
      </p:par>
    </p:tnLst>
  </p:timing>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6A1386-9537-4EA6-B9A3-FB7D154FAC23}">
  <ds:schemaRefs>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MN.IT</Template>
  <TotalTime>17285</TotalTime>
  <Words>1730</Words>
  <Application>Microsoft Office PowerPoint</Application>
  <PresentationFormat>Widescreen</PresentationFormat>
  <Paragraphs>93</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NeueHaasGroteskText Std</vt:lpstr>
      <vt:lpstr>MN.IT</vt:lpstr>
      <vt:lpstr>Federal Water Rules – WOTUS &amp; 401 </vt:lpstr>
      <vt:lpstr>Waters of the U.S. (WOTUS)</vt:lpstr>
      <vt:lpstr>WOTUS – so where are we now? </vt:lpstr>
      <vt:lpstr>WOTUS – proposed jurisdictions</vt:lpstr>
      <vt:lpstr>WOTUS – comparison of regulatory jurisdictions</vt:lpstr>
      <vt:lpstr>WOTUS vs Waters of the State – How does this affect MN?</vt:lpstr>
      <vt:lpstr>401 Water Quality Certification</vt:lpstr>
      <vt:lpstr>WOTUS &amp; 401 Certification in Minnesota</vt:lpstr>
      <vt:lpstr>Now what? </vt:lpstr>
      <vt:lpstr> Questions? 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Minnesota Sample PowerPoint Template</dc:title>
  <dc:subject>PowerPoint Template</dc:subject>
  <dc:creator>MN.IT Services Communications</dc:creator>
  <cp:keywords>PowerPoint, Template</cp:keywords>
  <dc:description>Version 1.1, Released 8-2016</dc:description>
  <cp:lastModifiedBy>Kasey Gerkovich</cp:lastModifiedBy>
  <cp:revision>647</cp:revision>
  <dcterms:created xsi:type="dcterms:W3CDTF">2016-01-06T16:54:03Z</dcterms:created>
  <dcterms:modified xsi:type="dcterms:W3CDTF">2019-11-07T13:24:31Z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