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5"/>
  </p:notesMasterIdLst>
  <p:handoutMasterIdLst>
    <p:handoutMasterId r:id="rId16"/>
  </p:handoutMasterIdLst>
  <p:sldIdLst>
    <p:sldId id="904" r:id="rId4"/>
    <p:sldId id="947" r:id="rId5"/>
    <p:sldId id="1061" r:id="rId6"/>
    <p:sldId id="1062" r:id="rId7"/>
    <p:sldId id="1056" r:id="rId8"/>
    <p:sldId id="1069" r:id="rId9"/>
    <p:sldId id="1066" r:id="rId10"/>
    <p:sldId id="1054" r:id="rId11"/>
    <p:sldId id="1032" r:id="rId12"/>
    <p:sldId id="1068" r:id="rId13"/>
    <p:sldId id="1030" r:id="rId14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FA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385" autoAdjust="0"/>
    <p:restoredTop sz="77830" autoAdjust="0"/>
  </p:normalViewPr>
  <p:slideViewPr>
    <p:cSldViewPr>
      <p:cViewPr varScale="1">
        <p:scale>
          <a:sx n="89" d="100"/>
          <a:sy n="89" d="100"/>
        </p:scale>
        <p:origin x="4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47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3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31258-A360-4ACC-9661-2E29C56685C1}" type="datetimeFigureOut">
              <a:rPr lang="en-US" smtClean="0"/>
              <a:t>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81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381"/>
            <a:ext cx="3011699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5527E-8EAE-45E6-B359-CC2596746F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648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2/7/2020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363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705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194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22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7E218-9473-4E4E-BA13-22C19D99876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449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86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2197525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LCC Committee on Minnesota Water Policy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2160050"/>
            <a:ext cx="7924800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cs typeface="Arial" pitchFamily="34" charset="0"/>
              </a:rPr>
              <a:t>February 17, 2020 @ 5:30 pm</a:t>
            </a:r>
          </a:p>
          <a:p>
            <a:pPr algn="ctr"/>
            <a:endParaRPr lang="en-US" sz="28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Co-chairs</a:t>
            </a:r>
            <a:r>
              <a:rPr lang="en-US" sz="2800" b="1" dirty="0">
                <a:solidFill>
                  <a:schemeClr val="bg1"/>
                </a:solidFill>
                <a:cs typeface="Arial" pitchFamily="34" charset="0"/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chemeClr val="bg1"/>
                </a:solidFill>
                <a:cs typeface="Arial" pitchFamily="34" charset="0"/>
              </a:rPr>
              <a:t>Senator </a:t>
            </a:r>
            <a:r>
              <a:rPr lang="en-US" sz="3200" b="1" dirty="0" smtClean="0">
                <a:solidFill>
                  <a:schemeClr val="bg1"/>
                </a:solidFill>
                <a:cs typeface="Arial" pitchFamily="34" charset="0"/>
              </a:rPr>
              <a:t>Bill Weber 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cs typeface="Arial" pitchFamily="34" charset="0"/>
              </a:rPr>
              <a:t>Representative Peter Fischer* </a:t>
            </a:r>
          </a:p>
          <a:p>
            <a:pPr algn="ctr">
              <a:lnSpc>
                <a:spcPct val="150000"/>
              </a:lnSpc>
            </a:pPr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LWC_Directors_Report_02_17_2020.pptx</a:t>
            </a:r>
            <a:endParaRPr 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1469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52999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Water Appropriation Permits- Wadena County Resolution</a:t>
            </a:r>
          </a:p>
          <a:p>
            <a:pPr marL="0" indent="0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Discussion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5547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59400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Updates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Next meeting?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Thanks!</a:t>
            </a:r>
          </a:p>
          <a:p>
            <a:pPr marL="0" indent="0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Announcements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0869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826431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153400" cy="399340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Call to Order</a:t>
            </a:r>
            <a:endParaRPr lang="en-US" sz="2400" b="1" dirty="0">
              <a:solidFill>
                <a:schemeClr val="bg1"/>
              </a:solidFill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Approve minutes</a:t>
            </a:r>
            <a:r>
              <a:rPr lang="en-US" sz="2400" b="1" dirty="0">
                <a:solidFill>
                  <a:schemeClr val="bg1"/>
                </a:solidFill>
                <a:cs typeface="Calibri" panose="020F0502020204030204" pitchFamily="34" charset="0"/>
              </a:rPr>
              <a:t>: </a:t>
            </a:r>
            <a:r>
              <a:rPr lang="en-US" sz="24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January 17</a:t>
            </a:r>
          </a:p>
          <a:p>
            <a:pPr lvl="0" eaLnBrk="0" hangingPunct="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Director’s </a:t>
            </a:r>
            <a:r>
              <a:rPr lang="en-US" sz="2400" b="1" dirty="0">
                <a:solidFill>
                  <a:schemeClr val="bg1"/>
                </a:solidFill>
              </a:rPr>
              <a:t>Report: </a:t>
            </a:r>
            <a:r>
              <a:rPr lang="en-US" sz="2400" b="1" dirty="0" smtClean="0">
                <a:solidFill>
                  <a:schemeClr val="bg1"/>
                </a:solidFill>
              </a:rPr>
              <a:t>Subcommittee Priorities: Jim Stark</a:t>
            </a:r>
            <a:endParaRPr lang="en-US" sz="2400" b="1" dirty="0">
              <a:solidFill>
                <a:schemeClr val="bg1"/>
              </a:solidFill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Nitrate Contamination in Minnesota Wells, Trends in Community Water Systems: Craig Cox and Jamie Konopacky,  Environmental Working Group </a:t>
            </a:r>
            <a:endParaRPr lang="en-US" sz="2400" b="1" dirty="0">
              <a:solidFill>
                <a:schemeClr val="bg1"/>
              </a:solidFill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Private Well Protection in Minnesota, Chris Elvrum, MDH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Wadena County Resolution</a:t>
            </a:r>
            <a:endParaRPr lang="en-US" sz="2400" b="1" dirty="0">
              <a:solidFill>
                <a:schemeClr val="bg1"/>
              </a:solidFill>
            </a:endParaRPr>
          </a:p>
          <a:p>
            <a:pPr lvl="0" eaLnBrk="0" hangingPunct="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Adjourn</a:t>
            </a:r>
            <a:endParaRPr lang="en-US" sz="2400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b="1" i="1" dirty="0">
              <a:solidFill>
                <a:schemeClr val="bg1"/>
              </a:solidFill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9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7467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Agenda 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6430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6389441"/>
          </a:xfrm>
        </p:spPr>
        <p:txBody>
          <a:bodyPr/>
          <a:lstStyle/>
          <a:p>
            <a:pPr lvl="0" hangingPunct="0">
              <a:buFont typeface="Wingdings" panose="05000000000000000000" pitchFamily="2" charset="2"/>
              <a:buChar char="Ø"/>
            </a:pPr>
            <a:endParaRPr lang="en-US" sz="4000" b="1" i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hangingPunct="0">
              <a:buFont typeface="Wingdings" panose="05000000000000000000" pitchFamily="2" charset="2"/>
              <a:buChar char="Ø"/>
            </a:pPr>
            <a:r>
              <a:rPr lang="en-US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Director’s </a:t>
            </a: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Report: Subcommittee Legislative Priorities ~ Jim </a:t>
            </a:r>
            <a:r>
              <a:rPr lang="en-US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Stark</a:t>
            </a:r>
          </a:p>
          <a:p>
            <a:pPr marL="0" lvl="0" indent="0" hangingPunct="0">
              <a:buNone/>
            </a:pPr>
            <a:r>
              <a:rPr lang="en-US" sz="4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eaLnBrk="0" hangingPunct="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Presentation: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043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38339"/>
            <a:ext cx="7620000" cy="886397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  Director’s Report :</a:t>
            </a:r>
            <a:r>
              <a:rPr lang="en-US" sz="3200" b="1" dirty="0">
                <a:solidFill>
                  <a:schemeClr val="bg1"/>
                </a:solidFill>
                <a:latin typeface="+mn-lt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+mn-lt"/>
              </a:rPr>
            </a:br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Proposed Legislative Water Policy Topics for  2020</a:t>
            </a:r>
            <a:endParaRPr lang="en-US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609" y="1676400"/>
            <a:ext cx="7716253" cy="448122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Legislative topics– Based on member suggestions, input from constituents, agencies and  and stakeholders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Topics have been reviewed and refined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They represent most important needs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Described during past meetings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Bills have been prepared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Next steps: Introductions and hearings or informational meetings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2134133"/>
            <a:ext cx="79448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8320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31" y="228600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98" y="1143000"/>
            <a:ext cx="8794222" cy="6334042"/>
          </a:xfrm>
        </p:spPr>
        <p:txBody>
          <a:bodyPr/>
          <a:lstStyle/>
          <a:p>
            <a:pPr marL="0" lvl="0" indent="0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 </a:t>
            </a:r>
            <a:r>
              <a:rPr lang="en-US" b="1" dirty="0" smtClean="0">
                <a:solidFill>
                  <a:schemeClr val="bg1"/>
                </a:solidFill>
              </a:rPr>
              <a:t>Three categories</a:t>
            </a:r>
            <a:endParaRPr lang="en-US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bg1"/>
                </a:solidFill>
              </a:rPr>
              <a:t>Bills similar to those introduced in 2019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bg1"/>
                </a:solidFill>
              </a:rPr>
              <a:t>Bills that address new topics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bg1"/>
                </a:solidFill>
              </a:rPr>
              <a:t>Issues that need further discussion and planning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bg1"/>
                </a:solidFill>
              </a:rPr>
              <a:t>They are listed and described in the handout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bg1"/>
                </a:solidFill>
              </a:rPr>
              <a:t>Bills have been drafted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3578" y="196869"/>
            <a:ext cx="8260822" cy="733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3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Process</a:t>
            </a:r>
            <a:endParaRPr lang="en-US" sz="3600" b="1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0908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947" y="1447800"/>
            <a:ext cx="8782832" cy="4785926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US" sz="1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800" b="1" dirty="0" smtClean="0">
              <a:solidFill>
                <a:schemeClr val="bg1"/>
              </a:solidFill>
            </a:endParaRPr>
          </a:p>
          <a:p>
            <a:pPr marL="0" indent="0" eaLnBrk="0" hangingPunc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Issues: Topical Support</a:t>
            </a:r>
            <a:endParaRPr lang="en-US" sz="44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322268"/>
              </p:ext>
            </p:extLst>
          </p:nvPr>
        </p:nvGraphicFramePr>
        <p:xfrm>
          <a:off x="250034" y="1447800"/>
          <a:ext cx="8436766" cy="502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3" imgW="10429776" imgH="6667591" progId="Excel.Sheet.12">
                  <p:embed/>
                </p:oleObj>
              </mc:Choice>
              <mc:Fallback>
                <p:oleObj name="Worksheet" r:id="rId3" imgW="10429776" imgH="6667591" progId="Excel.Shee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034" y="1447800"/>
                        <a:ext cx="8436766" cy="5022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3703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31" y="228600"/>
            <a:ext cx="8534400" cy="1384995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/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98" y="1143000"/>
            <a:ext cx="8794222" cy="3662541"/>
          </a:xfrm>
        </p:spPr>
        <p:txBody>
          <a:bodyPr/>
          <a:lstStyle/>
          <a:p>
            <a:pPr marL="0" lvl="0" indent="0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  <a:r>
              <a:rPr lang="en-US" b="1" dirty="0" smtClean="0">
                <a:solidFill>
                  <a:schemeClr val="bg1"/>
                </a:solidFill>
              </a:rPr>
              <a:t>Next Steps:</a:t>
            </a:r>
            <a:endParaRPr lang="en-US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bg1"/>
                </a:solidFill>
              </a:rPr>
              <a:t>Indicate bills you can introduce or co-author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bg1"/>
                </a:solidFill>
              </a:rPr>
              <a:t>Based on that, bills will be provided for your review and revision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bg1"/>
                </a:solidFill>
              </a:rPr>
              <a:t>Bills will be jacketed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endParaRPr lang="en-US" sz="1200" dirty="0" smtClean="0">
              <a:solidFill>
                <a:schemeClr val="bg1"/>
              </a:solidFill>
            </a:endParaRPr>
          </a:p>
          <a:p>
            <a:pPr marL="517525" lvl="1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3578" y="196869"/>
            <a:ext cx="8260822" cy="733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3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Process</a:t>
            </a:r>
            <a:endParaRPr lang="en-US" sz="3600" b="1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444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" y="1447800"/>
            <a:ext cx="8782832" cy="7205049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bg1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b="1" dirty="0" smtClean="0">
                <a:solidFill>
                  <a:schemeClr val="bg1"/>
                </a:solidFill>
              </a:rPr>
              <a:t>Nitrate </a:t>
            </a:r>
            <a:r>
              <a:rPr lang="en-US" sz="4000" b="1" dirty="0">
                <a:solidFill>
                  <a:schemeClr val="bg1"/>
                </a:solidFill>
              </a:rPr>
              <a:t>Contamination in Minnesota Wells, Trends in Community Water Systems: </a:t>
            </a:r>
            <a:r>
              <a:rPr lang="en-US" sz="4000" b="1" dirty="0" smtClean="0">
                <a:solidFill>
                  <a:schemeClr val="bg1"/>
                </a:solidFill>
              </a:rPr>
              <a:t>Craig Cox and Jamie </a:t>
            </a:r>
            <a:r>
              <a:rPr lang="en-US" sz="4000" b="1" dirty="0">
                <a:solidFill>
                  <a:schemeClr val="bg1"/>
                </a:solidFill>
              </a:rPr>
              <a:t>Konopacky and staff, Environmental Working Group </a:t>
            </a:r>
          </a:p>
          <a:p>
            <a:pPr lvl="0" eaLnBrk="0" hangingPunct="0">
              <a:buFont typeface="Wingdings" panose="05000000000000000000" pitchFamily="2" charset="2"/>
              <a:buChar char="Ø"/>
            </a:pPr>
            <a:endParaRPr lang="en-US" sz="40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Presentation: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1546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30189"/>
            <a:ext cx="8534400" cy="55399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947" y="1447800"/>
            <a:ext cx="8782832" cy="4619726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bg1"/>
                </a:solidFill>
              </a:rPr>
              <a:t> 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Private </a:t>
            </a:r>
            <a:r>
              <a:rPr lang="en-US" b="1" dirty="0">
                <a:solidFill>
                  <a:schemeClr val="bg1"/>
                </a:solidFill>
              </a:rPr>
              <a:t>Well Protection in Minnesota, Chris </a:t>
            </a:r>
            <a:r>
              <a:rPr lang="en-US" b="1" dirty="0" smtClean="0">
                <a:solidFill>
                  <a:schemeClr val="bg1"/>
                </a:solidFill>
              </a:rPr>
              <a:t>  Elvrum</a:t>
            </a:r>
            <a:r>
              <a:rPr lang="en-US" b="1" dirty="0">
                <a:solidFill>
                  <a:schemeClr val="bg1"/>
                </a:solidFill>
              </a:rPr>
              <a:t>, MDH 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517525" lvl="1" indent="0">
              <a:buNone/>
            </a:pPr>
            <a:endParaRPr lang="en-US" sz="1200" dirty="0" smtClean="0"/>
          </a:p>
          <a:p>
            <a:pPr marL="517525" lvl="1" indent="0">
              <a:buNone/>
            </a:pPr>
            <a:r>
              <a:rPr lang="en-US" sz="1200" dirty="0"/>
              <a:t> </a:t>
            </a:r>
          </a:p>
          <a:p>
            <a:pPr marL="517525" lvl="1" indent="0">
              <a:buNone/>
            </a:pPr>
            <a:endParaRPr lang="en-US" sz="1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3931" y="533400"/>
            <a:ext cx="85790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Presentation: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6942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(Blue with white cloud border design)</Template>
  <TotalTime>12448</TotalTime>
  <Words>351</Words>
  <Application>Microsoft Office PowerPoint</Application>
  <PresentationFormat>On-screen Show (4:3)</PresentationFormat>
  <Paragraphs>155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Wingdings</vt:lpstr>
      <vt:lpstr>7-00134_MS_Qwest_template_Segoe</vt:lpstr>
      <vt:lpstr>White with Courier font for code slides</vt:lpstr>
      <vt:lpstr>Worksheet</vt:lpstr>
      <vt:lpstr>  </vt:lpstr>
      <vt:lpstr>  </vt:lpstr>
      <vt:lpstr>  </vt:lpstr>
      <vt:lpstr>  Director’s Report : Proposed Legislative Water Policy Topics for  2020</vt:lpstr>
      <vt:lpstr>  </vt:lpstr>
      <vt:lpstr>  </vt:lpstr>
      <vt:lpstr>  </vt:lpstr>
      <vt:lpstr>  </vt:lpstr>
      <vt:lpstr>  </vt:lpstr>
      <vt:lpstr> 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Minnesota’s  Legislative Water Commission</dc:title>
  <dc:creator>Barb Huberty</dc:creator>
  <cp:keywords/>
  <cp:lastModifiedBy>Jim Stark</cp:lastModifiedBy>
  <cp:revision>973</cp:revision>
  <cp:lastPrinted>2020-02-05T19:09:39Z</cp:lastPrinted>
  <dcterms:created xsi:type="dcterms:W3CDTF">2015-03-10T18:36:30Z</dcterms:created>
  <dcterms:modified xsi:type="dcterms:W3CDTF">2020-02-07T20:55:41Z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