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8" r:id="rId5"/>
    <p:sldId id="491" r:id="rId6"/>
    <p:sldId id="492" r:id="rId7"/>
    <p:sldId id="261" r:id="rId8"/>
    <p:sldId id="471" r:id="rId9"/>
    <p:sldId id="481" r:id="rId10"/>
    <p:sldId id="472" r:id="rId11"/>
    <p:sldId id="479" r:id="rId12"/>
    <p:sldId id="474" r:id="rId13"/>
    <p:sldId id="476" r:id="rId14"/>
    <p:sldId id="494" r:id="rId15"/>
    <p:sldId id="493" r:id="rId16"/>
    <p:sldId id="262" r:id="rId17"/>
    <p:sldId id="487" r:id="rId18"/>
    <p:sldId id="488" r:id="rId19"/>
    <p:sldId id="257" r:id="rId20"/>
  </p:sldIdLst>
  <p:sldSz cx="24384000" cy="13716000"/>
  <p:notesSz cx="6858000" cy="9144000"/>
  <p:defaultTextStyle>
    <a:defPPr>
      <a:defRPr lang="en-US"/>
    </a:defPPr>
    <a:lvl1pPr marL="0" algn="l" defTabSz="1088365" rtl="0" eaLnBrk="1" latinLnBrk="0" hangingPunct="1">
      <a:defRPr sz="4285" kern="1200">
        <a:solidFill>
          <a:schemeClr val="tx1"/>
        </a:solidFill>
        <a:latin typeface="+mn-lt"/>
        <a:ea typeface="+mn-ea"/>
        <a:cs typeface="+mn-cs"/>
      </a:defRPr>
    </a:lvl1pPr>
    <a:lvl2pPr marL="1088365" algn="l" defTabSz="1088365" rtl="0" eaLnBrk="1" latinLnBrk="0" hangingPunct="1">
      <a:defRPr sz="4285" kern="1200">
        <a:solidFill>
          <a:schemeClr val="tx1"/>
        </a:solidFill>
        <a:latin typeface="+mn-lt"/>
        <a:ea typeface="+mn-ea"/>
        <a:cs typeface="+mn-cs"/>
      </a:defRPr>
    </a:lvl2pPr>
    <a:lvl3pPr marL="2176729" algn="l" defTabSz="1088365" rtl="0" eaLnBrk="1" latinLnBrk="0" hangingPunct="1">
      <a:defRPr sz="4285" kern="1200">
        <a:solidFill>
          <a:schemeClr val="tx1"/>
        </a:solidFill>
        <a:latin typeface="+mn-lt"/>
        <a:ea typeface="+mn-ea"/>
        <a:cs typeface="+mn-cs"/>
      </a:defRPr>
    </a:lvl3pPr>
    <a:lvl4pPr marL="3265094" algn="l" defTabSz="1088365" rtl="0" eaLnBrk="1" latinLnBrk="0" hangingPunct="1">
      <a:defRPr sz="4285" kern="1200">
        <a:solidFill>
          <a:schemeClr val="tx1"/>
        </a:solidFill>
        <a:latin typeface="+mn-lt"/>
        <a:ea typeface="+mn-ea"/>
        <a:cs typeface="+mn-cs"/>
      </a:defRPr>
    </a:lvl4pPr>
    <a:lvl5pPr marL="4353458" algn="l" defTabSz="1088365" rtl="0" eaLnBrk="1" latinLnBrk="0" hangingPunct="1">
      <a:defRPr sz="4285" kern="1200">
        <a:solidFill>
          <a:schemeClr val="tx1"/>
        </a:solidFill>
        <a:latin typeface="+mn-lt"/>
        <a:ea typeface="+mn-ea"/>
        <a:cs typeface="+mn-cs"/>
      </a:defRPr>
    </a:lvl5pPr>
    <a:lvl6pPr marL="5441823" algn="l" defTabSz="1088365" rtl="0" eaLnBrk="1" latinLnBrk="0" hangingPunct="1">
      <a:defRPr sz="4285" kern="1200">
        <a:solidFill>
          <a:schemeClr val="tx1"/>
        </a:solidFill>
        <a:latin typeface="+mn-lt"/>
        <a:ea typeface="+mn-ea"/>
        <a:cs typeface="+mn-cs"/>
      </a:defRPr>
    </a:lvl6pPr>
    <a:lvl7pPr marL="6530188" algn="l" defTabSz="1088365" rtl="0" eaLnBrk="1" latinLnBrk="0" hangingPunct="1">
      <a:defRPr sz="4285" kern="1200">
        <a:solidFill>
          <a:schemeClr val="tx1"/>
        </a:solidFill>
        <a:latin typeface="+mn-lt"/>
        <a:ea typeface="+mn-ea"/>
        <a:cs typeface="+mn-cs"/>
      </a:defRPr>
    </a:lvl7pPr>
    <a:lvl8pPr marL="7618552" algn="l" defTabSz="1088365" rtl="0" eaLnBrk="1" latinLnBrk="0" hangingPunct="1">
      <a:defRPr sz="4285" kern="1200">
        <a:solidFill>
          <a:schemeClr val="tx1"/>
        </a:solidFill>
        <a:latin typeface="+mn-lt"/>
        <a:ea typeface="+mn-ea"/>
        <a:cs typeface="+mn-cs"/>
      </a:defRPr>
    </a:lvl8pPr>
    <a:lvl9pPr marL="8706917" algn="l" defTabSz="1088365" rtl="0" eaLnBrk="1" latinLnBrk="0" hangingPunct="1">
      <a:defRPr sz="4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D9112-6DBC-40EF-8C9C-6794AA0BEAA7}" v="250" dt="2020-10-05T17:17:03.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39" autoAdjust="0"/>
    <p:restoredTop sz="79781" autoAdjust="0"/>
  </p:normalViewPr>
  <p:slideViewPr>
    <p:cSldViewPr snapToGrid="0" snapToObjects="1" showGuides="1">
      <p:cViewPr varScale="1">
        <p:scale>
          <a:sx n="35" d="100"/>
          <a:sy n="35" d="100"/>
        </p:scale>
        <p:origin x="101" y="-48"/>
      </p:cViewPr>
      <p:guideLst>
        <p:guide orient="horz" pos="4320"/>
        <p:guide pos="7680"/>
      </p:guideLst>
    </p:cSldViewPr>
  </p:slideViewPr>
  <p:outlineViewPr>
    <p:cViewPr>
      <p:scale>
        <a:sx n="33" d="100"/>
        <a:sy n="33" d="100"/>
      </p:scale>
      <p:origin x="0" y="-3580"/>
    </p:cViewPr>
  </p:outlineViewPr>
  <p:notesTextViewPr>
    <p:cViewPr>
      <p:scale>
        <a:sx n="100" d="100"/>
        <a:sy n="100" d="100"/>
      </p:scale>
      <p:origin x="0" y="0"/>
    </p:cViewPr>
  </p:notesTextViewPr>
  <p:notesViewPr>
    <p:cSldViewPr snapToGrid="0" snapToObjects="1">
      <p:cViewPr varScale="1">
        <p:scale>
          <a:sx n="118" d="100"/>
          <a:sy n="118" d="100"/>
        </p:scale>
        <p:origin x="157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Lanya" userId="6d88de64-27d5-4cf3-af1e-d33e56865eab" providerId="ADAL" clId="{E9A84D2B-025A-4626-BE61-BF45999F2B95}"/>
    <pc:docChg chg="undo custSel modSld">
      <pc:chgData name="Ross, Lanya" userId="6d88de64-27d5-4cf3-af1e-d33e56865eab" providerId="ADAL" clId="{E9A84D2B-025A-4626-BE61-BF45999F2B95}" dt="2020-10-06T16:03:28.835" v="15" actId="6549"/>
      <pc:docMkLst>
        <pc:docMk/>
      </pc:docMkLst>
      <pc:sldChg chg="modSp mod modNotesTx">
        <pc:chgData name="Ross, Lanya" userId="6d88de64-27d5-4cf3-af1e-d33e56865eab" providerId="ADAL" clId="{E9A84D2B-025A-4626-BE61-BF45999F2B95}" dt="2020-10-06T16:00:44.229" v="2" actId="6549"/>
        <pc:sldMkLst>
          <pc:docMk/>
          <pc:sldMk cId="4276253601" sldId="258"/>
        </pc:sldMkLst>
        <pc:spChg chg="mod">
          <ac:chgData name="Ross, Lanya" userId="6d88de64-27d5-4cf3-af1e-d33e56865eab" providerId="ADAL" clId="{E9A84D2B-025A-4626-BE61-BF45999F2B95}" dt="2020-10-06T15:59:41.572" v="1" actId="1076"/>
          <ac:spMkLst>
            <pc:docMk/>
            <pc:sldMk cId="4276253601" sldId="258"/>
            <ac:spMk id="6" creationId="{D7189603-4F0A-414F-992A-BA85A628BE77}"/>
          </ac:spMkLst>
        </pc:spChg>
      </pc:sldChg>
      <pc:sldChg chg="modNotesTx">
        <pc:chgData name="Ross, Lanya" userId="6d88de64-27d5-4cf3-af1e-d33e56865eab" providerId="ADAL" clId="{E9A84D2B-025A-4626-BE61-BF45999F2B95}" dt="2020-10-06T16:00:53.418" v="5" actId="6549"/>
        <pc:sldMkLst>
          <pc:docMk/>
          <pc:sldMk cId="1556352563" sldId="261"/>
        </pc:sldMkLst>
      </pc:sldChg>
      <pc:sldChg chg="modNotesTx">
        <pc:chgData name="Ross, Lanya" userId="6d88de64-27d5-4cf3-af1e-d33e56865eab" providerId="ADAL" clId="{E9A84D2B-025A-4626-BE61-BF45999F2B95}" dt="2020-10-06T16:01:45.465" v="13" actId="6549"/>
        <pc:sldMkLst>
          <pc:docMk/>
          <pc:sldMk cId="3707976399" sldId="262"/>
        </pc:sldMkLst>
      </pc:sldChg>
      <pc:sldChg chg="modNotesTx">
        <pc:chgData name="Ross, Lanya" userId="6d88de64-27d5-4cf3-af1e-d33e56865eab" providerId="ADAL" clId="{E9A84D2B-025A-4626-BE61-BF45999F2B95}" dt="2020-10-06T16:00:59.539" v="6" actId="6549"/>
        <pc:sldMkLst>
          <pc:docMk/>
          <pc:sldMk cId="2467114100" sldId="471"/>
        </pc:sldMkLst>
      </pc:sldChg>
      <pc:sldChg chg="modNotesTx">
        <pc:chgData name="Ross, Lanya" userId="6d88de64-27d5-4cf3-af1e-d33e56865eab" providerId="ADAL" clId="{E9A84D2B-025A-4626-BE61-BF45999F2B95}" dt="2020-10-06T16:01:04.652" v="7" actId="6549"/>
        <pc:sldMkLst>
          <pc:docMk/>
          <pc:sldMk cId="1229828345" sldId="472"/>
        </pc:sldMkLst>
      </pc:sldChg>
      <pc:sldChg chg="modNotesTx">
        <pc:chgData name="Ross, Lanya" userId="6d88de64-27d5-4cf3-af1e-d33e56865eab" providerId="ADAL" clId="{E9A84D2B-025A-4626-BE61-BF45999F2B95}" dt="2020-10-06T16:01:29.966" v="9" actId="6549"/>
        <pc:sldMkLst>
          <pc:docMk/>
          <pc:sldMk cId="3853700528" sldId="474"/>
        </pc:sldMkLst>
      </pc:sldChg>
      <pc:sldChg chg="modNotesTx">
        <pc:chgData name="Ross, Lanya" userId="6d88de64-27d5-4cf3-af1e-d33e56865eab" providerId="ADAL" clId="{E9A84D2B-025A-4626-BE61-BF45999F2B95}" dt="2020-10-06T16:01:32.646" v="10" actId="6549"/>
        <pc:sldMkLst>
          <pc:docMk/>
          <pc:sldMk cId="2269593901" sldId="476"/>
        </pc:sldMkLst>
      </pc:sldChg>
      <pc:sldChg chg="modNotesTx">
        <pc:chgData name="Ross, Lanya" userId="6d88de64-27d5-4cf3-af1e-d33e56865eab" providerId="ADAL" clId="{E9A84D2B-025A-4626-BE61-BF45999F2B95}" dt="2020-10-06T16:01:09.948" v="8" actId="6549"/>
        <pc:sldMkLst>
          <pc:docMk/>
          <pc:sldMk cId="768068465" sldId="479"/>
        </pc:sldMkLst>
      </pc:sldChg>
      <pc:sldChg chg="modNotesTx">
        <pc:chgData name="Ross, Lanya" userId="6d88de64-27d5-4cf3-af1e-d33e56865eab" providerId="ADAL" clId="{E9A84D2B-025A-4626-BE61-BF45999F2B95}" dt="2020-10-06T16:03:28.835" v="15" actId="6549"/>
        <pc:sldMkLst>
          <pc:docMk/>
          <pc:sldMk cId="1206473612" sldId="481"/>
        </pc:sldMkLst>
      </pc:sldChg>
      <pc:sldChg chg="modNotesTx">
        <pc:chgData name="Ross, Lanya" userId="6d88de64-27d5-4cf3-af1e-d33e56865eab" providerId="ADAL" clId="{E9A84D2B-025A-4626-BE61-BF45999F2B95}" dt="2020-10-06T16:01:49.193" v="14" actId="6549"/>
        <pc:sldMkLst>
          <pc:docMk/>
          <pc:sldMk cId="75310152" sldId="487"/>
        </pc:sldMkLst>
      </pc:sldChg>
      <pc:sldChg chg="modNotesTx">
        <pc:chgData name="Ross, Lanya" userId="6d88de64-27d5-4cf3-af1e-d33e56865eab" providerId="ADAL" clId="{E9A84D2B-025A-4626-BE61-BF45999F2B95}" dt="2020-10-06T16:00:47.820" v="3" actId="6549"/>
        <pc:sldMkLst>
          <pc:docMk/>
          <pc:sldMk cId="2232770885" sldId="491"/>
        </pc:sldMkLst>
      </pc:sldChg>
      <pc:sldChg chg="modNotesTx">
        <pc:chgData name="Ross, Lanya" userId="6d88de64-27d5-4cf3-af1e-d33e56865eab" providerId="ADAL" clId="{E9A84D2B-025A-4626-BE61-BF45999F2B95}" dt="2020-10-06T16:00:50.426" v="4" actId="6549"/>
        <pc:sldMkLst>
          <pc:docMk/>
          <pc:sldMk cId="719076885" sldId="492"/>
        </pc:sldMkLst>
      </pc:sldChg>
      <pc:sldChg chg="modNotesTx">
        <pc:chgData name="Ross, Lanya" userId="6d88de64-27d5-4cf3-af1e-d33e56865eab" providerId="ADAL" clId="{E9A84D2B-025A-4626-BE61-BF45999F2B95}" dt="2020-10-06T16:01:41.983" v="12" actId="6549"/>
        <pc:sldMkLst>
          <pc:docMk/>
          <pc:sldMk cId="3367445352" sldId="493"/>
        </pc:sldMkLst>
      </pc:sldChg>
      <pc:sldChg chg="modNotesTx">
        <pc:chgData name="Ross, Lanya" userId="6d88de64-27d5-4cf3-af1e-d33e56865eab" providerId="ADAL" clId="{E9A84D2B-025A-4626-BE61-BF45999F2B95}" dt="2020-10-06T16:01:38.761" v="11" actId="6549"/>
        <pc:sldMkLst>
          <pc:docMk/>
          <pc:sldMk cId="1372758838" sldId="4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17EA9-32E2-45ED-ADED-3855401A83E1}" type="datetimeFigureOut">
              <a:rPr lang="en-US" smtClean="0"/>
              <a:t>10/6/2020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9C624-4D8D-4C0E-B4CC-316C5FDAE7EA}" type="slidenum">
              <a:rPr lang="en-US" smtClean="0"/>
              <a:t>‹#›</a:t>
            </a:fld>
            <a:endParaRPr lang="en-US" dirty="0"/>
          </a:p>
        </p:txBody>
      </p:sp>
    </p:spTree>
    <p:extLst>
      <p:ext uri="{BB962C8B-B14F-4D97-AF65-F5344CB8AC3E}">
        <p14:creationId xmlns:p14="http://schemas.microsoft.com/office/powerpoint/2010/main" val="38994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solidFill>
            </a:endParaRPr>
          </a:p>
        </p:txBody>
      </p:sp>
      <p:sp>
        <p:nvSpPr>
          <p:cNvPr id="4" name="Slide Number Placeholder 3"/>
          <p:cNvSpPr>
            <a:spLocks noGrp="1"/>
          </p:cNvSpPr>
          <p:nvPr>
            <p:ph type="sldNum" sz="quarter" idx="5"/>
          </p:nvPr>
        </p:nvSpPr>
        <p:spPr/>
        <p:txBody>
          <a:bodyPr/>
          <a:lstStyle/>
          <a:p>
            <a:fld id="{7FE9C624-4D8D-4C0E-B4CC-316C5FDAE7EA}" type="slidenum">
              <a:rPr lang="en-US" smtClean="0"/>
              <a:t>1</a:t>
            </a:fld>
            <a:endParaRPr lang="en-US" dirty="0"/>
          </a:p>
        </p:txBody>
      </p:sp>
    </p:spTree>
    <p:extLst>
      <p:ext uri="{BB962C8B-B14F-4D97-AF65-F5344CB8AC3E}">
        <p14:creationId xmlns:p14="http://schemas.microsoft.com/office/powerpoint/2010/main" val="1330778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7FE9C624-4D8D-4C0E-B4CC-316C5FDAE7EA}" type="slidenum">
              <a:rPr lang="en-US" smtClean="0"/>
              <a:t>10</a:t>
            </a:fld>
            <a:endParaRPr lang="en-US" dirty="0"/>
          </a:p>
        </p:txBody>
      </p:sp>
    </p:spTree>
    <p:extLst>
      <p:ext uri="{BB962C8B-B14F-4D97-AF65-F5344CB8AC3E}">
        <p14:creationId xmlns:p14="http://schemas.microsoft.com/office/powerpoint/2010/main" val="638344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11</a:t>
            </a:fld>
            <a:endParaRPr lang="en-US" dirty="0"/>
          </a:p>
        </p:txBody>
      </p:sp>
    </p:spTree>
    <p:extLst>
      <p:ext uri="{BB962C8B-B14F-4D97-AF65-F5344CB8AC3E}">
        <p14:creationId xmlns:p14="http://schemas.microsoft.com/office/powerpoint/2010/main" val="187992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12</a:t>
            </a:fld>
            <a:endParaRPr lang="en-US" dirty="0"/>
          </a:p>
        </p:txBody>
      </p:sp>
    </p:spTree>
    <p:extLst>
      <p:ext uri="{BB962C8B-B14F-4D97-AF65-F5344CB8AC3E}">
        <p14:creationId xmlns:p14="http://schemas.microsoft.com/office/powerpoint/2010/main" val="2706182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13</a:t>
            </a:fld>
            <a:endParaRPr lang="en-US" dirty="0"/>
          </a:p>
        </p:txBody>
      </p:sp>
    </p:spTree>
    <p:extLst>
      <p:ext uri="{BB962C8B-B14F-4D97-AF65-F5344CB8AC3E}">
        <p14:creationId xmlns:p14="http://schemas.microsoft.com/office/powerpoint/2010/main" val="375313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FE9C624-4D8D-4C0E-B4CC-316C5FDAE7EA}" type="slidenum">
              <a:rPr lang="en-US" smtClean="0"/>
              <a:t>14</a:t>
            </a:fld>
            <a:endParaRPr lang="en-US" dirty="0"/>
          </a:p>
        </p:txBody>
      </p:sp>
    </p:spTree>
    <p:extLst>
      <p:ext uri="{BB962C8B-B14F-4D97-AF65-F5344CB8AC3E}">
        <p14:creationId xmlns:p14="http://schemas.microsoft.com/office/powerpoint/2010/main" val="2856157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15</a:t>
            </a:fld>
            <a:endParaRPr lang="en-US" dirty="0"/>
          </a:p>
        </p:txBody>
      </p:sp>
    </p:spTree>
    <p:extLst>
      <p:ext uri="{BB962C8B-B14F-4D97-AF65-F5344CB8AC3E}">
        <p14:creationId xmlns:p14="http://schemas.microsoft.com/office/powerpoint/2010/main" val="1746463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16</a:t>
            </a:fld>
            <a:endParaRPr lang="en-US" dirty="0"/>
          </a:p>
        </p:txBody>
      </p:sp>
    </p:spTree>
    <p:extLst>
      <p:ext uri="{BB962C8B-B14F-4D97-AF65-F5344CB8AC3E}">
        <p14:creationId xmlns:p14="http://schemas.microsoft.com/office/powerpoint/2010/main" val="286663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2</a:t>
            </a:fld>
            <a:endParaRPr lang="en-US" dirty="0"/>
          </a:p>
        </p:txBody>
      </p:sp>
    </p:spTree>
    <p:extLst>
      <p:ext uri="{BB962C8B-B14F-4D97-AF65-F5344CB8AC3E}">
        <p14:creationId xmlns:p14="http://schemas.microsoft.com/office/powerpoint/2010/main" val="362715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3</a:t>
            </a:fld>
            <a:endParaRPr lang="en-US" dirty="0"/>
          </a:p>
        </p:txBody>
      </p:sp>
    </p:spTree>
    <p:extLst>
      <p:ext uri="{BB962C8B-B14F-4D97-AF65-F5344CB8AC3E}">
        <p14:creationId xmlns:p14="http://schemas.microsoft.com/office/powerpoint/2010/main" val="317184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E9C624-4D8D-4C0E-B4CC-316C5FDAE7EA}" type="slidenum">
              <a:rPr lang="en-US" smtClean="0"/>
              <a:t>4</a:t>
            </a:fld>
            <a:endParaRPr lang="en-US" dirty="0"/>
          </a:p>
        </p:txBody>
      </p:sp>
    </p:spTree>
    <p:extLst>
      <p:ext uri="{BB962C8B-B14F-4D97-AF65-F5344CB8AC3E}">
        <p14:creationId xmlns:p14="http://schemas.microsoft.com/office/powerpoint/2010/main" val="8613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5</a:t>
            </a:fld>
            <a:endParaRPr lang="en-US" dirty="0"/>
          </a:p>
        </p:txBody>
      </p:sp>
    </p:spTree>
    <p:extLst>
      <p:ext uri="{BB962C8B-B14F-4D97-AF65-F5344CB8AC3E}">
        <p14:creationId xmlns:p14="http://schemas.microsoft.com/office/powerpoint/2010/main" val="292920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6</a:t>
            </a:fld>
            <a:endParaRPr lang="en-US" dirty="0"/>
          </a:p>
        </p:txBody>
      </p:sp>
    </p:spTree>
    <p:extLst>
      <p:ext uri="{BB962C8B-B14F-4D97-AF65-F5344CB8AC3E}">
        <p14:creationId xmlns:p14="http://schemas.microsoft.com/office/powerpoint/2010/main" val="3746851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7FE9C624-4D8D-4C0E-B4CC-316C5FDAE7EA}" type="slidenum">
              <a:rPr lang="en-US" smtClean="0"/>
              <a:t>7</a:t>
            </a:fld>
            <a:endParaRPr lang="en-US" dirty="0"/>
          </a:p>
        </p:txBody>
      </p:sp>
    </p:spTree>
    <p:extLst>
      <p:ext uri="{BB962C8B-B14F-4D97-AF65-F5344CB8AC3E}">
        <p14:creationId xmlns:p14="http://schemas.microsoft.com/office/powerpoint/2010/main" val="90042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8</a:t>
            </a:fld>
            <a:endParaRPr lang="en-US" dirty="0"/>
          </a:p>
        </p:txBody>
      </p:sp>
    </p:spTree>
    <p:extLst>
      <p:ext uri="{BB962C8B-B14F-4D97-AF65-F5344CB8AC3E}">
        <p14:creationId xmlns:p14="http://schemas.microsoft.com/office/powerpoint/2010/main" val="341071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9C624-4D8D-4C0E-B4CC-316C5FDAE7EA}" type="slidenum">
              <a:rPr lang="en-US" smtClean="0"/>
              <a:t>9</a:t>
            </a:fld>
            <a:endParaRPr lang="en-US" dirty="0"/>
          </a:p>
        </p:txBody>
      </p:sp>
    </p:spTree>
    <p:extLst>
      <p:ext uri="{BB962C8B-B14F-4D97-AF65-F5344CB8AC3E}">
        <p14:creationId xmlns:p14="http://schemas.microsoft.com/office/powerpoint/2010/main" val="326675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26169" y="5200652"/>
            <a:ext cx="20726401" cy="2724148"/>
          </a:xfrm>
          <a:prstGeom prst="rect">
            <a:avLst/>
          </a:prstGeom>
        </p:spPr>
        <p:txBody>
          <a:bodyPr lIns="91424" tIns="45712" rIns="91424" bIns="45712" anchor="t"/>
          <a:lstStyle>
            <a:lvl1pPr algn="l">
              <a:defRPr sz="7802" b="1" cap="none" baseline="0">
                <a:solidFill>
                  <a:schemeClr val="accent6"/>
                </a:solidFill>
              </a:defRPr>
            </a:lvl1pPr>
          </a:lstStyle>
          <a:p>
            <a:r>
              <a:rPr lang="en-US" dirty="0"/>
              <a:t>Click to edit title style</a:t>
            </a:r>
          </a:p>
        </p:txBody>
      </p:sp>
      <p:sp>
        <p:nvSpPr>
          <p:cNvPr id="3" name="Text Placeholder 2"/>
          <p:cNvSpPr>
            <a:spLocks noGrp="1"/>
          </p:cNvSpPr>
          <p:nvPr>
            <p:ph type="body" idx="1"/>
          </p:nvPr>
        </p:nvSpPr>
        <p:spPr>
          <a:xfrm>
            <a:off x="1926169" y="2982459"/>
            <a:ext cx="20726401" cy="2218202"/>
          </a:xfrm>
          <a:prstGeom prst="rect">
            <a:avLst/>
          </a:prstGeom>
        </p:spPr>
        <p:txBody>
          <a:bodyPr lIns="91424" tIns="45712" rIns="91424" bIns="45712" anchor="b"/>
          <a:lstStyle>
            <a:lvl1pPr marL="0" indent="0">
              <a:buNone/>
              <a:defRPr sz="4001">
                <a:solidFill>
                  <a:srgbClr val="0054A4"/>
                </a:solidFill>
              </a:defRPr>
            </a:lvl1pPr>
            <a:lvl2pPr marL="914489" indent="0">
              <a:buNone/>
              <a:defRPr sz="3601"/>
            </a:lvl2pPr>
            <a:lvl3pPr marL="1828981" indent="0">
              <a:buNone/>
              <a:defRPr sz="3201"/>
            </a:lvl3pPr>
            <a:lvl4pPr marL="2743473" indent="0">
              <a:buNone/>
              <a:defRPr sz="2801"/>
            </a:lvl4pPr>
            <a:lvl5pPr marL="3657962" indent="0">
              <a:buNone/>
              <a:defRPr sz="2801"/>
            </a:lvl5pPr>
            <a:lvl6pPr marL="4572451" indent="0">
              <a:buNone/>
              <a:defRPr sz="2801"/>
            </a:lvl6pPr>
            <a:lvl7pPr marL="5486943" indent="0">
              <a:buNone/>
              <a:defRPr sz="2801"/>
            </a:lvl7pPr>
            <a:lvl8pPr marL="6401432" indent="0">
              <a:buNone/>
              <a:defRPr sz="2801"/>
            </a:lvl8pPr>
            <a:lvl9pPr marL="7315924" indent="0">
              <a:buNone/>
              <a:defRPr sz="2801"/>
            </a:lvl9pPr>
          </a:lstStyle>
          <a:p>
            <a:pPr lvl="0"/>
            <a:r>
              <a:rPr lang="en-US"/>
              <a:t>Click to edit Master text styles</a:t>
            </a:r>
          </a:p>
        </p:txBody>
      </p:sp>
      <p:sp>
        <p:nvSpPr>
          <p:cNvPr id="5" name="TextBox 4"/>
          <p:cNvSpPr txBox="1"/>
          <p:nvPr/>
        </p:nvSpPr>
        <p:spPr>
          <a:xfrm>
            <a:off x="9135995" y="13211757"/>
            <a:ext cx="369429" cy="1503954"/>
          </a:xfrm>
          <a:prstGeom prst="rect">
            <a:avLst/>
          </a:prstGeom>
          <a:noFill/>
        </p:spPr>
        <p:txBody>
          <a:bodyPr wrap="none" lIns="182896" tIns="91448" rIns="182896" bIns="91448" rtlCol="0">
            <a:spAutoFit/>
          </a:bodyPr>
          <a:lstStyle/>
          <a:p>
            <a:endParaRPr lang="en-US" sz="8573" dirty="0"/>
          </a:p>
        </p:txBody>
      </p:sp>
      <p:sp>
        <p:nvSpPr>
          <p:cNvPr id="7" name="Date Placeholder 1"/>
          <p:cNvSpPr>
            <a:spLocks noGrp="1"/>
          </p:cNvSpPr>
          <p:nvPr>
            <p:ph type="dt" sz="half" idx="2"/>
          </p:nvPr>
        </p:nvSpPr>
        <p:spPr>
          <a:xfrm>
            <a:off x="1926171" y="11800652"/>
            <a:ext cx="5689600" cy="617128"/>
          </a:xfrm>
          <a:prstGeom prst="rect">
            <a:avLst/>
          </a:prstGeom>
        </p:spPr>
        <p:txBody>
          <a:bodyPr vert="horz" lIns="91424" tIns="45712" rIns="91424" bIns="45712" rtlCol="0" anchor="ctr"/>
          <a:lstStyle>
            <a:lvl1pPr algn="l">
              <a:defRPr sz="2401">
                <a:solidFill>
                  <a:schemeClr val="bg1"/>
                </a:solidFill>
              </a:defRPr>
            </a:lvl1pPr>
          </a:lstStyle>
          <a:p>
            <a:fld id="{08CE7AEC-F2D8-E246-BD2A-046AE9DA3464}" type="datetimeFigureOut">
              <a:rPr lang="en-US" smtClean="0"/>
              <a:t>10/6/2020</a:t>
            </a:fld>
            <a:endParaRPr lang="en-US" dirty="0"/>
          </a:p>
        </p:txBody>
      </p:sp>
      <p:sp>
        <p:nvSpPr>
          <p:cNvPr id="8" name="Subtitle 2"/>
          <p:cNvSpPr>
            <a:spLocks noGrp="1"/>
          </p:cNvSpPr>
          <p:nvPr>
            <p:ph type="subTitle" idx="11" hasCustomPrompt="1"/>
          </p:nvPr>
        </p:nvSpPr>
        <p:spPr>
          <a:xfrm>
            <a:off x="1926168" y="12543044"/>
            <a:ext cx="15949088" cy="901372"/>
          </a:xfrm>
          <a:prstGeom prst="rect">
            <a:avLst/>
          </a:prstGeom>
        </p:spPr>
        <p:txBody>
          <a:bodyPr lIns="91424" tIns="45712" rIns="91424" bIns="45712"/>
          <a:lstStyle>
            <a:lvl1pPr marL="0" indent="0" algn="l">
              <a:buNone/>
              <a:defRPr>
                <a:solidFill>
                  <a:schemeClr val="bg2"/>
                </a:solidFill>
              </a:defRPr>
            </a:lvl1pPr>
            <a:lvl2pPr marL="914489" indent="0" algn="ctr">
              <a:buNone/>
              <a:defRPr/>
            </a:lvl2pPr>
            <a:lvl3pPr marL="1828981" indent="0" algn="ctr">
              <a:buNone/>
              <a:defRPr/>
            </a:lvl3pPr>
            <a:lvl4pPr marL="2743473" indent="0" algn="ctr">
              <a:buNone/>
              <a:defRPr/>
            </a:lvl4pPr>
            <a:lvl5pPr marL="3657962" indent="0" algn="ctr">
              <a:buNone/>
              <a:defRPr/>
            </a:lvl5pPr>
            <a:lvl6pPr marL="4572451" indent="0" algn="ctr">
              <a:buNone/>
              <a:defRPr/>
            </a:lvl6pPr>
            <a:lvl7pPr marL="5486943" indent="0" algn="ctr">
              <a:buNone/>
              <a:defRPr/>
            </a:lvl7pPr>
            <a:lvl8pPr marL="6401432" indent="0" algn="ctr">
              <a:buNone/>
              <a:defRPr/>
            </a:lvl8pPr>
            <a:lvl9pPr marL="7315924" indent="0" algn="ctr">
              <a:buNone/>
              <a:defRPr/>
            </a:lvl9pPr>
          </a:lstStyle>
          <a:p>
            <a:r>
              <a:rPr lang="en-US" dirty="0"/>
              <a:t>Presenting To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aphi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995886" y="12520637"/>
            <a:ext cx="16465885" cy="848858"/>
          </a:xfrm>
          <a:prstGeom prst="rect">
            <a:avLst/>
          </a:prstGeom>
        </p:spPr>
        <p:txBody>
          <a:bodyPr lIns="91424" tIns="45712" rIns="91424" bIns="45712"/>
          <a:lstStyle>
            <a:lvl1pPr marL="0" indent="0" algn="l">
              <a:buNone/>
              <a:defRPr baseline="0">
                <a:solidFill>
                  <a:schemeClr val="bg2"/>
                </a:solidFill>
              </a:defRPr>
            </a:lvl1pPr>
            <a:lvl2pPr marL="914489" indent="0" algn="ctr">
              <a:buNone/>
              <a:defRPr/>
            </a:lvl2pPr>
            <a:lvl3pPr marL="1828981" indent="0" algn="ctr">
              <a:buNone/>
              <a:defRPr/>
            </a:lvl3pPr>
            <a:lvl4pPr marL="2743473" indent="0" algn="ctr">
              <a:buNone/>
              <a:defRPr/>
            </a:lvl4pPr>
            <a:lvl5pPr marL="3657962" indent="0" algn="ctr">
              <a:buNone/>
              <a:defRPr/>
            </a:lvl5pPr>
            <a:lvl6pPr marL="4572451" indent="0" algn="ctr">
              <a:buNone/>
              <a:defRPr/>
            </a:lvl6pPr>
            <a:lvl7pPr marL="5486943" indent="0" algn="ctr">
              <a:buNone/>
              <a:defRPr/>
            </a:lvl7pPr>
            <a:lvl8pPr marL="6401432" indent="0" algn="ctr">
              <a:buNone/>
              <a:defRPr/>
            </a:lvl8pPr>
            <a:lvl9pPr marL="7315924" indent="0" algn="ctr">
              <a:buNone/>
              <a:defRPr/>
            </a:lvl9pPr>
          </a:lstStyle>
          <a:p>
            <a:r>
              <a:rPr lang="en-US"/>
              <a:t>Click to edit Master subtitle style</a:t>
            </a:r>
            <a:endParaRPr lang="en-US" dirty="0"/>
          </a:p>
        </p:txBody>
      </p:sp>
      <p:sp>
        <p:nvSpPr>
          <p:cNvPr id="5" name="Date Placeholder 1"/>
          <p:cNvSpPr>
            <a:spLocks noGrp="1"/>
          </p:cNvSpPr>
          <p:nvPr>
            <p:ph type="dt" sz="half" idx="2"/>
          </p:nvPr>
        </p:nvSpPr>
        <p:spPr>
          <a:xfrm>
            <a:off x="995872" y="11844872"/>
            <a:ext cx="5689600" cy="535000"/>
          </a:xfrm>
          <a:prstGeom prst="rect">
            <a:avLst/>
          </a:prstGeom>
        </p:spPr>
        <p:txBody>
          <a:bodyPr vert="horz" lIns="91424" tIns="45712" rIns="91424" bIns="45712" rtlCol="0" anchor="ctr"/>
          <a:lstStyle>
            <a:lvl1pPr algn="l">
              <a:defRPr sz="2401">
                <a:solidFill>
                  <a:schemeClr val="bg1"/>
                </a:solidFill>
              </a:defRPr>
            </a:lvl1pPr>
          </a:lstStyle>
          <a:p>
            <a:fld id="{08CE7AEC-F2D8-E246-BD2A-046AE9DA3464}" type="datetimeFigureOut">
              <a:rPr lang="en-US" smtClean="0"/>
              <a:t>10/6/2020</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Map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22781" y="919697"/>
            <a:ext cx="22084632" cy="11881906"/>
          </a:xfrm>
          <a:prstGeom prst="rect">
            <a:avLst/>
          </a:prstGeom>
        </p:spPr>
        <p:txBody>
          <a:bodyPr vert="horz" lIns="91424" tIns="45712" rIns="91424" bIns="45712" anchor="ctr" anchorCtr="1"/>
          <a:lstStyle>
            <a:lvl1pPr marL="0" indent="0" algn="ctr">
              <a:spcAft>
                <a:spcPts val="1200"/>
              </a:spcAft>
              <a:buNone/>
              <a:defRPr sz="5603">
                <a:solidFill>
                  <a:schemeClr val="tx1"/>
                </a:solidFill>
              </a:defRPr>
            </a:lvl1pPr>
          </a:lstStyle>
          <a:p>
            <a:r>
              <a:rPr lang="en-US" dirty="0"/>
              <a:t>Click icon to add picture</a:t>
            </a:r>
          </a:p>
        </p:txBody>
      </p:sp>
      <p:sp>
        <p:nvSpPr>
          <p:cNvPr id="4" name="Rectangle 3"/>
          <p:cNvSpPr/>
          <p:nvPr userDrawn="1"/>
        </p:nvSpPr>
        <p:spPr>
          <a:xfrm>
            <a:off x="1172544" y="12862008"/>
            <a:ext cx="591829" cy="492571"/>
          </a:xfrm>
          <a:prstGeom prst="rect">
            <a:avLst/>
          </a:prstGeom>
        </p:spPr>
        <p:txBody>
          <a:bodyPr wrap="none">
            <a:spAutoFit/>
          </a:bodyPr>
          <a:lstStyle/>
          <a:p>
            <a:fld id="{ACF2DE00-3FC4-D44A-BC47-241E6CE345C6}" type="slidenum">
              <a:rPr lang="en-US" sz="2601" b="0" i="0" smtClean="0">
                <a:solidFill>
                  <a:schemeClr val="bg1"/>
                </a:solidFill>
                <a:latin typeface="+mn-lt"/>
                <a:cs typeface="Arial"/>
              </a:rPr>
              <a:pPr/>
              <a:t>‹#›</a:t>
            </a:fld>
            <a:endParaRPr lang="en-US" sz="2601" dirty="0"/>
          </a:p>
        </p:txBody>
      </p:sp>
    </p:spTree>
    <p:extLst>
      <p:ext uri="{BB962C8B-B14F-4D97-AF65-F5344CB8AC3E}">
        <p14:creationId xmlns:p14="http://schemas.microsoft.com/office/powerpoint/2010/main" val="590818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0" hasCustomPrompt="1"/>
          </p:nvPr>
        </p:nvSpPr>
        <p:spPr>
          <a:xfrm>
            <a:off x="1303447" y="3085996"/>
            <a:ext cx="21931427" cy="5102872"/>
          </a:xfrm>
          <a:prstGeom prst="rect">
            <a:avLst/>
          </a:prstGeom>
        </p:spPr>
        <p:txBody>
          <a:bodyPr lIns="91424" tIns="45712" rIns="91424" bIns="45712"/>
          <a:lstStyle>
            <a:lvl1pPr marL="625163" indent="-625163">
              <a:buClr>
                <a:schemeClr val="accent1"/>
              </a:buClr>
              <a:buFont typeface="Arial"/>
              <a:buChar char="•"/>
              <a:defRPr/>
            </a:lvl1pPr>
            <a:lvl3pPr>
              <a:buClr>
                <a:schemeClr val="accent5"/>
              </a:buClr>
              <a:defRPr/>
            </a:lvl3pPr>
          </a:lstStyle>
          <a:p>
            <a:pPr lvl="0"/>
            <a:r>
              <a:rPr lang="en-US" dirty="0"/>
              <a:t>Per Council policy, please make sure your presentations include accessibility. For more information on guidelines: https://</a:t>
            </a:r>
            <a:r>
              <a:rPr lang="en-US" dirty="0" err="1"/>
              <a:t>mn.gov</a:t>
            </a:r>
            <a:r>
              <a:rPr lang="en-US" dirty="0"/>
              <a:t>/</a:t>
            </a:r>
            <a:r>
              <a:rPr lang="en-US" dirty="0" err="1"/>
              <a:t>mnit</a:t>
            </a:r>
            <a:r>
              <a:rPr lang="en-US" dirty="0"/>
              <a:t>/programs/accessibility/</a:t>
            </a:r>
          </a:p>
        </p:txBody>
      </p:sp>
      <p:sp>
        <p:nvSpPr>
          <p:cNvPr id="4" name="Title 1"/>
          <p:cNvSpPr>
            <a:spLocks noGrp="1"/>
          </p:cNvSpPr>
          <p:nvPr>
            <p:ph type="title"/>
          </p:nvPr>
        </p:nvSpPr>
        <p:spPr>
          <a:xfrm>
            <a:off x="1289272" y="1261242"/>
            <a:ext cx="21945600" cy="1553816"/>
          </a:xfrm>
          <a:prstGeom prst="rect">
            <a:avLst/>
          </a:prstGeom>
        </p:spPr>
        <p:txBody>
          <a:bodyPr vert="horz" lIns="91424" tIns="45712" rIns="91424" bIns="45712"/>
          <a:lstStyle>
            <a:lvl1pPr>
              <a:defRPr>
                <a:solidFill>
                  <a:schemeClr val="accent6"/>
                </a:solidFill>
              </a:defRPr>
            </a:lvl1pPr>
          </a:lstStyle>
          <a:p>
            <a:r>
              <a:rPr lang="en-US"/>
              <a:t>Click to edit Master title style</a:t>
            </a:r>
            <a:endParaRPr lang="en-US" dirty="0"/>
          </a:p>
        </p:txBody>
      </p:sp>
      <p:sp>
        <p:nvSpPr>
          <p:cNvPr id="5" name="Rectangle 4"/>
          <p:cNvSpPr/>
          <p:nvPr userDrawn="1"/>
        </p:nvSpPr>
        <p:spPr>
          <a:xfrm>
            <a:off x="1189477" y="12735008"/>
            <a:ext cx="591829" cy="492571"/>
          </a:xfrm>
          <a:prstGeom prst="rect">
            <a:avLst/>
          </a:prstGeom>
        </p:spPr>
        <p:txBody>
          <a:bodyPr wrap="none">
            <a:spAutoFit/>
          </a:bodyPr>
          <a:lstStyle/>
          <a:p>
            <a:fld id="{ACF2DE00-3FC4-D44A-BC47-241E6CE345C6}" type="slidenum">
              <a:rPr lang="en-US" sz="2601" b="0" i="0" smtClean="0">
                <a:solidFill>
                  <a:srgbClr val="005DAA"/>
                </a:solidFill>
                <a:latin typeface="+mn-lt"/>
                <a:cs typeface="Arial"/>
              </a:rPr>
              <a:pPr/>
              <a:t>‹#›</a:t>
            </a:fld>
            <a:endParaRPr lang="en-US" sz="2601" dirty="0">
              <a:solidFill>
                <a:srgbClr val="005DAA"/>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0"/>
          </p:nvPr>
        </p:nvSpPr>
        <p:spPr>
          <a:xfrm>
            <a:off x="1926169" y="3085213"/>
            <a:ext cx="20726401" cy="1971074"/>
          </a:xfrm>
          <a:prstGeom prst="rect">
            <a:avLst/>
          </a:prstGeom>
        </p:spPr>
        <p:txBody>
          <a:bodyPr lIns="91424" tIns="45712" rIns="91424" bIns="45712" anchor="b"/>
          <a:lstStyle>
            <a:lvl1pPr marL="0" indent="0">
              <a:buNone/>
              <a:defRPr sz="4001">
                <a:solidFill>
                  <a:schemeClr val="bg2"/>
                </a:solidFill>
              </a:defRPr>
            </a:lvl1pPr>
            <a:lvl2pPr marL="914489" indent="0">
              <a:buNone/>
              <a:defRPr sz="3601"/>
            </a:lvl2pPr>
            <a:lvl3pPr marL="1828981" indent="0">
              <a:buNone/>
              <a:defRPr sz="3201"/>
            </a:lvl3pPr>
            <a:lvl4pPr marL="2743473" indent="0">
              <a:buNone/>
              <a:defRPr sz="2801"/>
            </a:lvl4pPr>
            <a:lvl5pPr marL="3657962" indent="0">
              <a:buNone/>
              <a:defRPr sz="2801"/>
            </a:lvl5pPr>
            <a:lvl6pPr marL="4572451" indent="0">
              <a:buNone/>
              <a:defRPr sz="2801"/>
            </a:lvl6pPr>
            <a:lvl7pPr marL="5486943" indent="0">
              <a:buNone/>
              <a:defRPr sz="2801"/>
            </a:lvl7pPr>
            <a:lvl8pPr marL="6401432" indent="0">
              <a:buNone/>
              <a:defRPr sz="2801"/>
            </a:lvl8pPr>
            <a:lvl9pPr marL="7315924" indent="0">
              <a:buNone/>
              <a:defRPr sz="2801"/>
            </a:lvl9pPr>
          </a:lstStyle>
          <a:p>
            <a:pPr lvl="0"/>
            <a:r>
              <a:rPr lang="en-US"/>
              <a:t>Click to edit Master text styles</a:t>
            </a:r>
          </a:p>
        </p:txBody>
      </p:sp>
      <p:sp>
        <p:nvSpPr>
          <p:cNvPr id="7" name="Subtitle 2"/>
          <p:cNvSpPr>
            <a:spLocks noGrp="1"/>
          </p:cNvSpPr>
          <p:nvPr>
            <p:ph type="subTitle" idx="11" hasCustomPrompt="1"/>
          </p:nvPr>
        </p:nvSpPr>
        <p:spPr>
          <a:xfrm>
            <a:off x="1926168" y="12203663"/>
            <a:ext cx="15949088" cy="1056470"/>
          </a:xfrm>
          <a:prstGeom prst="rect">
            <a:avLst/>
          </a:prstGeom>
        </p:spPr>
        <p:txBody>
          <a:bodyPr lIns="91424" tIns="45712" rIns="91424" bIns="45712"/>
          <a:lstStyle>
            <a:lvl1pPr marL="0" indent="0" algn="l">
              <a:buNone/>
              <a:defRPr>
                <a:solidFill>
                  <a:schemeClr val="bg2"/>
                </a:solidFill>
              </a:defRPr>
            </a:lvl1pPr>
            <a:lvl2pPr marL="914489" indent="0" algn="ctr">
              <a:buNone/>
              <a:defRPr/>
            </a:lvl2pPr>
            <a:lvl3pPr marL="1828981" indent="0" algn="ctr">
              <a:buNone/>
              <a:defRPr/>
            </a:lvl3pPr>
            <a:lvl4pPr marL="2743473" indent="0" algn="ctr">
              <a:buNone/>
              <a:defRPr/>
            </a:lvl4pPr>
            <a:lvl5pPr marL="3657962" indent="0" algn="ctr">
              <a:buNone/>
              <a:defRPr/>
            </a:lvl5pPr>
            <a:lvl6pPr marL="4572451" indent="0" algn="ctr">
              <a:buNone/>
              <a:defRPr/>
            </a:lvl6pPr>
            <a:lvl7pPr marL="5486943" indent="0" algn="ctr">
              <a:buNone/>
              <a:defRPr/>
            </a:lvl7pPr>
            <a:lvl8pPr marL="6401432" indent="0" algn="ctr">
              <a:buNone/>
              <a:defRPr/>
            </a:lvl8pPr>
            <a:lvl9pPr marL="7315924" indent="0" algn="ctr">
              <a:buNone/>
              <a:defRPr/>
            </a:lvl9pPr>
          </a:lstStyle>
          <a:p>
            <a:r>
              <a:rPr lang="en-US" dirty="0"/>
              <a:t>Presenting To</a:t>
            </a:r>
          </a:p>
        </p:txBody>
      </p:sp>
      <p:sp>
        <p:nvSpPr>
          <p:cNvPr id="13" name="Title 12"/>
          <p:cNvSpPr>
            <a:spLocks noGrp="1"/>
          </p:cNvSpPr>
          <p:nvPr>
            <p:ph type="title"/>
          </p:nvPr>
        </p:nvSpPr>
        <p:spPr>
          <a:xfrm>
            <a:off x="1926169" y="5208637"/>
            <a:ext cx="20726401" cy="1615818"/>
          </a:xfrm>
          <a:prstGeom prst="rect">
            <a:avLst/>
          </a:prstGeom>
        </p:spPr>
        <p:txBody>
          <a:bodyPr vert="horz" lIns="49999" tIns="25000" rIns="49999" bIns="25000"/>
          <a:lstStyle/>
          <a:p>
            <a:r>
              <a:rPr lang="en-US"/>
              <a:t>Click to edit Master title style</a:t>
            </a:r>
            <a:endParaRPr lang="en-US" dirty="0"/>
          </a:p>
        </p:txBody>
      </p:sp>
      <p:sp>
        <p:nvSpPr>
          <p:cNvPr id="11" name="Text Placeholder 10"/>
          <p:cNvSpPr>
            <a:spLocks noGrp="1"/>
          </p:cNvSpPr>
          <p:nvPr>
            <p:ph type="body" sz="quarter" idx="12" hasCustomPrompt="1"/>
          </p:nvPr>
        </p:nvSpPr>
        <p:spPr>
          <a:xfrm>
            <a:off x="1926169" y="11485387"/>
            <a:ext cx="4131067" cy="571150"/>
          </a:xfrm>
          <a:prstGeom prst="rect">
            <a:avLst/>
          </a:prstGeom>
        </p:spPr>
        <p:txBody>
          <a:bodyPr vert="horz" lIns="49999" tIns="25000" rIns="49999" bIns="25000"/>
          <a:lstStyle>
            <a:lvl1pPr marL="0" indent="0">
              <a:buNone/>
              <a:defRPr sz="2601">
                <a:solidFill>
                  <a:srgbClr val="FFFFFF"/>
                </a:solidFill>
              </a:defRPr>
            </a:lvl1pPr>
            <a:lvl4pPr marL="3368636" indent="-625163">
              <a:buFont typeface="Arial"/>
              <a:buChar char="•"/>
              <a:defRPr/>
            </a:lvl4pPr>
          </a:lstStyle>
          <a:p>
            <a:pPr lvl="0"/>
            <a:fld id="{163E7DB0-2F44-1947-8A31-0BEC6DD77760}" type="datetimeFigureOut">
              <a:rPr lang="en-US" smtClean="0"/>
              <a:pPr lvl="0"/>
              <a:t>9/6/12</a:t>
            </a:fld>
            <a:endParaRPr lang="en-US" dirty="0"/>
          </a:p>
        </p:txBody>
      </p:sp>
    </p:spTree>
    <p:extLst>
      <p:ext uri="{BB962C8B-B14F-4D97-AF65-F5344CB8AC3E}">
        <p14:creationId xmlns:p14="http://schemas.microsoft.com/office/powerpoint/2010/main" val="18477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_Title and Content">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303447" y="3085996"/>
            <a:ext cx="21931427" cy="5102872"/>
          </a:xfrm>
          <a:prstGeom prst="rect">
            <a:avLst/>
          </a:prstGeom>
        </p:spPr>
        <p:txBody>
          <a:bodyPr lIns="91424" tIns="45712" rIns="91424" bIns="45712"/>
          <a:lstStyle>
            <a:lvl1pPr marL="625163" indent="-625163">
              <a:buClr>
                <a:schemeClr val="accent1"/>
              </a:buClr>
              <a:buFont typeface="Arial"/>
              <a:buChar char="•"/>
              <a:defRPr/>
            </a:lvl1pPr>
            <a:lvl3pPr>
              <a:buClr>
                <a:schemeClr val="accent5"/>
              </a:buClr>
              <a:defRPr/>
            </a:lvl3pPr>
          </a:lstStyle>
          <a:p>
            <a:pPr lvl="0"/>
            <a:r>
              <a:rPr lang="en-US" dirty="0"/>
              <a:t>Per Council policy, please make sure your presentations include accessibility. For more information on guidelines: https://</a:t>
            </a:r>
            <a:r>
              <a:rPr lang="en-US" dirty="0" err="1"/>
              <a:t>mn.gov</a:t>
            </a:r>
            <a:r>
              <a:rPr lang="en-US" dirty="0"/>
              <a:t>/</a:t>
            </a:r>
            <a:r>
              <a:rPr lang="en-US" dirty="0" err="1"/>
              <a:t>mnit</a:t>
            </a:r>
            <a:r>
              <a:rPr lang="en-US" dirty="0"/>
              <a:t>/programs/accessibility/</a:t>
            </a:r>
          </a:p>
        </p:txBody>
      </p:sp>
      <p:sp>
        <p:nvSpPr>
          <p:cNvPr id="2" name="Title 1"/>
          <p:cNvSpPr>
            <a:spLocks noGrp="1"/>
          </p:cNvSpPr>
          <p:nvPr>
            <p:ph type="title"/>
          </p:nvPr>
        </p:nvSpPr>
        <p:spPr>
          <a:xfrm>
            <a:off x="1289272" y="1261242"/>
            <a:ext cx="21945600" cy="1553816"/>
          </a:xfrm>
          <a:prstGeom prst="rect">
            <a:avLst/>
          </a:prstGeom>
        </p:spPr>
        <p:txBody>
          <a:bodyPr vert="horz" lIns="91424" tIns="45712" rIns="91424" bIns="45712"/>
          <a:lstStyle>
            <a:lvl1pPr>
              <a:defRPr>
                <a:solidFill>
                  <a:schemeClr val="accent6"/>
                </a:solidFill>
              </a:defRPr>
            </a:lvl1p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1255405" y="12526185"/>
            <a:ext cx="4005664" cy="496490"/>
          </a:xfrm>
          <a:prstGeom prst="rect">
            <a:avLst/>
          </a:prstGeom>
        </p:spPr>
        <p:txBody>
          <a:bodyPr vert="horz" lIns="49999" tIns="25000" rIns="49999" bIns="25000"/>
          <a:lstStyle>
            <a:lvl1pPr marL="0" indent="0">
              <a:buNone/>
              <a:defRPr sz="2601">
                <a:solidFill>
                  <a:srgbClr val="FFFFFF"/>
                </a:solidFill>
              </a:defRPr>
            </a:lvl1pPr>
          </a:lstStyle>
          <a:p>
            <a:fld id="{163E7DB0-2F44-1947-8A31-0BEC6DD77760}" type="datetimeFigureOut">
              <a:rPr lang="en-US" smtClean="0"/>
              <a:pPr/>
              <a:t>9/6/12</a:t>
            </a:fld>
            <a:endParaRPr lang="en-US" dirty="0"/>
          </a:p>
        </p:txBody>
      </p:sp>
      <p:sp>
        <p:nvSpPr>
          <p:cNvPr id="4" name="Rectangle 3"/>
          <p:cNvSpPr/>
          <p:nvPr userDrawn="1"/>
        </p:nvSpPr>
        <p:spPr>
          <a:xfrm>
            <a:off x="1172544" y="12862008"/>
            <a:ext cx="591829" cy="492571"/>
          </a:xfrm>
          <a:prstGeom prst="rect">
            <a:avLst/>
          </a:prstGeom>
        </p:spPr>
        <p:txBody>
          <a:bodyPr wrap="none">
            <a:spAutoFit/>
          </a:bodyPr>
          <a:lstStyle/>
          <a:p>
            <a:fld id="{ACF2DE00-3FC4-D44A-BC47-241E6CE345C6}" type="slidenum">
              <a:rPr lang="en-US" sz="2601" b="0" i="0" smtClean="0">
                <a:solidFill>
                  <a:schemeClr val="bg1"/>
                </a:solidFill>
                <a:latin typeface="+mn-lt"/>
                <a:cs typeface="Arial"/>
              </a:rPr>
              <a:pPr/>
              <a:t>‹#›</a:t>
            </a:fld>
            <a:endParaRPr lang="en-US" sz="260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itle 3"/>
          <p:cNvSpPr>
            <a:spLocks noGrp="1"/>
          </p:cNvSpPr>
          <p:nvPr/>
        </p:nvSpPr>
        <p:spPr>
          <a:xfrm>
            <a:off x="-5157075" y="-3837044"/>
            <a:ext cx="21945600" cy="2286000"/>
          </a:xfrm>
          <a:prstGeom prst="rect">
            <a:avLst/>
          </a:prstGeom>
        </p:spPr>
        <p:txBody>
          <a:bodyPr vert="horz" lIns="182896" tIns="91448" rIns="182896" bIns="9144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8802" kern="1200" dirty="0"/>
          </a:p>
        </p:txBody>
      </p:sp>
      <p:sp>
        <p:nvSpPr>
          <p:cNvPr id="6" name="Content Placeholder 4"/>
          <p:cNvSpPr>
            <a:spLocks noGrp="1"/>
          </p:cNvSpPr>
          <p:nvPr/>
        </p:nvSpPr>
        <p:spPr>
          <a:xfrm>
            <a:off x="-5157075" y="-1185913"/>
            <a:ext cx="10769600" cy="9051926"/>
          </a:xfrm>
          <a:prstGeom prst="rect">
            <a:avLst/>
          </a:prstGeom>
        </p:spPr>
        <p:txBody>
          <a:bodyPr vert="horz" lIns="182896" tIns="91448" rIns="182896" bIns="91448"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5603" kern="1200" dirty="0"/>
          </a:p>
        </p:txBody>
      </p:sp>
      <p:sp>
        <p:nvSpPr>
          <p:cNvPr id="7" name="Content Placeholder 5"/>
          <p:cNvSpPr>
            <a:spLocks noGrp="1"/>
          </p:cNvSpPr>
          <p:nvPr/>
        </p:nvSpPr>
        <p:spPr>
          <a:xfrm>
            <a:off x="6018927" y="-1185913"/>
            <a:ext cx="10769600" cy="9051926"/>
          </a:xfrm>
          <a:prstGeom prst="rect">
            <a:avLst/>
          </a:prstGeom>
        </p:spPr>
        <p:txBody>
          <a:bodyPr vert="horz" lIns="182896" tIns="91448" rIns="182896" bIns="91448"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5603" kern="1200" dirty="0"/>
          </a:p>
        </p:txBody>
      </p:sp>
      <p:sp>
        <p:nvSpPr>
          <p:cNvPr id="8" name="Title 3"/>
          <p:cNvSpPr>
            <a:spLocks noGrp="1"/>
          </p:cNvSpPr>
          <p:nvPr>
            <p:ph type="title" hasCustomPrompt="1"/>
          </p:nvPr>
        </p:nvSpPr>
        <p:spPr>
          <a:xfrm>
            <a:off x="1219203" y="741979"/>
            <a:ext cx="21945600" cy="1779718"/>
          </a:xfrm>
          <a:prstGeom prst="rect">
            <a:avLst/>
          </a:prstGeom>
        </p:spPr>
        <p:txBody>
          <a:bodyPr lIns="91424" tIns="45712" rIns="91424" bIns="45712"/>
          <a:lstStyle>
            <a:lvl1pPr>
              <a:defRPr baseline="0">
                <a:solidFill>
                  <a:schemeClr val="accent6"/>
                </a:solidFill>
              </a:defRPr>
            </a:lvl1pPr>
          </a:lstStyle>
          <a:p>
            <a:r>
              <a:rPr lang="en-US" dirty="0"/>
              <a:t>Click to add title</a:t>
            </a:r>
          </a:p>
        </p:txBody>
      </p:sp>
      <p:sp>
        <p:nvSpPr>
          <p:cNvPr id="9" name="Content Placeholder 4"/>
          <p:cNvSpPr>
            <a:spLocks noGrp="1"/>
          </p:cNvSpPr>
          <p:nvPr>
            <p:ph sz="half" idx="1" hasCustomPrompt="1"/>
          </p:nvPr>
        </p:nvSpPr>
        <p:spPr>
          <a:xfrm>
            <a:off x="1219201" y="3200400"/>
            <a:ext cx="10769600" cy="7047188"/>
          </a:xfrm>
          <a:prstGeom prst="rect">
            <a:avLst/>
          </a:prstGeom>
        </p:spPr>
        <p:txBody>
          <a:bodyPr lIns="91424" tIns="45712" rIns="91424" bIns="45712"/>
          <a:lstStyle>
            <a:lvl1pPr>
              <a:buClr>
                <a:schemeClr val="accent1"/>
              </a:buClr>
              <a:defRPr/>
            </a:lvl1pPr>
          </a:lstStyle>
          <a:p>
            <a:r>
              <a:rPr lang="en-US"/>
              <a:t>Per Council policy, please make sure your presentations include accessibility.</a:t>
            </a:r>
            <a:endParaRPr lang="en-US" dirty="0"/>
          </a:p>
        </p:txBody>
      </p:sp>
      <p:sp>
        <p:nvSpPr>
          <p:cNvPr id="10" name="Content Placeholder 5"/>
          <p:cNvSpPr>
            <a:spLocks noGrp="1"/>
          </p:cNvSpPr>
          <p:nvPr>
            <p:ph sz="half" idx="2" hasCustomPrompt="1"/>
          </p:nvPr>
        </p:nvSpPr>
        <p:spPr>
          <a:xfrm>
            <a:off x="12395200" y="3200400"/>
            <a:ext cx="10769600" cy="7047188"/>
          </a:xfrm>
          <a:prstGeom prst="rect">
            <a:avLst/>
          </a:prstGeom>
        </p:spPr>
        <p:txBody>
          <a:bodyPr lIns="91424" tIns="45712" rIns="91424" bIns="45712"/>
          <a:lstStyle>
            <a:lvl1pPr>
              <a:buClr>
                <a:schemeClr val="accent1"/>
              </a:buClr>
              <a:defRPr/>
            </a:lvl1pPr>
          </a:lstStyle>
          <a:p>
            <a:pPr lvl="0"/>
            <a:r>
              <a:rPr lang="en-US" dirty="0"/>
              <a:t>For more information on guidelines: https://</a:t>
            </a:r>
            <a:r>
              <a:rPr lang="en-US" dirty="0" err="1"/>
              <a:t>mn.gov</a:t>
            </a:r>
            <a:r>
              <a:rPr lang="en-US" dirty="0"/>
              <a:t>/</a:t>
            </a:r>
            <a:r>
              <a:rPr lang="en-US" dirty="0" err="1"/>
              <a:t>mnit</a:t>
            </a:r>
            <a:r>
              <a:rPr lang="en-US" dirty="0"/>
              <a:t>/programs/accessibility/</a:t>
            </a:r>
          </a:p>
        </p:txBody>
      </p:sp>
      <p:sp>
        <p:nvSpPr>
          <p:cNvPr id="12" name="Rectangle 11"/>
          <p:cNvSpPr/>
          <p:nvPr userDrawn="1"/>
        </p:nvSpPr>
        <p:spPr>
          <a:xfrm>
            <a:off x="1172544" y="12862008"/>
            <a:ext cx="591829" cy="492571"/>
          </a:xfrm>
          <a:prstGeom prst="rect">
            <a:avLst/>
          </a:prstGeom>
        </p:spPr>
        <p:txBody>
          <a:bodyPr wrap="none">
            <a:spAutoFit/>
          </a:bodyPr>
          <a:lstStyle/>
          <a:p>
            <a:fld id="{ACF2DE00-3FC4-D44A-BC47-241E6CE345C6}" type="slidenum">
              <a:rPr lang="en-US" sz="2601" b="0" i="0" smtClean="0">
                <a:solidFill>
                  <a:schemeClr val="bg1"/>
                </a:solidFill>
                <a:latin typeface="+mn-lt"/>
                <a:cs typeface="Arial"/>
              </a:rPr>
              <a:pPr/>
              <a:t>‹#›</a:t>
            </a:fld>
            <a:endParaRPr lang="en-US" sz="2601" dirty="0"/>
          </a:p>
        </p:txBody>
      </p:sp>
    </p:spTree>
    <p:extLst>
      <p:ext uri="{BB962C8B-B14F-4D97-AF65-F5344CB8AC3E}">
        <p14:creationId xmlns:p14="http://schemas.microsoft.com/office/powerpoint/2010/main" val="103950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Title 6"/>
          <p:cNvSpPr>
            <a:spLocks noGrp="1"/>
          </p:cNvSpPr>
          <p:nvPr>
            <p:ph type="title"/>
          </p:nvPr>
        </p:nvSpPr>
        <p:spPr>
          <a:xfrm>
            <a:off x="1219203" y="549283"/>
            <a:ext cx="21945600" cy="1219966"/>
          </a:xfrm>
          <a:prstGeom prst="rect">
            <a:avLst/>
          </a:prstGeom>
        </p:spPr>
        <p:txBody>
          <a:bodyPr lIns="91424" tIns="45712" rIns="91424" bIns="45712"/>
          <a:lstStyle>
            <a:lvl1pPr>
              <a:defRPr>
                <a:solidFill>
                  <a:schemeClr val="accent6"/>
                </a:solidFill>
              </a:defRPr>
            </a:lvl1pPr>
          </a:lstStyle>
          <a:p>
            <a:r>
              <a:rPr lang="en-US"/>
              <a:t>Click to edit Master title style</a:t>
            </a:r>
            <a:endParaRPr lang="en-US" dirty="0"/>
          </a:p>
        </p:txBody>
      </p:sp>
      <p:sp>
        <p:nvSpPr>
          <p:cNvPr id="4" name="Text Placeholder 7"/>
          <p:cNvSpPr>
            <a:spLocks noGrp="1"/>
          </p:cNvSpPr>
          <p:nvPr>
            <p:ph type="body" idx="1" hasCustomPrompt="1"/>
          </p:nvPr>
        </p:nvSpPr>
        <p:spPr>
          <a:xfrm>
            <a:off x="1219201" y="1931554"/>
            <a:ext cx="10773835" cy="1078816"/>
          </a:xfrm>
          <a:prstGeom prst="rect">
            <a:avLst/>
          </a:prstGeom>
        </p:spPr>
        <p:txBody>
          <a:bodyPr lIns="91424" tIns="45712" rIns="91424" bIns="45712"/>
          <a:lstStyle>
            <a:lvl1pPr marL="0" indent="0">
              <a:buNone/>
              <a:defRPr/>
            </a:lvl1pPr>
          </a:lstStyle>
          <a:p>
            <a:pPr lvl="0"/>
            <a:r>
              <a:rPr lang="en-US" dirty="0"/>
              <a:t>Click to edit text styles</a:t>
            </a:r>
          </a:p>
        </p:txBody>
      </p:sp>
      <p:sp>
        <p:nvSpPr>
          <p:cNvPr id="5" name="Content Placeholder 8"/>
          <p:cNvSpPr>
            <a:spLocks noGrp="1"/>
          </p:cNvSpPr>
          <p:nvPr>
            <p:ph sz="half" idx="2" hasCustomPrompt="1"/>
          </p:nvPr>
        </p:nvSpPr>
        <p:spPr>
          <a:xfrm>
            <a:off x="1219201" y="3211083"/>
            <a:ext cx="10773835" cy="6931402"/>
          </a:xfrm>
          <a:prstGeom prst="rect">
            <a:avLst/>
          </a:prstGeom>
        </p:spPr>
        <p:txBody>
          <a:bodyPr lIns="91424" tIns="45712" rIns="91424" bIns="45712"/>
          <a:lstStyle>
            <a:lvl1pPr>
              <a:buClr>
                <a:schemeClr val="accent1"/>
              </a:buClr>
              <a:defRPr/>
            </a:lvl1pPr>
          </a:lstStyle>
          <a:p>
            <a:r>
              <a:rPr lang="en-US" dirty="0"/>
              <a:t>Per Council policy, please make sure your presentations include accessibility.</a:t>
            </a:r>
          </a:p>
        </p:txBody>
      </p:sp>
      <p:sp>
        <p:nvSpPr>
          <p:cNvPr id="6" name="Text Placeholder 9"/>
          <p:cNvSpPr>
            <a:spLocks noGrp="1"/>
          </p:cNvSpPr>
          <p:nvPr>
            <p:ph type="body" sz="quarter" idx="3" hasCustomPrompt="1"/>
          </p:nvPr>
        </p:nvSpPr>
        <p:spPr>
          <a:xfrm>
            <a:off x="12386747" y="1931554"/>
            <a:ext cx="10778067" cy="1078816"/>
          </a:xfrm>
          <a:prstGeom prst="rect">
            <a:avLst/>
          </a:prstGeom>
        </p:spPr>
        <p:txBody>
          <a:bodyPr lIns="91424" tIns="45712" rIns="91424" bIns="45712"/>
          <a:lstStyle>
            <a:lvl1pPr marL="0" indent="0">
              <a:buNone/>
              <a:defRPr/>
            </a:lvl1pPr>
          </a:lstStyle>
          <a:p>
            <a:pPr lvl="0"/>
            <a:r>
              <a:rPr lang="en-US" dirty="0"/>
              <a:t>Click to edit text styles</a:t>
            </a:r>
          </a:p>
        </p:txBody>
      </p:sp>
      <p:sp>
        <p:nvSpPr>
          <p:cNvPr id="7" name="Content Placeholder 10"/>
          <p:cNvSpPr>
            <a:spLocks noGrp="1"/>
          </p:cNvSpPr>
          <p:nvPr>
            <p:ph sz="quarter" idx="4" hasCustomPrompt="1"/>
          </p:nvPr>
        </p:nvSpPr>
        <p:spPr>
          <a:xfrm>
            <a:off x="12386747" y="3211083"/>
            <a:ext cx="10778067" cy="6931402"/>
          </a:xfrm>
          <a:prstGeom prst="rect">
            <a:avLst/>
          </a:prstGeom>
        </p:spPr>
        <p:txBody>
          <a:bodyPr lIns="91424" tIns="45712" rIns="91424" bIns="45712"/>
          <a:lstStyle>
            <a:lvl1pPr marL="685870" marR="0" indent="-685870" algn="l" defTabSz="914652" rtl="0" eaLnBrk="1" fontAlgn="base" latinLnBrk="0" hangingPunct="1">
              <a:lnSpc>
                <a:spcPct val="100000"/>
              </a:lnSpc>
              <a:spcBef>
                <a:spcPct val="20000"/>
              </a:spcBef>
              <a:spcAft>
                <a:spcPct val="0"/>
              </a:spcAft>
              <a:buClr>
                <a:schemeClr val="accent1"/>
              </a:buClr>
              <a:buSzPct val="125000"/>
              <a:buFontTx/>
              <a:buChar char="•"/>
              <a:tabLst/>
              <a:defRPr/>
            </a:lvl1pPr>
          </a:lstStyle>
          <a:p>
            <a:pPr lvl="0"/>
            <a:r>
              <a:rPr lang="en-US" dirty="0"/>
              <a:t>For more information on guidelines: https://</a:t>
            </a:r>
            <a:r>
              <a:rPr lang="en-US" dirty="0" err="1"/>
              <a:t>mn.gov</a:t>
            </a:r>
            <a:r>
              <a:rPr lang="en-US" dirty="0"/>
              <a:t>/</a:t>
            </a:r>
            <a:r>
              <a:rPr lang="en-US" dirty="0" err="1"/>
              <a:t>mnit</a:t>
            </a:r>
            <a:r>
              <a:rPr lang="en-US" dirty="0"/>
              <a:t>/programs/accessibility/</a:t>
            </a:r>
          </a:p>
          <a:p>
            <a:endParaRPr lang="en-US" dirty="0"/>
          </a:p>
        </p:txBody>
      </p:sp>
      <p:sp>
        <p:nvSpPr>
          <p:cNvPr id="9" name="Rectangle 8"/>
          <p:cNvSpPr/>
          <p:nvPr userDrawn="1"/>
        </p:nvSpPr>
        <p:spPr>
          <a:xfrm>
            <a:off x="1172544" y="12862008"/>
            <a:ext cx="591829" cy="492571"/>
          </a:xfrm>
          <a:prstGeom prst="rect">
            <a:avLst/>
          </a:prstGeom>
        </p:spPr>
        <p:txBody>
          <a:bodyPr wrap="none">
            <a:spAutoFit/>
          </a:bodyPr>
          <a:lstStyle/>
          <a:p>
            <a:fld id="{ACF2DE00-3FC4-D44A-BC47-241E6CE345C6}" type="slidenum">
              <a:rPr lang="en-US" sz="2601" b="0" i="0" smtClean="0">
                <a:solidFill>
                  <a:schemeClr val="bg1"/>
                </a:solidFill>
                <a:latin typeface="+mn-lt"/>
                <a:cs typeface="Arial"/>
              </a:rPr>
              <a:pPr/>
              <a:t>‹#›</a:t>
            </a:fld>
            <a:endParaRPr lang="en-US" sz="2601" dirty="0"/>
          </a:p>
        </p:txBody>
      </p:sp>
    </p:spTree>
    <p:extLst>
      <p:ext uri="{BB962C8B-B14F-4D97-AF65-F5344CB8AC3E}">
        <p14:creationId xmlns:p14="http://schemas.microsoft.com/office/powerpoint/2010/main" val="75165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89477" y="12735008"/>
            <a:ext cx="591829" cy="492571"/>
          </a:xfrm>
          <a:prstGeom prst="rect">
            <a:avLst/>
          </a:prstGeom>
        </p:spPr>
        <p:txBody>
          <a:bodyPr wrap="none">
            <a:spAutoFit/>
          </a:bodyPr>
          <a:lstStyle/>
          <a:p>
            <a:fld id="{ACF2DE00-3FC4-D44A-BC47-241E6CE345C6}" type="slidenum">
              <a:rPr lang="en-US" sz="2601" b="0" i="0" smtClean="0">
                <a:solidFill>
                  <a:srgbClr val="005DAA"/>
                </a:solidFill>
                <a:latin typeface="+mn-lt"/>
                <a:cs typeface="Arial"/>
              </a:rPr>
              <a:pPr/>
              <a:t>‹#›</a:t>
            </a:fld>
            <a:endParaRPr lang="en-US" sz="2601" dirty="0">
              <a:solidFill>
                <a:srgbClr val="005DAA"/>
              </a:solidFill>
            </a:endParaRPr>
          </a:p>
        </p:txBody>
      </p:sp>
    </p:spTree>
    <p:extLst>
      <p:ext uri="{BB962C8B-B14F-4D97-AF65-F5344CB8AC3E}">
        <p14:creationId xmlns:p14="http://schemas.microsoft.com/office/powerpoint/2010/main" val="348674454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lain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4"/>
          <p:cNvSpPr>
            <a:spLocks noGrp="1"/>
          </p:cNvSpPr>
          <p:nvPr>
            <p:ph sz="half" idx="1" hasCustomPrompt="1"/>
          </p:nvPr>
        </p:nvSpPr>
        <p:spPr>
          <a:xfrm>
            <a:off x="1219201" y="3200400"/>
            <a:ext cx="10769600" cy="7047188"/>
          </a:xfrm>
          <a:prstGeom prst="rect">
            <a:avLst/>
          </a:prstGeom>
        </p:spPr>
        <p:txBody>
          <a:bodyPr lIns="91424" tIns="45712" rIns="91424" bIns="45712"/>
          <a:lstStyle>
            <a:lvl1pPr>
              <a:buClr>
                <a:schemeClr val="accent1"/>
              </a:buClr>
              <a:defRPr/>
            </a:lvl1pPr>
          </a:lstStyle>
          <a:p>
            <a:r>
              <a:rPr lang="en-US" dirty="0"/>
              <a:t>Per Council policy, please make sure your presentations include accessibility.</a:t>
            </a:r>
          </a:p>
        </p:txBody>
      </p:sp>
      <p:sp>
        <p:nvSpPr>
          <p:cNvPr id="5" name="Content Placeholder 5"/>
          <p:cNvSpPr>
            <a:spLocks noGrp="1"/>
          </p:cNvSpPr>
          <p:nvPr>
            <p:ph sz="half" idx="2" hasCustomPrompt="1"/>
          </p:nvPr>
        </p:nvSpPr>
        <p:spPr>
          <a:xfrm>
            <a:off x="12395200" y="3200400"/>
            <a:ext cx="10769600" cy="7047188"/>
          </a:xfrm>
          <a:prstGeom prst="rect">
            <a:avLst/>
          </a:prstGeom>
        </p:spPr>
        <p:txBody>
          <a:bodyPr lIns="91424" tIns="45712" rIns="91424" bIns="45712"/>
          <a:lstStyle>
            <a:lvl1pPr>
              <a:buClr>
                <a:schemeClr val="accent1"/>
              </a:buClr>
              <a:defRPr/>
            </a:lvl1pPr>
          </a:lstStyle>
          <a:p>
            <a:pPr lvl="0"/>
            <a:r>
              <a:rPr lang="en-US" dirty="0"/>
              <a:t>For more information on guidelines: https://</a:t>
            </a:r>
            <a:r>
              <a:rPr lang="en-US" dirty="0" err="1"/>
              <a:t>mn.gov</a:t>
            </a:r>
            <a:r>
              <a:rPr lang="en-US" dirty="0"/>
              <a:t>/</a:t>
            </a:r>
            <a:r>
              <a:rPr lang="en-US" dirty="0" err="1"/>
              <a:t>mnit</a:t>
            </a:r>
            <a:r>
              <a:rPr lang="en-US" dirty="0"/>
              <a:t>/programs/accessibility/</a:t>
            </a:r>
          </a:p>
        </p:txBody>
      </p:sp>
      <p:sp>
        <p:nvSpPr>
          <p:cNvPr id="11" name="Text Placeholder 10"/>
          <p:cNvSpPr>
            <a:spLocks noGrp="1"/>
          </p:cNvSpPr>
          <p:nvPr>
            <p:ph type="body" sz="quarter" idx="10" hasCustomPrompt="1"/>
          </p:nvPr>
        </p:nvSpPr>
        <p:spPr>
          <a:xfrm>
            <a:off x="1219201" y="1050944"/>
            <a:ext cx="21945600" cy="1344156"/>
          </a:xfrm>
          <a:prstGeom prst="rect">
            <a:avLst/>
          </a:prstGeom>
        </p:spPr>
        <p:txBody>
          <a:bodyPr vert="horz" lIns="49999" tIns="25000" rIns="49999" bIns="25000"/>
          <a:lstStyle>
            <a:lvl1pPr marL="0" indent="0" algn="l">
              <a:buNone/>
              <a:defRPr sz="7802" b="1">
                <a:solidFill>
                  <a:schemeClr val="accent6"/>
                </a:solidFill>
              </a:defRPr>
            </a:lvl1pPr>
            <a:lvl2pPr marL="914489" indent="0" algn="l">
              <a:buNone/>
              <a:defRPr b="0"/>
            </a:lvl2pPr>
            <a:lvl3pPr marL="1828981" indent="0" algn="l">
              <a:buNone/>
              <a:defRPr b="0"/>
            </a:lvl3pPr>
            <a:lvl4pPr marL="2743473" indent="0" algn="l">
              <a:buFont typeface="Arial"/>
              <a:buNone/>
              <a:defRPr b="0"/>
            </a:lvl4pPr>
            <a:lvl5pPr algn="l">
              <a:defRPr/>
            </a:lvl5pPr>
          </a:lstStyle>
          <a:p>
            <a:pPr lvl="0"/>
            <a:r>
              <a:rPr lang="en-US" dirty="0"/>
              <a:t>Click to edit title</a:t>
            </a:r>
          </a:p>
        </p:txBody>
      </p:sp>
      <p:sp>
        <p:nvSpPr>
          <p:cNvPr id="6" name="Rectangle 5"/>
          <p:cNvSpPr/>
          <p:nvPr userDrawn="1"/>
        </p:nvSpPr>
        <p:spPr>
          <a:xfrm>
            <a:off x="1189477" y="12735008"/>
            <a:ext cx="591829" cy="492571"/>
          </a:xfrm>
          <a:prstGeom prst="rect">
            <a:avLst/>
          </a:prstGeom>
        </p:spPr>
        <p:txBody>
          <a:bodyPr wrap="none">
            <a:spAutoFit/>
          </a:bodyPr>
          <a:lstStyle/>
          <a:p>
            <a:fld id="{ACF2DE00-3FC4-D44A-BC47-241E6CE345C6}" type="slidenum">
              <a:rPr lang="en-US" sz="2601" b="0" i="0" smtClean="0">
                <a:solidFill>
                  <a:srgbClr val="005DAA"/>
                </a:solidFill>
                <a:latin typeface="+mn-lt"/>
                <a:cs typeface="Arial"/>
              </a:rPr>
              <a:pPr/>
              <a:t>‹#›</a:t>
            </a:fld>
            <a:endParaRPr lang="en-US" sz="2601" dirty="0">
              <a:solidFill>
                <a:srgbClr val="005DAA"/>
              </a:solidFill>
            </a:endParaRPr>
          </a:p>
        </p:txBody>
      </p:sp>
    </p:spTree>
    <p:extLst>
      <p:ext uri="{BB962C8B-B14F-4D97-AF65-F5344CB8AC3E}">
        <p14:creationId xmlns:p14="http://schemas.microsoft.com/office/powerpoint/2010/main" val="41270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lain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6"/>
          <p:cNvSpPr>
            <a:spLocks noGrp="1"/>
          </p:cNvSpPr>
          <p:nvPr>
            <p:ph type="title"/>
          </p:nvPr>
        </p:nvSpPr>
        <p:spPr>
          <a:xfrm>
            <a:off x="1219204" y="549283"/>
            <a:ext cx="22153480" cy="1219966"/>
          </a:xfrm>
          <a:prstGeom prst="rect">
            <a:avLst/>
          </a:prstGeom>
        </p:spPr>
        <p:txBody>
          <a:bodyPr lIns="91424" tIns="45712" rIns="91424" bIns="45712"/>
          <a:lstStyle>
            <a:lvl1pPr>
              <a:defRPr>
                <a:solidFill>
                  <a:schemeClr val="accent6"/>
                </a:solidFill>
              </a:defRPr>
            </a:lvl1pPr>
          </a:lstStyle>
          <a:p>
            <a:r>
              <a:rPr lang="en-US"/>
              <a:t>Click to edit Master title style</a:t>
            </a:r>
            <a:endParaRPr lang="en-US" dirty="0"/>
          </a:p>
        </p:txBody>
      </p:sp>
      <p:sp>
        <p:nvSpPr>
          <p:cNvPr id="5" name="Content Placeholder 8"/>
          <p:cNvSpPr>
            <a:spLocks noGrp="1"/>
          </p:cNvSpPr>
          <p:nvPr>
            <p:ph sz="half" idx="2" hasCustomPrompt="1"/>
          </p:nvPr>
        </p:nvSpPr>
        <p:spPr>
          <a:xfrm>
            <a:off x="1219199" y="2152414"/>
            <a:ext cx="22153483" cy="7990068"/>
          </a:xfrm>
          <a:prstGeom prst="rect">
            <a:avLst/>
          </a:prstGeom>
        </p:spPr>
        <p:txBody>
          <a:bodyPr lIns="91424" tIns="45712" rIns="91424" bIns="45712"/>
          <a:lstStyle>
            <a:lvl1pPr marL="625163" marR="0" indent="-625163" algn="l" defTabSz="914652" rtl="0" eaLnBrk="1" fontAlgn="base" latinLnBrk="0" hangingPunct="1">
              <a:lnSpc>
                <a:spcPct val="100000"/>
              </a:lnSpc>
              <a:spcBef>
                <a:spcPct val="20000"/>
              </a:spcBef>
              <a:spcAft>
                <a:spcPct val="0"/>
              </a:spcAft>
              <a:buClr>
                <a:schemeClr val="accent1"/>
              </a:buClr>
              <a:buSzPct val="125000"/>
              <a:buFont typeface="Arial"/>
              <a:buChar char="•"/>
              <a:tabLst/>
              <a:defRPr/>
            </a:lvl1pPr>
          </a:lstStyle>
          <a:p>
            <a:pPr lvl="0"/>
            <a:r>
              <a:rPr lang="en-US" dirty="0"/>
              <a:t>Per Council policy, please make sure your presentations include accessibility. For more information on guidelines: https://</a:t>
            </a:r>
            <a:r>
              <a:rPr lang="en-US" dirty="0" err="1"/>
              <a:t>mn.gov</a:t>
            </a:r>
            <a:r>
              <a:rPr lang="en-US" dirty="0"/>
              <a:t>/</a:t>
            </a:r>
            <a:r>
              <a:rPr lang="en-US" dirty="0" err="1"/>
              <a:t>mnit</a:t>
            </a:r>
            <a:r>
              <a:rPr lang="en-US" dirty="0"/>
              <a:t>/programs/accessibility/</a:t>
            </a:r>
          </a:p>
          <a:p>
            <a:endParaRPr lang="en-US" dirty="0"/>
          </a:p>
        </p:txBody>
      </p:sp>
      <p:sp>
        <p:nvSpPr>
          <p:cNvPr id="4" name="Rectangle 3"/>
          <p:cNvSpPr/>
          <p:nvPr userDrawn="1"/>
        </p:nvSpPr>
        <p:spPr>
          <a:xfrm>
            <a:off x="1189477" y="12735008"/>
            <a:ext cx="591829" cy="492571"/>
          </a:xfrm>
          <a:prstGeom prst="rect">
            <a:avLst/>
          </a:prstGeom>
        </p:spPr>
        <p:txBody>
          <a:bodyPr wrap="none">
            <a:spAutoFit/>
          </a:bodyPr>
          <a:lstStyle/>
          <a:p>
            <a:fld id="{ACF2DE00-3FC4-D44A-BC47-241E6CE345C6}" type="slidenum">
              <a:rPr lang="en-US" sz="2601" b="0" i="0" smtClean="0">
                <a:solidFill>
                  <a:srgbClr val="005DAA"/>
                </a:solidFill>
                <a:latin typeface="+mn-lt"/>
                <a:cs typeface="Arial"/>
              </a:rPr>
              <a:pPr/>
              <a:t>‹#›</a:t>
            </a:fld>
            <a:endParaRPr lang="en-US" sz="2601" dirty="0">
              <a:solidFill>
                <a:srgbClr val="005DAA"/>
              </a:solidFill>
            </a:endParaRPr>
          </a:p>
        </p:txBody>
      </p:sp>
    </p:spTree>
    <p:extLst>
      <p:ext uri="{BB962C8B-B14F-4D97-AF65-F5344CB8AC3E}">
        <p14:creationId xmlns:p14="http://schemas.microsoft.com/office/powerpoint/2010/main" val="298005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5886" y="12480846"/>
            <a:ext cx="16465885" cy="913908"/>
          </a:xfrm>
          <a:prstGeom prst="rect">
            <a:avLst/>
          </a:prstGeom>
        </p:spPr>
        <p:txBody>
          <a:bodyPr lIns="91424" tIns="45712" rIns="91424" bIns="45712"/>
          <a:lstStyle>
            <a:lvl1pPr marL="0" indent="0" algn="l">
              <a:buNone/>
              <a:defRPr>
                <a:solidFill>
                  <a:schemeClr val="bg2"/>
                </a:solidFill>
              </a:defRPr>
            </a:lvl1pPr>
            <a:lvl2pPr marL="914489" indent="0" algn="ctr">
              <a:buNone/>
              <a:defRPr/>
            </a:lvl2pPr>
            <a:lvl3pPr marL="1828981" indent="0" algn="ctr">
              <a:buNone/>
              <a:defRPr/>
            </a:lvl3pPr>
            <a:lvl4pPr marL="2743473" indent="0" algn="ctr">
              <a:buNone/>
              <a:defRPr/>
            </a:lvl4pPr>
            <a:lvl5pPr marL="3657962" indent="0" algn="ctr">
              <a:buNone/>
              <a:defRPr/>
            </a:lvl5pPr>
            <a:lvl6pPr marL="4572451" indent="0" algn="ctr">
              <a:buNone/>
              <a:defRPr/>
            </a:lvl6pPr>
            <a:lvl7pPr marL="5486943" indent="0" algn="ctr">
              <a:buNone/>
              <a:defRPr/>
            </a:lvl7pPr>
            <a:lvl8pPr marL="6401432" indent="0" algn="ctr">
              <a:buNone/>
              <a:defRPr/>
            </a:lvl8pPr>
            <a:lvl9pPr marL="7315924" indent="0" algn="ctr">
              <a:buNone/>
              <a:defRPr/>
            </a:lvl9pPr>
          </a:lstStyle>
          <a:p>
            <a:r>
              <a:rPr lang="en-US"/>
              <a:t>Click to edit Master subtitle style</a:t>
            </a:r>
            <a:endParaRPr lang="en-US" dirty="0"/>
          </a:p>
        </p:txBody>
      </p:sp>
      <p:sp>
        <p:nvSpPr>
          <p:cNvPr id="4" name="Date Placeholder 1"/>
          <p:cNvSpPr>
            <a:spLocks noGrp="1"/>
          </p:cNvSpPr>
          <p:nvPr>
            <p:ph type="dt" sz="half" idx="2"/>
          </p:nvPr>
        </p:nvSpPr>
        <p:spPr>
          <a:xfrm>
            <a:off x="995872" y="11823398"/>
            <a:ext cx="5689600" cy="458500"/>
          </a:xfrm>
          <a:prstGeom prst="rect">
            <a:avLst/>
          </a:prstGeom>
        </p:spPr>
        <p:txBody>
          <a:bodyPr vert="horz" lIns="91424" tIns="45712" rIns="91424" bIns="45712" rtlCol="0" anchor="ctr"/>
          <a:lstStyle>
            <a:lvl1pPr algn="l">
              <a:defRPr sz="2401">
                <a:solidFill>
                  <a:schemeClr val="bg1"/>
                </a:solidFill>
              </a:defRPr>
            </a:lvl1pPr>
          </a:lstStyle>
          <a:p>
            <a:fld id="{08CE7AEC-F2D8-E246-BD2A-046AE9DA3464}" type="datetimeFigureOut">
              <a:rPr lang="en-US" smtClean="0"/>
              <a:t>10/6/2020</a:t>
            </a:fld>
            <a:endParaRPr lang="en-US" dirty="0"/>
          </a:p>
        </p:txBody>
      </p:sp>
    </p:spTree>
    <p:extLst>
      <p:ext uri="{BB962C8B-B14F-4D97-AF65-F5344CB8AC3E}">
        <p14:creationId xmlns:p14="http://schemas.microsoft.com/office/powerpoint/2010/main" val="115827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395547" y="12634436"/>
            <a:ext cx="369429" cy="1503954"/>
          </a:xfrm>
          <a:prstGeom prst="rect">
            <a:avLst/>
          </a:prstGeom>
          <a:noFill/>
        </p:spPr>
        <p:txBody>
          <a:bodyPr wrap="none" lIns="182896" tIns="91448" rIns="182896" bIns="91448" rtlCol="0">
            <a:spAutoFit/>
          </a:bodyPr>
          <a:lstStyle/>
          <a:p>
            <a:endParaRPr lang="en-US" sz="8573" dirty="0"/>
          </a:p>
        </p:txBody>
      </p:sp>
      <p:sp>
        <p:nvSpPr>
          <p:cNvPr id="4" name="TextBox 3"/>
          <p:cNvSpPr txBox="1"/>
          <p:nvPr/>
        </p:nvSpPr>
        <p:spPr>
          <a:xfrm>
            <a:off x="9155211" y="12763576"/>
            <a:ext cx="369429" cy="1503954"/>
          </a:xfrm>
          <a:prstGeom prst="rect">
            <a:avLst/>
          </a:prstGeom>
          <a:noFill/>
        </p:spPr>
        <p:txBody>
          <a:bodyPr wrap="none" lIns="182896" tIns="91448" rIns="182896" bIns="91448" rtlCol="0">
            <a:spAutoFit/>
          </a:bodyPr>
          <a:lstStyle/>
          <a:p>
            <a:endParaRPr lang="en-US" sz="8573" dirty="0"/>
          </a:p>
        </p:txBody>
      </p:sp>
      <p:sp>
        <p:nvSpPr>
          <p:cNvPr id="5" name="TextBox 4"/>
          <p:cNvSpPr txBox="1"/>
          <p:nvPr/>
        </p:nvSpPr>
        <p:spPr>
          <a:xfrm>
            <a:off x="8552517" y="12483768"/>
            <a:ext cx="369429" cy="1503954"/>
          </a:xfrm>
          <a:prstGeom prst="rect">
            <a:avLst/>
          </a:prstGeom>
          <a:noFill/>
        </p:spPr>
        <p:txBody>
          <a:bodyPr wrap="none" lIns="182896" tIns="91448" rIns="182896" bIns="91448" rtlCol="0">
            <a:spAutoFit/>
          </a:bodyPr>
          <a:lstStyle/>
          <a:p>
            <a:endParaRPr lang="en-US" sz="8573"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8002" b="1">
          <a:solidFill>
            <a:schemeClr val="bg1"/>
          </a:solidFill>
          <a:latin typeface="+mj-lt"/>
          <a:ea typeface="+mj-ea"/>
          <a:cs typeface="+mj-cs"/>
        </a:defRPr>
      </a:lvl1pPr>
      <a:lvl2pPr algn="l" rtl="0" eaLnBrk="1" fontAlgn="base" hangingPunct="1">
        <a:spcBef>
          <a:spcPct val="0"/>
        </a:spcBef>
        <a:spcAft>
          <a:spcPct val="0"/>
        </a:spcAft>
        <a:defRPr sz="5603" b="1">
          <a:solidFill>
            <a:srgbClr val="105594"/>
          </a:solidFill>
          <a:latin typeface="Arial" charset="0"/>
        </a:defRPr>
      </a:lvl2pPr>
      <a:lvl3pPr algn="l" rtl="0" eaLnBrk="1" fontAlgn="base" hangingPunct="1">
        <a:spcBef>
          <a:spcPct val="0"/>
        </a:spcBef>
        <a:spcAft>
          <a:spcPct val="0"/>
        </a:spcAft>
        <a:defRPr sz="5603" b="1">
          <a:solidFill>
            <a:srgbClr val="105594"/>
          </a:solidFill>
          <a:latin typeface="Arial" charset="0"/>
        </a:defRPr>
      </a:lvl3pPr>
      <a:lvl4pPr algn="l" rtl="0" eaLnBrk="1" fontAlgn="base" hangingPunct="1">
        <a:spcBef>
          <a:spcPct val="0"/>
        </a:spcBef>
        <a:spcAft>
          <a:spcPct val="0"/>
        </a:spcAft>
        <a:defRPr sz="5603" b="1">
          <a:solidFill>
            <a:srgbClr val="105594"/>
          </a:solidFill>
          <a:latin typeface="Arial" charset="0"/>
        </a:defRPr>
      </a:lvl4pPr>
      <a:lvl5pPr algn="l" rtl="0" eaLnBrk="1" fontAlgn="base" hangingPunct="1">
        <a:spcBef>
          <a:spcPct val="0"/>
        </a:spcBef>
        <a:spcAft>
          <a:spcPct val="0"/>
        </a:spcAft>
        <a:defRPr sz="5603" b="1">
          <a:solidFill>
            <a:srgbClr val="105594"/>
          </a:solidFill>
          <a:latin typeface="Arial" charset="0"/>
        </a:defRPr>
      </a:lvl5pPr>
      <a:lvl6pPr marL="914489" algn="l" rtl="0" eaLnBrk="1" fontAlgn="base" hangingPunct="1">
        <a:spcBef>
          <a:spcPct val="0"/>
        </a:spcBef>
        <a:spcAft>
          <a:spcPct val="0"/>
        </a:spcAft>
        <a:defRPr sz="5603" b="1">
          <a:solidFill>
            <a:srgbClr val="105594"/>
          </a:solidFill>
          <a:latin typeface="Arial" charset="0"/>
        </a:defRPr>
      </a:lvl6pPr>
      <a:lvl7pPr marL="1828981" algn="l" rtl="0" eaLnBrk="1" fontAlgn="base" hangingPunct="1">
        <a:spcBef>
          <a:spcPct val="0"/>
        </a:spcBef>
        <a:spcAft>
          <a:spcPct val="0"/>
        </a:spcAft>
        <a:defRPr sz="5603" b="1">
          <a:solidFill>
            <a:srgbClr val="105594"/>
          </a:solidFill>
          <a:latin typeface="Arial" charset="0"/>
        </a:defRPr>
      </a:lvl7pPr>
      <a:lvl8pPr marL="2743473" algn="l" rtl="0" eaLnBrk="1" fontAlgn="base" hangingPunct="1">
        <a:spcBef>
          <a:spcPct val="0"/>
        </a:spcBef>
        <a:spcAft>
          <a:spcPct val="0"/>
        </a:spcAft>
        <a:defRPr sz="5603" b="1">
          <a:solidFill>
            <a:srgbClr val="105594"/>
          </a:solidFill>
          <a:latin typeface="Arial" charset="0"/>
        </a:defRPr>
      </a:lvl8pPr>
      <a:lvl9pPr marL="3657962" algn="l" rtl="0" eaLnBrk="1" fontAlgn="base" hangingPunct="1">
        <a:spcBef>
          <a:spcPct val="0"/>
        </a:spcBef>
        <a:spcAft>
          <a:spcPct val="0"/>
        </a:spcAft>
        <a:defRPr sz="5603" b="1">
          <a:solidFill>
            <a:srgbClr val="105594"/>
          </a:solidFill>
          <a:latin typeface="Arial" charset="0"/>
        </a:defRPr>
      </a:lvl9pPr>
    </p:titleStyle>
    <p:bodyStyle>
      <a:lvl1pPr marL="685870" indent="-685870" algn="l" rtl="0" eaLnBrk="1" fontAlgn="base" hangingPunct="1">
        <a:spcBef>
          <a:spcPct val="20000"/>
        </a:spcBef>
        <a:spcAft>
          <a:spcPct val="0"/>
        </a:spcAft>
        <a:buClr>
          <a:srgbClr val="FC0128"/>
        </a:buClr>
        <a:buSzPct val="125000"/>
        <a:buChar char="•"/>
        <a:defRPr sz="4801">
          <a:solidFill>
            <a:srgbClr val="105594"/>
          </a:solidFill>
          <a:latin typeface="+mn-lt"/>
          <a:ea typeface="+mn-ea"/>
          <a:cs typeface="+mn-cs"/>
        </a:defRPr>
      </a:lvl1pPr>
      <a:lvl2pPr marL="1486047" indent="-571556" algn="l" rtl="0" eaLnBrk="1" fontAlgn="base" hangingPunct="1">
        <a:spcBef>
          <a:spcPct val="20000"/>
        </a:spcBef>
        <a:spcAft>
          <a:spcPct val="0"/>
        </a:spcAft>
        <a:buChar char="–"/>
        <a:defRPr sz="4001">
          <a:solidFill>
            <a:srgbClr val="105594"/>
          </a:solidFill>
          <a:latin typeface="+mn-lt"/>
        </a:defRPr>
      </a:lvl2pPr>
      <a:lvl3pPr marL="2286227" indent="-457246" algn="l" rtl="0" eaLnBrk="1" fontAlgn="base" hangingPunct="1">
        <a:spcBef>
          <a:spcPct val="20000"/>
        </a:spcBef>
        <a:spcAft>
          <a:spcPct val="0"/>
        </a:spcAft>
        <a:buChar char="•"/>
        <a:defRPr sz="4801">
          <a:solidFill>
            <a:schemeClr val="tx1"/>
          </a:solidFill>
          <a:latin typeface="+mn-lt"/>
        </a:defRPr>
      </a:lvl3pPr>
      <a:lvl4pPr marL="3200716" indent="-457246" algn="l" rtl="0" eaLnBrk="1" fontAlgn="base" hangingPunct="1">
        <a:spcBef>
          <a:spcPct val="20000"/>
        </a:spcBef>
        <a:spcAft>
          <a:spcPct val="0"/>
        </a:spcAft>
        <a:buNone/>
        <a:defRPr sz="4001">
          <a:solidFill>
            <a:schemeClr val="tx1"/>
          </a:solidFill>
          <a:latin typeface="+mn-lt"/>
        </a:defRPr>
      </a:lvl4pPr>
      <a:lvl5pPr marL="4115208" indent="-457246" algn="l" rtl="0" eaLnBrk="1" fontAlgn="base" hangingPunct="1">
        <a:spcBef>
          <a:spcPct val="20000"/>
        </a:spcBef>
        <a:spcAft>
          <a:spcPct val="0"/>
        </a:spcAft>
        <a:buChar char="»"/>
        <a:defRPr sz="4001">
          <a:solidFill>
            <a:schemeClr val="tx1"/>
          </a:solidFill>
          <a:latin typeface="+mn-lt"/>
        </a:defRPr>
      </a:lvl5pPr>
      <a:lvl6pPr marL="5029697" indent="-457246" algn="l" rtl="0" eaLnBrk="1" fontAlgn="base" hangingPunct="1">
        <a:spcBef>
          <a:spcPct val="20000"/>
        </a:spcBef>
        <a:spcAft>
          <a:spcPct val="0"/>
        </a:spcAft>
        <a:buChar char="»"/>
        <a:defRPr sz="4001">
          <a:solidFill>
            <a:schemeClr val="tx1"/>
          </a:solidFill>
          <a:latin typeface="+mn-lt"/>
        </a:defRPr>
      </a:lvl6pPr>
      <a:lvl7pPr marL="5944186" indent="-457246" algn="l" rtl="0" eaLnBrk="1" fontAlgn="base" hangingPunct="1">
        <a:spcBef>
          <a:spcPct val="20000"/>
        </a:spcBef>
        <a:spcAft>
          <a:spcPct val="0"/>
        </a:spcAft>
        <a:buChar char="»"/>
        <a:defRPr sz="4001">
          <a:solidFill>
            <a:schemeClr val="tx1"/>
          </a:solidFill>
          <a:latin typeface="+mn-lt"/>
        </a:defRPr>
      </a:lvl7pPr>
      <a:lvl8pPr marL="6858678" indent="-457246" algn="l" rtl="0" eaLnBrk="1" fontAlgn="base" hangingPunct="1">
        <a:spcBef>
          <a:spcPct val="20000"/>
        </a:spcBef>
        <a:spcAft>
          <a:spcPct val="0"/>
        </a:spcAft>
        <a:buChar char="»"/>
        <a:defRPr sz="4001">
          <a:solidFill>
            <a:schemeClr val="tx1"/>
          </a:solidFill>
          <a:latin typeface="+mn-lt"/>
        </a:defRPr>
      </a:lvl8pPr>
      <a:lvl9pPr marL="7773167" indent="-457246" algn="l" rtl="0" eaLnBrk="1" fontAlgn="base" hangingPunct="1">
        <a:spcBef>
          <a:spcPct val="20000"/>
        </a:spcBef>
        <a:spcAft>
          <a:spcPct val="0"/>
        </a:spcAft>
        <a:buChar char="»"/>
        <a:defRPr sz="4001">
          <a:solidFill>
            <a:schemeClr val="tx1"/>
          </a:solidFill>
          <a:latin typeface="+mn-lt"/>
        </a:defRPr>
      </a:lvl9pPr>
    </p:bodyStyle>
    <p:otherStyle>
      <a:defPPr>
        <a:defRPr lang="en-US"/>
      </a:defPPr>
      <a:lvl1pPr marL="0" algn="l" defTabSz="1828981" rtl="0" eaLnBrk="1" latinLnBrk="0" hangingPunct="1">
        <a:defRPr sz="3601" kern="1200">
          <a:solidFill>
            <a:schemeClr val="tx1"/>
          </a:solidFill>
          <a:latin typeface="+mn-lt"/>
          <a:ea typeface="+mn-ea"/>
          <a:cs typeface="+mn-cs"/>
        </a:defRPr>
      </a:lvl1pPr>
      <a:lvl2pPr marL="914489" algn="l" defTabSz="1828981" rtl="0" eaLnBrk="1" latinLnBrk="0" hangingPunct="1">
        <a:defRPr sz="3601" kern="1200">
          <a:solidFill>
            <a:schemeClr val="tx1"/>
          </a:solidFill>
          <a:latin typeface="+mn-lt"/>
          <a:ea typeface="+mn-ea"/>
          <a:cs typeface="+mn-cs"/>
        </a:defRPr>
      </a:lvl2pPr>
      <a:lvl3pPr marL="1828981" algn="l" defTabSz="1828981" rtl="0" eaLnBrk="1" latinLnBrk="0" hangingPunct="1">
        <a:defRPr sz="3601" kern="1200">
          <a:solidFill>
            <a:schemeClr val="tx1"/>
          </a:solidFill>
          <a:latin typeface="+mn-lt"/>
          <a:ea typeface="+mn-ea"/>
          <a:cs typeface="+mn-cs"/>
        </a:defRPr>
      </a:lvl3pPr>
      <a:lvl4pPr marL="2743473" algn="l" defTabSz="1828981" rtl="0" eaLnBrk="1" latinLnBrk="0" hangingPunct="1">
        <a:defRPr sz="3601" kern="1200">
          <a:solidFill>
            <a:schemeClr val="tx1"/>
          </a:solidFill>
          <a:latin typeface="+mn-lt"/>
          <a:ea typeface="+mn-ea"/>
          <a:cs typeface="+mn-cs"/>
        </a:defRPr>
      </a:lvl4pPr>
      <a:lvl5pPr marL="3657962" algn="l" defTabSz="1828981" rtl="0" eaLnBrk="1" latinLnBrk="0" hangingPunct="1">
        <a:defRPr sz="3601" kern="1200">
          <a:solidFill>
            <a:schemeClr val="tx1"/>
          </a:solidFill>
          <a:latin typeface="+mn-lt"/>
          <a:ea typeface="+mn-ea"/>
          <a:cs typeface="+mn-cs"/>
        </a:defRPr>
      </a:lvl5pPr>
      <a:lvl6pPr marL="4572451" algn="l" defTabSz="1828981" rtl="0" eaLnBrk="1" latinLnBrk="0" hangingPunct="1">
        <a:defRPr sz="3601" kern="1200">
          <a:solidFill>
            <a:schemeClr val="tx1"/>
          </a:solidFill>
          <a:latin typeface="+mn-lt"/>
          <a:ea typeface="+mn-ea"/>
          <a:cs typeface="+mn-cs"/>
        </a:defRPr>
      </a:lvl6pPr>
      <a:lvl7pPr marL="5486943" algn="l" defTabSz="1828981" rtl="0" eaLnBrk="1" latinLnBrk="0" hangingPunct="1">
        <a:defRPr sz="3601" kern="1200">
          <a:solidFill>
            <a:schemeClr val="tx1"/>
          </a:solidFill>
          <a:latin typeface="+mn-lt"/>
          <a:ea typeface="+mn-ea"/>
          <a:cs typeface="+mn-cs"/>
        </a:defRPr>
      </a:lvl7pPr>
      <a:lvl8pPr marL="6401432" algn="l" defTabSz="1828981" rtl="0" eaLnBrk="1" latinLnBrk="0" hangingPunct="1">
        <a:defRPr sz="3601" kern="1200">
          <a:solidFill>
            <a:schemeClr val="tx1"/>
          </a:solidFill>
          <a:latin typeface="+mn-lt"/>
          <a:ea typeface="+mn-ea"/>
          <a:cs typeface="+mn-cs"/>
        </a:defRPr>
      </a:lvl8pPr>
      <a:lvl9pPr marL="7315924" algn="l" defTabSz="1828981" rtl="0" eaLnBrk="1" latinLnBrk="0" hangingPunct="1">
        <a:defRPr sz="36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mailto:lanya.ross@metc.state.mn.u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mailto:ali.elhassan@metc.state.mn.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A41FE6-3955-4E38-BA5B-643DBB427493}"/>
              </a:ext>
            </a:extLst>
          </p:cNvPr>
          <p:cNvSpPr>
            <a:spLocks noGrp="1"/>
          </p:cNvSpPr>
          <p:nvPr>
            <p:ph type="title"/>
          </p:nvPr>
        </p:nvSpPr>
        <p:spPr>
          <a:xfrm>
            <a:off x="1926167" y="3515817"/>
            <a:ext cx="20726401" cy="4295403"/>
          </a:xfrm>
        </p:spPr>
        <p:txBody>
          <a:bodyPr/>
          <a:lstStyle/>
          <a:p>
            <a:r>
              <a:rPr lang="en-US" dirty="0"/>
              <a:t>Water Supply Planning in the Twin Cities Metropolitan Area (2005-2020)</a:t>
            </a:r>
          </a:p>
        </p:txBody>
      </p:sp>
      <p:sp>
        <p:nvSpPr>
          <p:cNvPr id="6" name="Text Placeholder 5">
            <a:extLst>
              <a:ext uri="{FF2B5EF4-FFF2-40B4-BE49-F238E27FC236}">
                <a16:creationId xmlns:a16="http://schemas.microsoft.com/office/drawing/2014/main" id="{D7189603-4F0A-414F-992A-BA85A628BE77}"/>
              </a:ext>
            </a:extLst>
          </p:cNvPr>
          <p:cNvSpPr>
            <a:spLocks noGrp="1"/>
          </p:cNvSpPr>
          <p:nvPr>
            <p:ph type="body" idx="10"/>
          </p:nvPr>
        </p:nvSpPr>
        <p:spPr>
          <a:xfrm>
            <a:off x="1926169" y="7121272"/>
            <a:ext cx="20726401" cy="1971074"/>
          </a:xfrm>
        </p:spPr>
        <p:txBody>
          <a:bodyPr/>
          <a:lstStyle/>
          <a:p>
            <a:r>
              <a:rPr lang="en-US" dirty="0"/>
              <a:t>Lanya Ross, Environmental Analyst</a:t>
            </a:r>
          </a:p>
          <a:p>
            <a:r>
              <a:rPr lang="en-US" dirty="0"/>
              <a:t>Metropolitan Council</a:t>
            </a:r>
          </a:p>
        </p:txBody>
      </p:sp>
      <p:sp>
        <p:nvSpPr>
          <p:cNvPr id="7" name="Subtitle 6">
            <a:extLst>
              <a:ext uri="{FF2B5EF4-FFF2-40B4-BE49-F238E27FC236}">
                <a16:creationId xmlns:a16="http://schemas.microsoft.com/office/drawing/2014/main" id="{1608E56B-C94E-4731-B897-D4F0D5503376}"/>
              </a:ext>
            </a:extLst>
          </p:cNvPr>
          <p:cNvSpPr>
            <a:spLocks noGrp="1"/>
          </p:cNvSpPr>
          <p:nvPr>
            <p:ph type="subTitle" idx="11"/>
          </p:nvPr>
        </p:nvSpPr>
        <p:spPr>
          <a:xfrm>
            <a:off x="1926169" y="10373473"/>
            <a:ext cx="15949088" cy="1056470"/>
          </a:xfrm>
        </p:spPr>
        <p:txBody>
          <a:bodyPr/>
          <a:lstStyle/>
          <a:p>
            <a:r>
              <a:rPr lang="en-US" dirty="0"/>
              <a:t>Subcommittee on Minnesota Water Policy:</a:t>
            </a:r>
          </a:p>
          <a:p>
            <a:r>
              <a:rPr lang="en-US" dirty="0"/>
              <a:t>October 13, 2020</a:t>
            </a:r>
          </a:p>
        </p:txBody>
      </p:sp>
      <p:pic>
        <p:nvPicPr>
          <p:cNvPr id="8" name="Picture 7" title="Logo for Clean Water Land &amp; Legacy">
            <a:extLst>
              <a:ext uri="{FF2B5EF4-FFF2-40B4-BE49-F238E27FC236}">
                <a16:creationId xmlns:a16="http://schemas.microsoft.com/office/drawing/2014/main" id="{8F7F87B3-DAD8-4637-B48C-47CDDE7B803C}"/>
              </a:ext>
              <a:ext uri="{C183D7F6-B498-43B3-948B-1728B52AA6E4}">
                <adec:decorative xmlns:adec="http://schemas.microsoft.com/office/drawing/2017/decorative" xmlns="" val="1"/>
              </a:ext>
            </a:extLst>
          </p:cNvPr>
          <p:cNvPicPr>
            <a:picLocks noChangeAspect="1"/>
          </p:cNvPicPr>
          <p:nvPr/>
        </p:nvPicPr>
        <p:blipFill rotWithShape="1">
          <a:blip r:embed="rId3"/>
          <a:srcRect r="83932"/>
          <a:stretch/>
        </p:blipFill>
        <p:spPr>
          <a:xfrm>
            <a:off x="20864074" y="6698382"/>
            <a:ext cx="1593757" cy="2816854"/>
          </a:xfrm>
          <a:prstGeom prst="rect">
            <a:avLst/>
          </a:prstGeom>
        </p:spPr>
      </p:pic>
    </p:spTree>
    <p:extLst>
      <p:ext uri="{BB962C8B-B14F-4D97-AF65-F5344CB8AC3E}">
        <p14:creationId xmlns:p14="http://schemas.microsoft.com/office/powerpoint/2010/main" val="427625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4C9A29-29E9-469D-A4B6-D0846476BB40}"/>
              </a:ext>
            </a:extLst>
          </p:cNvPr>
          <p:cNvSpPr>
            <a:spLocks noGrp="1"/>
          </p:cNvSpPr>
          <p:nvPr>
            <p:ph type="title" idx="4294967295"/>
          </p:nvPr>
        </p:nvSpPr>
        <p:spPr>
          <a:xfrm>
            <a:off x="1219201" y="1050943"/>
            <a:ext cx="19035251" cy="2630407"/>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1" u="none" strike="noStrike" kern="0" cap="none" spc="0" normalizeH="0" baseline="0" noProof="0" dirty="0">
                <a:ln>
                  <a:noFill/>
                </a:ln>
                <a:solidFill>
                  <a:schemeClr val="accent6"/>
                </a:solidFill>
                <a:effectLst/>
                <a:uLnTx/>
                <a:uFillTx/>
                <a:latin typeface="+mn-lt"/>
                <a:ea typeface="+mn-ea"/>
                <a:cs typeface="+mn-cs"/>
              </a:rPr>
              <a:t>Highlight: </a:t>
            </a:r>
            <a:r>
              <a:rPr kumimoji="0" lang="en-US" sz="7802" b="1" i="1" u="none" strike="noStrike" kern="0" cap="none" spc="0" normalizeH="0" baseline="0" noProof="0" dirty="0" err="1">
                <a:ln>
                  <a:noFill/>
                </a:ln>
                <a:solidFill>
                  <a:schemeClr val="accent6"/>
                </a:solidFill>
                <a:effectLst/>
                <a:uLnTx/>
                <a:uFillTx/>
                <a:latin typeface="+mn-lt"/>
                <a:ea typeface="+mn-ea"/>
                <a:cs typeface="+mn-cs"/>
              </a:rPr>
              <a:t>MnTAP</a:t>
            </a:r>
            <a:r>
              <a:rPr kumimoji="0" lang="en-US" sz="7802" b="1" i="1" u="none" strike="noStrike" kern="0" cap="none" spc="0" normalizeH="0" baseline="0" noProof="0" dirty="0">
                <a:ln>
                  <a:noFill/>
                </a:ln>
                <a:solidFill>
                  <a:schemeClr val="accent6"/>
                </a:solidFill>
                <a:effectLst/>
                <a:uLnTx/>
                <a:uFillTx/>
                <a:latin typeface="+mn-lt"/>
                <a:ea typeface="+mn-ea"/>
                <a:cs typeface="+mn-cs"/>
              </a:rPr>
              <a:t> </a:t>
            </a:r>
            <a:r>
              <a:rPr lang="en-US" sz="7802" i="1" dirty="0">
                <a:solidFill>
                  <a:schemeClr val="accent6"/>
                </a:solidFill>
                <a:latin typeface="+mn-lt"/>
                <a:ea typeface="+mn-ea"/>
                <a:cs typeface="+mn-cs"/>
              </a:rPr>
              <a:t>w</a:t>
            </a:r>
            <a:r>
              <a:rPr kumimoji="0" lang="en-US" sz="7802" b="1" i="1" u="none" strike="noStrike" kern="0" cap="none" spc="0" normalizeH="0" baseline="0" noProof="0" dirty="0" err="1">
                <a:ln>
                  <a:noFill/>
                </a:ln>
                <a:solidFill>
                  <a:schemeClr val="accent6"/>
                </a:solidFill>
                <a:effectLst/>
                <a:uLnTx/>
                <a:uFillTx/>
                <a:latin typeface="+mn-lt"/>
                <a:ea typeface="+mn-ea"/>
                <a:cs typeface="+mn-cs"/>
              </a:rPr>
              <a:t>ater</a:t>
            </a:r>
            <a:r>
              <a:rPr kumimoji="0" lang="en-US" sz="7802" b="1" i="1" u="none" strike="noStrike" kern="0" cap="none" spc="0" normalizeH="0" baseline="0" noProof="0" dirty="0">
                <a:ln>
                  <a:noFill/>
                </a:ln>
                <a:solidFill>
                  <a:schemeClr val="accent6"/>
                </a:solidFill>
                <a:effectLst/>
                <a:uLnTx/>
                <a:uFillTx/>
                <a:latin typeface="+mn-lt"/>
                <a:ea typeface="+mn-ea"/>
                <a:cs typeface="+mn-cs"/>
              </a:rPr>
              <a:t> efficiency intern program</a:t>
            </a:r>
            <a:endParaRPr kumimoji="0" lang="en-US" sz="7802" b="1" i="0" u="none" strike="noStrike" kern="0" cap="none" spc="0" normalizeH="0" baseline="0" noProof="0" dirty="0">
              <a:ln>
                <a:noFill/>
              </a:ln>
              <a:solidFill>
                <a:schemeClr val="accent6"/>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id="{23678A0E-FB00-4D2E-9986-0930ADE4B5AF}"/>
              </a:ext>
            </a:extLst>
          </p:cNvPr>
          <p:cNvSpPr>
            <a:spLocks noGrp="1"/>
          </p:cNvSpPr>
          <p:nvPr>
            <p:ph sz="half" idx="2"/>
          </p:nvPr>
        </p:nvSpPr>
        <p:spPr>
          <a:xfrm>
            <a:off x="3414038" y="3914109"/>
            <a:ext cx="18104050" cy="7047188"/>
          </a:xfrm>
        </p:spPr>
        <p:txBody>
          <a:bodyPr/>
          <a:lstStyle/>
          <a:p>
            <a:pPr>
              <a:spcAft>
                <a:spcPts val="2400"/>
              </a:spcAft>
              <a:buClr>
                <a:schemeClr val="accent2"/>
              </a:buClr>
            </a:pPr>
            <a:r>
              <a:rPr lang="en-US" dirty="0"/>
              <a:t>Launched in 2012</a:t>
            </a:r>
          </a:p>
          <a:p>
            <a:pPr>
              <a:spcAft>
                <a:spcPts val="2400"/>
              </a:spcAft>
              <a:buClr>
                <a:schemeClr val="accent2"/>
              </a:buClr>
            </a:pPr>
            <a:r>
              <a:rPr lang="en-US" dirty="0"/>
              <a:t>Student interns placed in metro area organizations</a:t>
            </a:r>
          </a:p>
          <a:p>
            <a:pPr>
              <a:spcAft>
                <a:spcPts val="2400"/>
              </a:spcAft>
              <a:buClr>
                <a:schemeClr val="accent2"/>
              </a:buClr>
            </a:pPr>
            <a:r>
              <a:rPr lang="en-US" dirty="0"/>
              <a:t>Between 2013 and 2017, 20 projects made 159 recommendations</a:t>
            </a:r>
          </a:p>
          <a:p>
            <a:pPr>
              <a:spcAft>
                <a:spcPts val="2400"/>
              </a:spcAft>
              <a:buClr>
                <a:schemeClr val="accent2"/>
              </a:buClr>
            </a:pPr>
            <a:r>
              <a:rPr lang="en-US" dirty="0"/>
              <a:t>As of 2018, the intern recommendations that were implemented save 87 million gallons/year and $486,000/year</a:t>
            </a:r>
          </a:p>
          <a:p>
            <a:pPr>
              <a:spcAft>
                <a:spcPts val="2400"/>
              </a:spcAft>
              <a:buClr>
                <a:schemeClr val="accent2"/>
              </a:buClr>
            </a:pPr>
            <a:r>
              <a:rPr lang="en-US" dirty="0"/>
              <a:t>Still going strong!</a:t>
            </a:r>
          </a:p>
        </p:txBody>
      </p:sp>
      <p:pic>
        <p:nvPicPr>
          <p:cNvPr id="4" name="Content Placeholder 3" descr="Photographs of MnTAP water efficiency interns working in local businesses.">
            <a:extLst>
              <a:ext uri="{FF2B5EF4-FFF2-40B4-BE49-F238E27FC236}">
                <a16:creationId xmlns:a16="http://schemas.microsoft.com/office/drawing/2014/main" id="{049904EA-4557-4767-9B27-A5D51D91E1BE}"/>
              </a:ext>
            </a:extLst>
          </p:cNvPr>
          <p:cNvPicPr>
            <a:picLocks noGrp="1" noChangeAspect="1"/>
          </p:cNvPicPr>
          <p:nvPr>
            <p:ph sz="half" idx="1"/>
          </p:nvPr>
        </p:nvPicPr>
        <p:blipFill>
          <a:blip r:embed="rId3"/>
          <a:stretch>
            <a:fillRect/>
          </a:stretch>
        </p:blipFill>
        <p:spPr>
          <a:xfrm>
            <a:off x="1323546" y="3914384"/>
            <a:ext cx="1617324" cy="7046913"/>
          </a:xfrm>
          <a:prstGeom prst="rect">
            <a:avLst/>
          </a:prstGeom>
        </p:spPr>
      </p:pic>
    </p:spTree>
    <p:extLst>
      <p:ext uri="{BB962C8B-B14F-4D97-AF65-F5344CB8AC3E}">
        <p14:creationId xmlns:p14="http://schemas.microsoft.com/office/powerpoint/2010/main" val="226959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4C9A29-29E9-469D-A4B6-D0846476BB40}"/>
              </a:ext>
            </a:extLst>
          </p:cNvPr>
          <p:cNvSpPr>
            <a:spLocks noGrp="1"/>
          </p:cNvSpPr>
          <p:nvPr>
            <p:ph type="title" idx="4294967295"/>
          </p:nvPr>
        </p:nvSpPr>
        <p:spPr>
          <a:xfrm>
            <a:off x="1219200" y="582227"/>
            <a:ext cx="21945600" cy="1344156"/>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1" u="none" strike="noStrike" kern="0" cap="none" spc="0" normalizeH="0" baseline="0" noProof="0" dirty="0">
                <a:ln>
                  <a:noFill/>
                </a:ln>
                <a:solidFill>
                  <a:schemeClr val="accent6"/>
                </a:solidFill>
                <a:effectLst/>
                <a:uLnTx/>
                <a:uFillTx/>
                <a:latin typeface="+mn-lt"/>
                <a:ea typeface="+mn-ea"/>
                <a:cs typeface="+mn-cs"/>
              </a:rPr>
              <a:t>Highlight: Water efficiency grant program</a:t>
            </a:r>
            <a:endParaRPr kumimoji="0" lang="en-US" sz="7802" b="1" i="0" u="none" strike="noStrike" kern="0" cap="none" spc="0" normalizeH="0" baseline="0" noProof="0" dirty="0">
              <a:ln>
                <a:noFill/>
              </a:ln>
              <a:solidFill>
                <a:schemeClr val="accent6"/>
              </a:solidFill>
              <a:effectLst/>
              <a:uLnTx/>
              <a:uFillTx/>
              <a:latin typeface="+mn-lt"/>
              <a:ea typeface="+mn-ea"/>
              <a:cs typeface="+mn-cs"/>
            </a:endParaRPr>
          </a:p>
        </p:txBody>
      </p:sp>
      <p:sp>
        <p:nvSpPr>
          <p:cNvPr id="11" name="Content Placeholder 2">
            <a:extLst>
              <a:ext uri="{FF2B5EF4-FFF2-40B4-BE49-F238E27FC236}">
                <a16:creationId xmlns:a16="http://schemas.microsoft.com/office/drawing/2014/main" id="{45DB7D54-5CF7-4DC6-B1AF-7E67382A575C}"/>
              </a:ext>
            </a:extLst>
          </p:cNvPr>
          <p:cNvSpPr txBox="1">
            <a:spLocks/>
          </p:cNvSpPr>
          <p:nvPr/>
        </p:nvSpPr>
        <p:spPr>
          <a:xfrm>
            <a:off x="1219202" y="2575141"/>
            <a:ext cx="7266038" cy="10558632"/>
          </a:xfrm>
          <a:prstGeom prst="rect">
            <a:avLst/>
          </a:prstGeom>
          <a:solidFill>
            <a:schemeClr val="bg1"/>
          </a:solidFill>
        </p:spPr>
        <p:txBody>
          <a:bodyPr/>
          <a:lstStyle>
            <a:lvl1pPr marL="685870" indent="-685870" algn="l" rtl="0" eaLnBrk="1" fontAlgn="base" hangingPunct="1">
              <a:spcBef>
                <a:spcPct val="20000"/>
              </a:spcBef>
              <a:spcAft>
                <a:spcPct val="0"/>
              </a:spcAft>
              <a:buClr>
                <a:srgbClr val="FC0128"/>
              </a:buClr>
              <a:buSzPct val="125000"/>
              <a:buChar char="•"/>
              <a:defRPr sz="4801">
                <a:solidFill>
                  <a:srgbClr val="105594"/>
                </a:solidFill>
                <a:latin typeface="+mn-lt"/>
                <a:ea typeface="+mn-ea"/>
                <a:cs typeface="+mn-cs"/>
              </a:defRPr>
            </a:lvl1pPr>
            <a:lvl2pPr marL="1486047" indent="-571556" algn="l" rtl="0" eaLnBrk="1" fontAlgn="base" hangingPunct="1">
              <a:spcBef>
                <a:spcPct val="20000"/>
              </a:spcBef>
              <a:spcAft>
                <a:spcPct val="0"/>
              </a:spcAft>
              <a:buChar char="–"/>
              <a:defRPr sz="4001">
                <a:solidFill>
                  <a:srgbClr val="105594"/>
                </a:solidFill>
                <a:latin typeface="+mn-lt"/>
              </a:defRPr>
            </a:lvl2pPr>
            <a:lvl3pPr marL="2286227" indent="-457246" algn="l" rtl="0" eaLnBrk="1" fontAlgn="base" hangingPunct="1">
              <a:spcBef>
                <a:spcPct val="20000"/>
              </a:spcBef>
              <a:spcAft>
                <a:spcPct val="0"/>
              </a:spcAft>
              <a:buChar char="•"/>
              <a:defRPr sz="4801">
                <a:solidFill>
                  <a:schemeClr val="tx1"/>
                </a:solidFill>
                <a:latin typeface="+mn-lt"/>
              </a:defRPr>
            </a:lvl3pPr>
            <a:lvl4pPr marL="3200716" indent="-457246" algn="l" rtl="0" eaLnBrk="1" fontAlgn="base" hangingPunct="1">
              <a:spcBef>
                <a:spcPct val="20000"/>
              </a:spcBef>
              <a:spcAft>
                <a:spcPct val="0"/>
              </a:spcAft>
              <a:buNone/>
              <a:defRPr sz="4001">
                <a:solidFill>
                  <a:schemeClr val="tx1"/>
                </a:solidFill>
                <a:latin typeface="+mn-lt"/>
              </a:defRPr>
            </a:lvl4pPr>
            <a:lvl5pPr marL="4115208" indent="-457246" algn="l" rtl="0" eaLnBrk="1" fontAlgn="base" hangingPunct="1">
              <a:spcBef>
                <a:spcPct val="20000"/>
              </a:spcBef>
              <a:spcAft>
                <a:spcPct val="0"/>
              </a:spcAft>
              <a:buChar char="»"/>
              <a:defRPr sz="4001">
                <a:solidFill>
                  <a:schemeClr val="tx1"/>
                </a:solidFill>
                <a:latin typeface="+mn-lt"/>
              </a:defRPr>
            </a:lvl5pPr>
            <a:lvl6pPr marL="5029697" indent="-457246" algn="l" rtl="0" eaLnBrk="1" fontAlgn="base" hangingPunct="1">
              <a:spcBef>
                <a:spcPct val="20000"/>
              </a:spcBef>
              <a:spcAft>
                <a:spcPct val="0"/>
              </a:spcAft>
              <a:buChar char="»"/>
              <a:defRPr sz="4001">
                <a:solidFill>
                  <a:schemeClr val="tx1"/>
                </a:solidFill>
                <a:latin typeface="+mn-lt"/>
              </a:defRPr>
            </a:lvl6pPr>
            <a:lvl7pPr marL="5944186" indent="-457246" algn="l" rtl="0" eaLnBrk="1" fontAlgn="base" hangingPunct="1">
              <a:spcBef>
                <a:spcPct val="20000"/>
              </a:spcBef>
              <a:spcAft>
                <a:spcPct val="0"/>
              </a:spcAft>
              <a:buChar char="»"/>
              <a:defRPr sz="4001">
                <a:solidFill>
                  <a:schemeClr val="tx1"/>
                </a:solidFill>
                <a:latin typeface="+mn-lt"/>
              </a:defRPr>
            </a:lvl7pPr>
            <a:lvl8pPr marL="6858678" indent="-457246" algn="l" rtl="0" eaLnBrk="1" fontAlgn="base" hangingPunct="1">
              <a:spcBef>
                <a:spcPct val="20000"/>
              </a:spcBef>
              <a:spcAft>
                <a:spcPct val="0"/>
              </a:spcAft>
              <a:buChar char="»"/>
              <a:defRPr sz="4001">
                <a:solidFill>
                  <a:schemeClr val="tx1"/>
                </a:solidFill>
                <a:latin typeface="+mn-lt"/>
              </a:defRPr>
            </a:lvl8pPr>
            <a:lvl9pPr marL="7773167" indent="-457246" algn="l" rtl="0" eaLnBrk="1" fontAlgn="base" hangingPunct="1">
              <a:spcBef>
                <a:spcPct val="20000"/>
              </a:spcBef>
              <a:spcAft>
                <a:spcPct val="0"/>
              </a:spcAft>
              <a:buChar char="»"/>
              <a:defRPr sz="4001">
                <a:solidFill>
                  <a:schemeClr val="tx1"/>
                </a:solidFill>
                <a:latin typeface="+mn-lt"/>
              </a:defRPr>
            </a:lvl9pPr>
          </a:lstStyle>
          <a:p>
            <a:pPr marL="0" indent="0" defTabSz="914400">
              <a:buFontTx/>
              <a:buNone/>
            </a:pPr>
            <a:r>
              <a:rPr lang="en-US" b="1" kern="0" dirty="0"/>
              <a:t>2015-2017:</a:t>
            </a:r>
          </a:p>
          <a:p>
            <a:pPr defTabSz="914400">
              <a:spcAft>
                <a:spcPts val="1800"/>
              </a:spcAft>
              <a:buClr>
                <a:schemeClr val="accent2"/>
              </a:buClr>
            </a:pPr>
            <a:r>
              <a:rPr lang="en-US" sz="4200" b="1" kern="0" dirty="0">
                <a:solidFill>
                  <a:schemeClr val="accent1"/>
                </a:solidFill>
              </a:rPr>
              <a:t>19 communities </a:t>
            </a:r>
            <a:r>
              <a:rPr lang="en-US" sz="4200" kern="0" dirty="0"/>
              <a:t>established local water efficiency programs</a:t>
            </a:r>
          </a:p>
          <a:p>
            <a:pPr defTabSz="914400">
              <a:spcAft>
                <a:spcPts val="1800"/>
              </a:spcAft>
              <a:buClr>
                <a:schemeClr val="accent2"/>
              </a:buClr>
            </a:pPr>
            <a:r>
              <a:rPr lang="en-US" sz="4200" b="1" kern="0" dirty="0"/>
              <a:t>4,510 devices </a:t>
            </a:r>
            <a:r>
              <a:rPr lang="en-US" sz="4200" kern="0" dirty="0"/>
              <a:t>replaced</a:t>
            </a:r>
          </a:p>
          <a:p>
            <a:pPr defTabSz="914400">
              <a:buClr>
                <a:schemeClr val="accent2"/>
              </a:buClr>
            </a:pPr>
            <a:r>
              <a:rPr lang="en-US" sz="4200" b="1" kern="0" dirty="0">
                <a:solidFill>
                  <a:schemeClr val="accent1"/>
                </a:solidFill>
              </a:rPr>
              <a:t>52 million gallons </a:t>
            </a:r>
            <a:r>
              <a:rPr lang="en-US" sz="4200" kern="0" dirty="0">
                <a:solidFill>
                  <a:schemeClr val="accent1"/>
                </a:solidFill>
              </a:rPr>
              <a:t>of water saved annually</a:t>
            </a:r>
          </a:p>
          <a:p>
            <a:pPr marL="0" indent="0" defTabSz="914400">
              <a:buFontTx/>
              <a:buNone/>
            </a:pPr>
            <a:endParaRPr lang="en-US" sz="2400" b="1" kern="0" dirty="0"/>
          </a:p>
          <a:p>
            <a:pPr marL="0" indent="0" defTabSz="914400">
              <a:buFontTx/>
              <a:buNone/>
            </a:pPr>
            <a:r>
              <a:rPr lang="en-US" b="1" kern="0" dirty="0"/>
              <a:t>2019-2022:</a:t>
            </a:r>
          </a:p>
          <a:p>
            <a:pPr defTabSz="914400">
              <a:buClr>
                <a:schemeClr val="accent2"/>
              </a:buClr>
            </a:pPr>
            <a:r>
              <a:rPr lang="en-US" sz="4200" b="1" kern="0" dirty="0">
                <a:solidFill>
                  <a:schemeClr val="accent1"/>
                </a:solidFill>
              </a:rPr>
              <a:t>40 communities</a:t>
            </a:r>
            <a:endParaRPr lang="en-US" sz="4200" kern="0" dirty="0">
              <a:solidFill>
                <a:schemeClr val="accent1"/>
              </a:solidFill>
            </a:endParaRPr>
          </a:p>
        </p:txBody>
      </p:sp>
      <p:pic>
        <p:nvPicPr>
          <p:cNvPr id="8" name="Picture 7" descr="Map of metro communities participating in the Council’s Clean Water Fund-supported water efficiency grant program, by Minnesota Legislative district. ">
            <a:extLst>
              <a:ext uri="{FF2B5EF4-FFF2-40B4-BE49-F238E27FC236}">
                <a16:creationId xmlns:a16="http://schemas.microsoft.com/office/drawing/2014/main" id="{2F638932-E17C-4577-8AD0-ACF66CC46BE0}"/>
              </a:ext>
            </a:extLst>
          </p:cNvPr>
          <p:cNvPicPr>
            <a:picLocks noChangeAspect="1"/>
          </p:cNvPicPr>
          <p:nvPr/>
        </p:nvPicPr>
        <p:blipFill rotWithShape="1">
          <a:blip r:embed="rId3">
            <a:extLst>
              <a:ext uri="{28A0092B-C50C-407E-A947-70E740481C1C}">
                <a14:useLocalDpi xmlns:a14="http://schemas.microsoft.com/office/drawing/2010/main" val="0"/>
              </a:ext>
            </a:extLst>
          </a:blip>
          <a:srcRect l="5016" t="9891" r="5401" b="5342"/>
          <a:stretch/>
        </p:blipFill>
        <p:spPr bwMode="auto">
          <a:xfrm>
            <a:off x="9048998" y="2575141"/>
            <a:ext cx="15007316" cy="109734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275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4C9A29-29E9-469D-A4B6-D0846476BB40}"/>
              </a:ext>
            </a:extLst>
          </p:cNvPr>
          <p:cNvSpPr>
            <a:spLocks noGrp="1"/>
          </p:cNvSpPr>
          <p:nvPr>
            <p:ph type="title" idx="4294967295"/>
          </p:nvPr>
        </p:nvSpPr>
        <p:spPr>
          <a:xfrm>
            <a:off x="1219200" y="582227"/>
            <a:ext cx="21945600" cy="1344156"/>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1" u="none" strike="noStrike" kern="0" cap="none" spc="0" normalizeH="0" baseline="0" noProof="0" dirty="0">
                <a:ln>
                  <a:noFill/>
                </a:ln>
                <a:solidFill>
                  <a:schemeClr val="accent6"/>
                </a:solidFill>
                <a:effectLst/>
                <a:uLnTx/>
                <a:uFillTx/>
                <a:latin typeface="+mn-lt"/>
                <a:ea typeface="+mn-ea"/>
                <a:cs typeface="+mn-cs"/>
              </a:rPr>
              <a:t>Highlight: Northwest metro water supply system study</a:t>
            </a:r>
            <a:endParaRPr kumimoji="0" lang="en-US" sz="7802" b="1" i="0" u="none" strike="noStrike" kern="0" cap="none" spc="0" normalizeH="0" baseline="0" noProof="0" dirty="0">
              <a:ln>
                <a:noFill/>
              </a:ln>
              <a:solidFill>
                <a:schemeClr val="accent6"/>
              </a:solidFill>
              <a:effectLst/>
              <a:uLnTx/>
              <a:uFillTx/>
              <a:latin typeface="+mn-lt"/>
              <a:ea typeface="+mn-ea"/>
              <a:cs typeface="+mn-cs"/>
            </a:endParaRPr>
          </a:p>
        </p:txBody>
      </p:sp>
      <p:sp>
        <p:nvSpPr>
          <p:cNvPr id="11" name="Content Placeholder 2">
            <a:extLst>
              <a:ext uri="{FF2B5EF4-FFF2-40B4-BE49-F238E27FC236}">
                <a16:creationId xmlns:a16="http://schemas.microsoft.com/office/drawing/2014/main" id="{45DB7D54-5CF7-4DC6-B1AF-7E67382A575C}"/>
              </a:ext>
            </a:extLst>
          </p:cNvPr>
          <p:cNvSpPr txBox="1">
            <a:spLocks/>
          </p:cNvSpPr>
          <p:nvPr/>
        </p:nvSpPr>
        <p:spPr>
          <a:xfrm>
            <a:off x="1163782" y="3478958"/>
            <a:ext cx="13846628" cy="9917663"/>
          </a:xfrm>
          <a:prstGeom prst="rect">
            <a:avLst/>
          </a:prstGeom>
          <a:solidFill>
            <a:schemeClr val="bg1"/>
          </a:solidFill>
        </p:spPr>
        <p:txBody>
          <a:bodyPr/>
          <a:lstStyle>
            <a:lvl1pPr marL="685870" indent="-685870" algn="l" rtl="0" eaLnBrk="1" fontAlgn="base" hangingPunct="1">
              <a:spcBef>
                <a:spcPct val="20000"/>
              </a:spcBef>
              <a:spcAft>
                <a:spcPct val="0"/>
              </a:spcAft>
              <a:buClr>
                <a:srgbClr val="FC0128"/>
              </a:buClr>
              <a:buSzPct val="125000"/>
              <a:buChar char="•"/>
              <a:defRPr sz="4801">
                <a:solidFill>
                  <a:srgbClr val="105594"/>
                </a:solidFill>
                <a:latin typeface="+mn-lt"/>
                <a:ea typeface="+mn-ea"/>
                <a:cs typeface="+mn-cs"/>
              </a:defRPr>
            </a:lvl1pPr>
            <a:lvl2pPr marL="1486047" indent="-571556" algn="l" rtl="0" eaLnBrk="1" fontAlgn="base" hangingPunct="1">
              <a:spcBef>
                <a:spcPct val="20000"/>
              </a:spcBef>
              <a:spcAft>
                <a:spcPct val="0"/>
              </a:spcAft>
              <a:buChar char="–"/>
              <a:defRPr sz="4001">
                <a:solidFill>
                  <a:srgbClr val="105594"/>
                </a:solidFill>
                <a:latin typeface="+mn-lt"/>
              </a:defRPr>
            </a:lvl2pPr>
            <a:lvl3pPr marL="2286227" indent="-457246" algn="l" rtl="0" eaLnBrk="1" fontAlgn="base" hangingPunct="1">
              <a:spcBef>
                <a:spcPct val="20000"/>
              </a:spcBef>
              <a:spcAft>
                <a:spcPct val="0"/>
              </a:spcAft>
              <a:buChar char="•"/>
              <a:defRPr sz="4801">
                <a:solidFill>
                  <a:schemeClr val="tx1"/>
                </a:solidFill>
                <a:latin typeface="+mn-lt"/>
              </a:defRPr>
            </a:lvl3pPr>
            <a:lvl4pPr marL="3200716" indent="-457246" algn="l" rtl="0" eaLnBrk="1" fontAlgn="base" hangingPunct="1">
              <a:spcBef>
                <a:spcPct val="20000"/>
              </a:spcBef>
              <a:spcAft>
                <a:spcPct val="0"/>
              </a:spcAft>
              <a:buNone/>
              <a:defRPr sz="4001">
                <a:solidFill>
                  <a:schemeClr val="tx1"/>
                </a:solidFill>
                <a:latin typeface="+mn-lt"/>
              </a:defRPr>
            </a:lvl4pPr>
            <a:lvl5pPr marL="4115208" indent="-457246" algn="l" rtl="0" eaLnBrk="1" fontAlgn="base" hangingPunct="1">
              <a:spcBef>
                <a:spcPct val="20000"/>
              </a:spcBef>
              <a:spcAft>
                <a:spcPct val="0"/>
              </a:spcAft>
              <a:buChar char="»"/>
              <a:defRPr sz="4001">
                <a:solidFill>
                  <a:schemeClr val="tx1"/>
                </a:solidFill>
                <a:latin typeface="+mn-lt"/>
              </a:defRPr>
            </a:lvl5pPr>
            <a:lvl6pPr marL="5029697" indent="-457246" algn="l" rtl="0" eaLnBrk="1" fontAlgn="base" hangingPunct="1">
              <a:spcBef>
                <a:spcPct val="20000"/>
              </a:spcBef>
              <a:spcAft>
                <a:spcPct val="0"/>
              </a:spcAft>
              <a:buChar char="»"/>
              <a:defRPr sz="4001">
                <a:solidFill>
                  <a:schemeClr val="tx1"/>
                </a:solidFill>
                <a:latin typeface="+mn-lt"/>
              </a:defRPr>
            </a:lvl6pPr>
            <a:lvl7pPr marL="5944186" indent="-457246" algn="l" rtl="0" eaLnBrk="1" fontAlgn="base" hangingPunct="1">
              <a:spcBef>
                <a:spcPct val="20000"/>
              </a:spcBef>
              <a:spcAft>
                <a:spcPct val="0"/>
              </a:spcAft>
              <a:buChar char="»"/>
              <a:defRPr sz="4001">
                <a:solidFill>
                  <a:schemeClr val="tx1"/>
                </a:solidFill>
                <a:latin typeface="+mn-lt"/>
              </a:defRPr>
            </a:lvl7pPr>
            <a:lvl8pPr marL="6858678" indent="-457246" algn="l" rtl="0" eaLnBrk="1" fontAlgn="base" hangingPunct="1">
              <a:spcBef>
                <a:spcPct val="20000"/>
              </a:spcBef>
              <a:spcAft>
                <a:spcPct val="0"/>
              </a:spcAft>
              <a:buChar char="»"/>
              <a:defRPr sz="4001">
                <a:solidFill>
                  <a:schemeClr val="tx1"/>
                </a:solidFill>
                <a:latin typeface="+mn-lt"/>
              </a:defRPr>
            </a:lvl8pPr>
            <a:lvl9pPr marL="7773167" indent="-457246" algn="l" rtl="0" eaLnBrk="1" fontAlgn="base" hangingPunct="1">
              <a:spcBef>
                <a:spcPct val="20000"/>
              </a:spcBef>
              <a:spcAft>
                <a:spcPct val="0"/>
              </a:spcAft>
              <a:buChar char="»"/>
              <a:defRPr sz="4001">
                <a:solidFill>
                  <a:schemeClr val="tx1"/>
                </a:solidFill>
                <a:latin typeface="+mn-lt"/>
              </a:defRPr>
            </a:lvl9pPr>
          </a:lstStyle>
          <a:p>
            <a:pPr marL="0" indent="0">
              <a:spcAft>
                <a:spcPts val="1800"/>
              </a:spcAft>
              <a:buNone/>
            </a:pPr>
            <a:r>
              <a:rPr lang="en-US" b="1" dirty="0"/>
              <a:t>Partners: </a:t>
            </a:r>
            <a:r>
              <a:rPr lang="en-US" dirty="0"/>
              <a:t>Ramsey, Dayton, Corcoran, Rogers</a:t>
            </a:r>
          </a:p>
          <a:p>
            <a:pPr marL="0" indent="0">
              <a:buNone/>
            </a:pPr>
            <a:r>
              <a:rPr lang="en-US" b="1" dirty="0"/>
              <a:t>Objective</a:t>
            </a:r>
            <a:endParaRPr lang="en-US" dirty="0"/>
          </a:p>
          <a:p>
            <a:pPr marL="0" indent="0">
              <a:spcAft>
                <a:spcPts val="1800"/>
              </a:spcAft>
              <a:buNone/>
            </a:pPr>
            <a:r>
              <a:rPr lang="en-US" dirty="0"/>
              <a:t>Understand the relative costs and implementation considerations of 4 different approaches to a multi-community water supply:</a:t>
            </a:r>
          </a:p>
          <a:p>
            <a:pPr>
              <a:spcAft>
                <a:spcPts val="1800"/>
              </a:spcAft>
              <a:buClr>
                <a:schemeClr val="accent2"/>
              </a:buClr>
            </a:pPr>
            <a:r>
              <a:rPr lang="en-US" dirty="0"/>
              <a:t>Multi-community surface water treatment plant</a:t>
            </a:r>
          </a:p>
          <a:p>
            <a:pPr>
              <a:spcAft>
                <a:spcPts val="1800"/>
              </a:spcAft>
              <a:buClr>
                <a:schemeClr val="accent2"/>
              </a:buClr>
            </a:pPr>
            <a:r>
              <a:rPr lang="en-US" dirty="0"/>
              <a:t>Multi-community groundwater treatment plant</a:t>
            </a:r>
          </a:p>
          <a:p>
            <a:pPr>
              <a:spcAft>
                <a:spcPts val="1800"/>
              </a:spcAft>
              <a:buClr>
                <a:schemeClr val="accent2"/>
              </a:buClr>
            </a:pPr>
            <a:r>
              <a:rPr lang="en-US" dirty="0"/>
              <a:t>Multi-community conjunctive use system (surface water augmented with groundwater)</a:t>
            </a:r>
          </a:p>
          <a:p>
            <a:pPr>
              <a:buClr>
                <a:schemeClr val="accent2"/>
              </a:buClr>
            </a:pPr>
            <a:r>
              <a:rPr lang="en-US" kern="0" dirty="0">
                <a:solidFill>
                  <a:schemeClr val="accent1"/>
                </a:solidFill>
              </a:rPr>
              <a:t>Status quo</a:t>
            </a:r>
          </a:p>
        </p:txBody>
      </p:sp>
      <p:pic>
        <p:nvPicPr>
          <p:cNvPr id="7" name="Picture 6" descr="The 2020 Northwest Metro Area Water Supply System Study includes a range of information about projected population water demand and other water supply system components for the cities of Corcoran, Dayton, Ramsey and Rogers. This information is used to explore the costs and implementation considerations for four different   water supply approaches. This figure provides an example of the report content.">
            <a:extLst>
              <a:ext uri="{FF2B5EF4-FFF2-40B4-BE49-F238E27FC236}">
                <a16:creationId xmlns:a16="http://schemas.microsoft.com/office/drawing/2014/main" id="{27D149A7-9E94-4C59-8D9A-E268E4DDA967}"/>
              </a:ext>
            </a:extLst>
          </p:cNvPr>
          <p:cNvPicPr>
            <a:picLocks noChangeAspect="1"/>
          </p:cNvPicPr>
          <p:nvPr/>
        </p:nvPicPr>
        <p:blipFill rotWithShape="1">
          <a:blip r:embed="rId3"/>
          <a:srcRect l="-1" t="3165" r="1112" b="6804"/>
          <a:stretch/>
        </p:blipFill>
        <p:spPr bwMode="auto">
          <a:xfrm>
            <a:off x="15668774" y="3372083"/>
            <a:ext cx="8047804" cy="9917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744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43B319-40BA-4B3C-9DBD-280A86D99B22}"/>
              </a:ext>
            </a:extLst>
          </p:cNvPr>
          <p:cNvSpPr>
            <a:spLocks noGrp="1"/>
          </p:cNvSpPr>
          <p:nvPr>
            <p:ph type="title" idx="4294967295"/>
          </p:nvPr>
        </p:nvSpPr>
        <p:spPr>
          <a:xfrm>
            <a:off x="1219201" y="1050944"/>
            <a:ext cx="21945600" cy="1344156"/>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0" u="none" strike="noStrike" kern="0" cap="none" spc="0" normalizeH="0" baseline="0" noProof="0" dirty="0">
                <a:ln>
                  <a:noFill/>
                </a:ln>
                <a:solidFill>
                  <a:schemeClr val="accent6"/>
                </a:solidFill>
                <a:effectLst/>
                <a:uLnTx/>
                <a:uFillTx/>
                <a:latin typeface="+mn-lt"/>
                <a:ea typeface="+mn-ea"/>
                <a:cs typeface="+mn-cs"/>
              </a:rPr>
              <a:t>Outcomes</a:t>
            </a:r>
          </a:p>
        </p:txBody>
      </p:sp>
      <p:sp>
        <p:nvSpPr>
          <p:cNvPr id="3" name="Content Placeholder 2">
            <a:extLst>
              <a:ext uri="{FF2B5EF4-FFF2-40B4-BE49-F238E27FC236}">
                <a16:creationId xmlns:a16="http://schemas.microsoft.com/office/drawing/2014/main" id="{34663D61-054A-4095-8D5E-6CFCC6716EE1}"/>
              </a:ext>
            </a:extLst>
          </p:cNvPr>
          <p:cNvSpPr>
            <a:spLocks noGrp="1"/>
          </p:cNvSpPr>
          <p:nvPr>
            <p:ph sz="half" idx="1"/>
          </p:nvPr>
        </p:nvSpPr>
        <p:spPr>
          <a:xfrm>
            <a:off x="1219201" y="3200400"/>
            <a:ext cx="9901083" cy="7047188"/>
          </a:xfrm>
        </p:spPr>
        <p:txBody>
          <a:bodyPr/>
          <a:lstStyle/>
          <a:p>
            <a:pPr>
              <a:buClr>
                <a:schemeClr val="accent2"/>
              </a:buClr>
            </a:pPr>
            <a:r>
              <a:rPr lang="en-US" sz="4800" dirty="0"/>
              <a:t>Better understanding of shared resources and challenges</a:t>
            </a:r>
          </a:p>
          <a:p>
            <a:pPr>
              <a:buClr>
                <a:schemeClr val="accent2"/>
              </a:buClr>
            </a:pPr>
            <a:r>
              <a:rPr lang="en-US" sz="4800" dirty="0"/>
              <a:t>Successful sub-regional collaboration</a:t>
            </a:r>
          </a:p>
          <a:p>
            <a:pPr>
              <a:buClr>
                <a:schemeClr val="accent2"/>
              </a:buClr>
            </a:pPr>
            <a:r>
              <a:rPr lang="en-US" sz="4800" dirty="0"/>
              <a:t>Better management and long-term resiliency of shared resources</a:t>
            </a:r>
          </a:p>
          <a:p>
            <a:pPr>
              <a:buClr>
                <a:schemeClr val="accent2"/>
              </a:buClr>
            </a:pPr>
            <a:r>
              <a:rPr lang="en-US" sz="4800" dirty="0"/>
              <a:t>More resources focused on regional water supply challenges</a:t>
            </a:r>
          </a:p>
          <a:p>
            <a:pPr>
              <a:buClr>
                <a:schemeClr val="accent2"/>
              </a:buClr>
            </a:pPr>
            <a:r>
              <a:rPr lang="en-US" sz="4800" dirty="0"/>
              <a:t>Better equipped to pursue next steps</a:t>
            </a:r>
          </a:p>
        </p:txBody>
      </p:sp>
      <p:pic>
        <p:nvPicPr>
          <p:cNvPr id="7" name="Picture 6" descr="Graph of municipal surface water, groundwater, and total water use in the Twin Cities metro area between the 1940s and 2010s. Use peaked in the 2000s and has since plateaued.">
            <a:extLst>
              <a:ext uri="{FF2B5EF4-FFF2-40B4-BE49-F238E27FC236}">
                <a16:creationId xmlns:a16="http://schemas.microsoft.com/office/drawing/2014/main" id="{BC395BFD-68F8-44C5-89D4-6BD8336681C6}"/>
              </a:ext>
            </a:extLst>
          </p:cNvPr>
          <p:cNvPicPr>
            <a:picLocks noChangeAspect="1"/>
          </p:cNvPicPr>
          <p:nvPr/>
        </p:nvPicPr>
        <p:blipFill rotWithShape="1">
          <a:blip r:embed="rId3"/>
          <a:srcRect l="6943" t="29870" r="6631" b="9450"/>
          <a:stretch/>
        </p:blipFill>
        <p:spPr>
          <a:xfrm>
            <a:off x="12395199" y="1981764"/>
            <a:ext cx="10769600" cy="8050598"/>
          </a:xfrm>
          <a:prstGeom prst="rect">
            <a:avLst/>
          </a:prstGeom>
        </p:spPr>
      </p:pic>
    </p:spTree>
    <p:extLst>
      <p:ext uri="{BB962C8B-B14F-4D97-AF65-F5344CB8AC3E}">
        <p14:creationId xmlns:p14="http://schemas.microsoft.com/office/powerpoint/2010/main" val="370797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C8E44-3330-4DD1-9C76-0A04FABCFF9F}"/>
              </a:ext>
            </a:extLst>
          </p:cNvPr>
          <p:cNvSpPr>
            <a:spLocks noGrp="1"/>
          </p:cNvSpPr>
          <p:nvPr>
            <p:ph type="title"/>
          </p:nvPr>
        </p:nvSpPr>
        <p:spPr/>
        <p:txBody>
          <a:bodyPr/>
          <a:lstStyle/>
          <a:p>
            <a:r>
              <a:rPr lang="en-US" dirty="0"/>
              <a:t>Future Work</a:t>
            </a:r>
          </a:p>
        </p:txBody>
      </p:sp>
      <p:sp>
        <p:nvSpPr>
          <p:cNvPr id="2" name="Content Placeholder 1">
            <a:extLst>
              <a:ext uri="{FF2B5EF4-FFF2-40B4-BE49-F238E27FC236}">
                <a16:creationId xmlns:a16="http://schemas.microsoft.com/office/drawing/2014/main" id="{43250648-C92C-41D6-852D-F72714E0FAB4}"/>
              </a:ext>
            </a:extLst>
          </p:cNvPr>
          <p:cNvSpPr>
            <a:spLocks noGrp="1"/>
          </p:cNvSpPr>
          <p:nvPr>
            <p:ph sz="half" idx="2"/>
          </p:nvPr>
        </p:nvSpPr>
        <p:spPr/>
        <p:txBody>
          <a:bodyPr/>
          <a:lstStyle/>
          <a:p>
            <a:pPr>
              <a:spcBef>
                <a:spcPts val="3600"/>
              </a:spcBef>
              <a:buClr>
                <a:schemeClr val="accent2"/>
              </a:buClr>
            </a:pPr>
            <a:r>
              <a:rPr lang="en-US" sz="6000" dirty="0"/>
              <a:t>How could equity be implemented in water supply activities?</a:t>
            </a:r>
          </a:p>
          <a:p>
            <a:pPr>
              <a:spcBef>
                <a:spcPts val="3600"/>
              </a:spcBef>
              <a:buClr>
                <a:schemeClr val="accent2"/>
              </a:buClr>
            </a:pPr>
            <a:r>
              <a:rPr lang="en-US" sz="6000" dirty="0"/>
              <a:t>What is the impact of climate change on our resources and operations in the water supply sector?</a:t>
            </a:r>
          </a:p>
          <a:p>
            <a:pPr>
              <a:spcBef>
                <a:spcPts val="3600"/>
              </a:spcBef>
              <a:buClr>
                <a:schemeClr val="accent2"/>
              </a:buClr>
            </a:pPr>
            <a:r>
              <a:rPr lang="en-US" sz="6000" dirty="0"/>
              <a:t>How can we strengthen land use and water supply planning connections?</a:t>
            </a:r>
          </a:p>
          <a:p>
            <a:pPr>
              <a:spcBef>
                <a:spcPts val="3600"/>
              </a:spcBef>
              <a:buClr>
                <a:schemeClr val="accent2"/>
              </a:buClr>
            </a:pPr>
            <a:r>
              <a:rPr lang="en-US" sz="6000" dirty="0"/>
              <a:t>What can we do to prevent contamination of our water supply sources and respond more effectively to emerging contamination (recent examples: PFAS, chloride)?</a:t>
            </a:r>
          </a:p>
        </p:txBody>
      </p:sp>
    </p:spTree>
    <p:extLst>
      <p:ext uri="{BB962C8B-B14F-4D97-AF65-F5344CB8AC3E}">
        <p14:creationId xmlns:p14="http://schemas.microsoft.com/office/powerpoint/2010/main" val="7531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47B9-6227-4DF8-85D8-CFD8623CE94A}"/>
              </a:ext>
            </a:extLst>
          </p:cNvPr>
          <p:cNvSpPr>
            <a:spLocks noGrp="1"/>
          </p:cNvSpPr>
          <p:nvPr>
            <p:ph type="title"/>
          </p:nvPr>
        </p:nvSpPr>
        <p:spPr>
          <a:xfrm>
            <a:off x="1219204" y="-1219966"/>
            <a:ext cx="22153480" cy="1219966"/>
          </a:xfrm>
        </p:spPr>
        <p:txBody>
          <a:bodyPr lIns="91424" tIns="45712" rIns="91424" bIns="45712" anchor="b"/>
          <a:lstStyle/>
          <a:p>
            <a:r>
              <a:rPr lang="en-US" dirty="0"/>
              <a:t>Collaboration with local leaders</a:t>
            </a:r>
          </a:p>
        </p:txBody>
      </p:sp>
      <p:pic>
        <p:nvPicPr>
          <p:cNvPr id="6" name="Picture 5" descr="Quotes from local leaders in support of water supply collaboration.">
            <a:extLst>
              <a:ext uri="{FF2B5EF4-FFF2-40B4-BE49-F238E27FC236}">
                <a16:creationId xmlns:a16="http://schemas.microsoft.com/office/drawing/2014/main" id="{78425869-DFEA-474F-9E6A-C42041B9EB3A}"/>
              </a:ext>
            </a:extLst>
          </p:cNvPr>
          <p:cNvPicPr>
            <a:picLocks noChangeAspect="1"/>
          </p:cNvPicPr>
          <p:nvPr/>
        </p:nvPicPr>
        <p:blipFill rotWithShape="1">
          <a:blip r:embed="rId3"/>
          <a:srcRect t="1460" b="13702"/>
          <a:stretch/>
        </p:blipFill>
        <p:spPr>
          <a:xfrm>
            <a:off x="0" y="0"/>
            <a:ext cx="24384000" cy="13716000"/>
          </a:xfrm>
          <a:prstGeom prst="rect">
            <a:avLst/>
          </a:prstGeom>
        </p:spPr>
      </p:pic>
    </p:spTree>
    <p:extLst>
      <p:ext uri="{BB962C8B-B14F-4D97-AF65-F5344CB8AC3E}">
        <p14:creationId xmlns:p14="http://schemas.microsoft.com/office/powerpoint/2010/main" val="3580482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BDF535-03A1-4EBC-99F6-6CB9D20DF3CE}"/>
              </a:ext>
            </a:extLst>
          </p:cNvPr>
          <p:cNvSpPr>
            <a:spLocks noGrp="1"/>
          </p:cNvSpPr>
          <p:nvPr>
            <p:ph type="title"/>
          </p:nvPr>
        </p:nvSpPr>
        <p:spPr>
          <a:xfrm>
            <a:off x="1115260" y="3870981"/>
            <a:ext cx="22153480" cy="1219966"/>
          </a:xfrm>
        </p:spPr>
        <p:txBody>
          <a:bodyPr/>
          <a:lstStyle/>
          <a:p>
            <a:pPr algn="ctr"/>
            <a:r>
              <a:rPr lang="en-US" dirty="0"/>
              <a:t>Questions</a:t>
            </a:r>
          </a:p>
        </p:txBody>
      </p:sp>
      <p:sp>
        <p:nvSpPr>
          <p:cNvPr id="6" name="Content Placeholder 5">
            <a:extLst>
              <a:ext uri="{FF2B5EF4-FFF2-40B4-BE49-F238E27FC236}">
                <a16:creationId xmlns:a16="http://schemas.microsoft.com/office/drawing/2014/main" id="{1F2B1FA0-A157-4118-B45E-9317DFB4482A}"/>
              </a:ext>
            </a:extLst>
          </p:cNvPr>
          <p:cNvSpPr>
            <a:spLocks noGrp="1"/>
          </p:cNvSpPr>
          <p:nvPr>
            <p:ph sz="half" idx="2"/>
          </p:nvPr>
        </p:nvSpPr>
        <p:spPr>
          <a:xfrm>
            <a:off x="1219204" y="6015288"/>
            <a:ext cx="22153483" cy="6357104"/>
          </a:xfrm>
        </p:spPr>
        <p:txBody>
          <a:bodyPr/>
          <a:lstStyle/>
          <a:p>
            <a:pPr marL="0" indent="0" algn="ctr">
              <a:buNone/>
            </a:pPr>
            <a:r>
              <a:rPr lang="en-US" sz="3600" dirty="0"/>
              <a:t>Lanya Ross</a:t>
            </a:r>
          </a:p>
          <a:p>
            <a:pPr marL="0" indent="0" algn="ctr">
              <a:buNone/>
            </a:pPr>
            <a:r>
              <a:rPr lang="en-US" sz="3600" dirty="0"/>
              <a:t>Environmental Analyst</a:t>
            </a:r>
          </a:p>
          <a:p>
            <a:pPr marL="0" indent="0" algn="ctr">
              <a:buNone/>
            </a:pPr>
            <a:r>
              <a:rPr lang="en-US" sz="3600" dirty="0"/>
              <a:t>651-602-1803</a:t>
            </a:r>
          </a:p>
          <a:p>
            <a:pPr marL="0" indent="0" algn="ctr">
              <a:buNone/>
            </a:pPr>
            <a:r>
              <a:rPr lang="en-US" sz="3600" dirty="0">
                <a:hlinkClick r:id="rId3"/>
              </a:rPr>
              <a:t>lanya.ross@metc.state.mn.us</a:t>
            </a:r>
            <a:endParaRPr lang="en-US" sz="3600" dirty="0"/>
          </a:p>
          <a:p>
            <a:pPr marL="0" indent="0" algn="ctr">
              <a:buNone/>
            </a:pPr>
            <a:endParaRPr lang="en-US" sz="3600" dirty="0"/>
          </a:p>
          <a:p>
            <a:pPr marL="0" indent="0" algn="ctr">
              <a:buNone/>
            </a:pPr>
            <a:r>
              <a:rPr lang="en-US" sz="3600" dirty="0"/>
              <a:t>Ali Elhassan</a:t>
            </a:r>
          </a:p>
          <a:p>
            <a:pPr marL="0" indent="0" algn="ctr">
              <a:buNone/>
            </a:pPr>
            <a:r>
              <a:rPr lang="en-US" sz="3600" dirty="0"/>
              <a:t>Manager, Water Supply Planning</a:t>
            </a:r>
          </a:p>
          <a:p>
            <a:pPr marL="0" indent="0" algn="ctr">
              <a:buNone/>
            </a:pPr>
            <a:r>
              <a:rPr lang="en-US" sz="3600" dirty="0"/>
              <a:t>651-602-1066</a:t>
            </a:r>
          </a:p>
          <a:p>
            <a:pPr marL="0" indent="0" algn="ctr">
              <a:buNone/>
            </a:pPr>
            <a:r>
              <a:rPr lang="en-US" sz="3600" dirty="0">
                <a:hlinkClick r:id="rId4"/>
              </a:rPr>
              <a:t>ali.elhassan@metc.state.mn.us</a:t>
            </a:r>
            <a:endParaRPr lang="en-US" sz="3600" dirty="0"/>
          </a:p>
          <a:p>
            <a:pPr marL="0" indent="0" algn="ctr">
              <a:buNone/>
            </a:pPr>
            <a:endParaRPr lang="en-US" sz="3600" dirty="0"/>
          </a:p>
        </p:txBody>
      </p:sp>
    </p:spTree>
    <p:extLst>
      <p:ext uri="{BB962C8B-B14F-4D97-AF65-F5344CB8AC3E}">
        <p14:creationId xmlns:p14="http://schemas.microsoft.com/office/powerpoint/2010/main" val="178990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F97C-138F-459B-BDD6-34576FAF7727}"/>
              </a:ext>
            </a:extLst>
          </p:cNvPr>
          <p:cNvSpPr>
            <a:spLocks noGrp="1"/>
          </p:cNvSpPr>
          <p:nvPr>
            <p:ph type="title"/>
          </p:nvPr>
        </p:nvSpPr>
        <p:spPr>
          <a:xfrm>
            <a:off x="0" y="549283"/>
            <a:ext cx="24384000" cy="1219966"/>
          </a:xfrm>
        </p:spPr>
        <p:txBody>
          <a:bodyPr/>
          <a:lstStyle/>
          <a:p>
            <a:pPr algn="ctr"/>
            <a:r>
              <a:rPr lang="en-US" sz="7600" dirty="0"/>
              <a:t>Water supply planning is a collaborative endeavor</a:t>
            </a:r>
          </a:p>
        </p:txBody>
      </p:sp>
      <p:pic>
        <p:nvPicPr>
          <p:cNvPr id="4" name="Picture 3" descr="Tiled graphic with information about water supply in the Twin Cities metro area. Information in the graphic:&#10;There are 186 communities. 27 of the communities are urban. 84 of the communities are suburban. 14 of the communities are rural towns. 61 of the communities are rural and agricultural.&#10;&#10;Three million people live in the Twin Cities metro area. There are 1.7 million jobs. 100 gallons of water per person.&#10;&#10;Three of four people use groundwater, the rest use the Mississippi. &#10;&#10;Municipal supply. There are 105 systems. There are 2 Mississippi River intakes. There are 800 municipal wells pumping groundwater. There are 10,000 miles of distribution pipe.&#10;&#10;Public water supply systems make up nearly 75% of metro water use. Other uses include irrigation, industrial processing, private domestic use, and special categories and water level maintenance.&#10;&#10;There are 60,000 private wells that provide residential drinking water. There are 5,000 private wells that support businesses and organizations.">
            <a:extLst>
              <a:ext uri="{FF2B5EF4-FFF2-40B4-BE49-F238E27FC236}">
                <a16:creationId xmlns:a16="http://schemas.microsoft.com/office/drawing/2014/main" id="{733B11ED-A54D-4F0D-B062-4798A5ECC57C}"/>
              </a:ext>
            </a:extLst>
          </p:cNvPr>
          <p:cNvPicPr>
            <a:picLocks noChangeAspect="1"/>
          </p:cNvPicPr>
          <p:nvPr/>
        </p:nvPicPr>
        <p:blipFill rotWithShape="1">
          <a:blip r:embed="rId3"/>
          <a:srcRect l="33435" b="60232"/>
          <a:stretch/>
        </p:blipFill>
        <p:spPr>
          <a:xfrm>
            <a:off x="3154590" y="2472276"/>
            <a:ext cx="12030278" cy="8727381"/>
          </a:xfrm>
          <a:prstGeom prst="rect">
            <a:avLst/>
          </a:prstGeom>
        </p:spPr>
      </p:pic>
      <p:pic>
        <p:nvPicPr>
          <p:cNvPr id="6" name="Picture 5" descr="3 of 4 people use groundwater (the rest use Mississippi River)" title="Image of four people">
            <a:extLst>
              <a:ext uri="{FF2B5EF4-FFF2-40B4-BE49-F238E27FC236}">
                <a16:creationId xmlns:a16="http://schemas.microsoft.com/office/drawing/2014/main" id="{E4165B8E-A5E4-444B-B8DC-FB3E9B570CAE}"/>
              </a:ext>
              <a:ext uri="{C183D7F6-B498-43B3-948B-1728B52AA6E4}">
                <adec:decorative xmlns:adec="http://schemas.microsoft.com/office/drawing/2017/decorative" xmlns="" val="1"/>
              </a:ext>
            </a:extLst>
          </p:cNvPr>
          <p:cNvPicPr>
            <a:picLocks noChangeAspect="1"/>
          </p:cNvPicPr>
          <p:nvPr/>
        </p:nvPicPr>
        <p:blipFill rotWithShape="1">
          <a:blip r:embed="rId3"/>
          <a:srcRect l="-108" t="20290" r="66663" b="60232"/>
          <a:stretch/>
        </p:blipFill>
        <p:spPr>
          <a:xfrm>
            <a:off x="15184868" y="2472276"/>
            <a:ext cx="6044541" cy="4274625"/>
          </a:xfrm>
          <a:prstGeom prst="rect">
            <a:avLst/>
          </a:prstGeom>
        </p:spPr>
      </p:pic>
      <p:pic>
        <p:nvPicPr>
          <p:cNvPr id="7" name="Picture 6" descr="60,000 provide residential drinking water and 5,000 support businesses and organizations" title="Private Wells Information">
            <a:extLst>
              <a:ext uri="{FF2B5EF4-FFF2-40B4-BE49-F238E27FC236}">
                <a16:creationId xmlns:a16="http://schemas.microsoft.com/office/drawing/2014/main" id="{9B0C8C19-7A62-4AC3-8F4C-F74A99951760}"/>
              </a:ext>
              <a:ext uri="{C183D7F6-B498-43B3-948B-1728B52AA6E4}">
                <adec:decorative xmlns:adec="http://schemas.microsoft.com/office/drawing/2017/decorative" xmlns="" val="1"/>
              </a:ext>
            </a:extLst>
          </p:cNvPr>
          <p:cNvPicPr>
            <a:picLocks noChangeAspect="1"/>
          </p:cNvPicPr>
          <p:nvPr/>
        </p:nvPicPr>
        <p:blipFill rotWithShape="1">
          <a:blip r:embed="rId3"/>
          <a:srcRect l="-108" t="40061" r="66663" b="39943"/>
          <a:stretch/>
        </p:blipFill>
        <p:spPr>
          <a:xfrm>
            <a:off x="15113617" y="6855352"/>
            <a:ext cx="6044541" cy="4388372"/>
          </a:xfrm>
          <a:prstGeom prst="rect">
            <a:avLst/>
          </a:prstGeom>
        </p:spPr>
      </p:pic>
    </p:spTree>
    <p:extLst>
      <p:ext uri="{BB962C8B-B14F-4D97-AF65-F5344CB8AC3E}">
        <p14:creationId xmlns:p14="http://schemas.microsoft.com/office/powerpoint/2010/main" val="223277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F97C-138F-459B-BDD6-34576FAF7727}"/>
              </a:ext>
            </a:extLst>
          </p:cNvPr>
          <p:cNvSpPr>
            <a:spLocks noGrp="1"/>
          </p:cNvSpPr>
          <p:nvPr>
            <p:ph type="title"/>
          </p:nvPr>
        </p:nvSpPr>
        <p:spPr>
          <a:xfrm>
            <a:off x="0" y="549283"/>
            <a:ext cx="24384000" cy="1219966"/>
          </a:xfrm>
        </p:spPr>
        <p:txBody>
          <a:bodyPr/>
          <a:lstStyle/>
          <a:p>
            <a:pPr algn="ctr"/>
            <a:r>
              <a:rPr lang="en-US" dirty="0"/>
              <a:t>Some challenges are too big to face alone </a:t>
            </a:r>
          </a:p>
        </p:txBody>
      </p:sp>
      <p:pic>
        <p:nvPicPr>
          <p:cNvPr id="4" name="Picture 3" descr="Tiled graphic with information about water supply in the Twin Cities metro area. Information in the graphic:&#10;Projected water demand. In 2015, 350 million gallons of water were used per day in the metro. By 2040, that use is expected to increase by 100 million gallons.&#10;&#10;There are 57,600 records of environmental permits and registrations and potential contaminated sites (information from MPCA: What's in my Neighborhood)&#10;&#10;Map showing projected groundwater decline as modeled in Metro Model 3.&#10;&#10;The region is growing. By 2040, 500,000 more people are expected. 200,000 more households are expected. 200,000 more jobs are expected.&#10;&#10;Climate change concerns include drought, groundwater recharge, and flooding. &#10;&#10;Emerging issues include economic shifts, new contaminants, and the COVID-19 global pandemic.">
            <a:extLst>
              <a:ext uri="{FF2B5EF4-FFF2-40B4-BE49-F238E27FC236}">
                <a16:creationId xmlns:a16="http://schemas.microsoft.com/office/drawing/2014/main" id="{733B11ED-A54D-4F0D-B062-4798A5ECC57C}"/>
              </a:ext>
            </a:extLst>
          </p:cNvPr>
          <p:cNvPicPr>
            <a:picLocks noChangeAspect="1"/>
          </p:cNvPicPr>
          <p:nvPr/>
        </p:nvPicPr>
        <p:blipFill rotWithShape="1">
          <a:blip r:embed="rId3"/>
          <a:srcRect l="30" t="60060" r="112" b="-2"/>
          <a:stretch/>
        </p:blipFill>
        <p:spPr>
          <a:xfrm>
            <a:off x="3168443" y="2474999"/>
            <a:ext cx="18047114" cy="8766001"/>
          </a:xfrm>
          <a:prstGeom prst="rect">
            <a:avLst/>
          </a:prstGeom>
        </p:spPr>
      </p:pic>
    </p:spTree>
    <p:extLst>
      <p:ext uri="{BB962C8B-B14F-4D97-AF65-F5344CB8AC3E}">
        <p14:creationId xmlns:p14="http://schemas.microsoft.com/office/powerpoint/2010/main" val="71907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F1563-A3D9-4794-843A-26361421140F}"/>
              </a:ext>
            </a:extLst>
          </p:cNvPr>
          <p:cNvSpPr>
            <a:spLocks noGrp="1"/>
          </p:cNvSpPr>
          <p:nvPr>
            <p:ph type="title"/>
          </p:nvPr>
        </p:nvSpPr>
        <p:spPr/>
        <p:txBody>
          <a:bodyPr/>
          <a:lstStyle/>
          <a:p>
            <a:r>
              <a:rPr lang="en-US" dirty="0"/>
              <a:t>Minnesota statutes 473.1565</a:t>
            </a:r>
          </a:p>
        </p:txBody>
      </p:sp>
      <p:sp>
        <p:nvSpPr>
          <p:cNvPr id="3" name="Content Placeholder 2">
            <a:extLst>
              <a:ext uri="{FF2B5EF4-FFF2-40B4-BE49-F238E27FC236}">
                <a16:creationId xmlns:a16="http://schemas.microsoft.com/office/drawing/2014/main" id="{BDD7C567-36FE-4291-978C-5E96D25C031B}"/>
              </a:ext>
            </a:extLst>
          </p:cNvPr>
          <p:cNvSpPr>
            <a:spLocks noGrp="1"/>
          </p:cNvSpPr>
          <p:nvPr>
            <p:ph sz="half" idx="2"/>
          </p:nvPr>
        </p:nvSpPr>
        <p:spPr>
          <a:xfrm>
            <a:off x="1219199" y="2152414"/>
            <a:ext cx="22153483" cy="2508806"/>
          </a:xfrm>
        </p:spPr>
        <p:txBody>
          <a:bodyPr/>
          <a:lstStyle/>
          <a:p>
            <a:pPr marL="0" indent="0">
              <a:buNone/>
            </a:pPr>
            <a:r>
              <a:rPr lang="en-US" b="1" dirty="0"/>
              <a:t>METROPOLITAN AREA WATER SUPPLY PLANNING ACTIVITIES; ADVISORY COMMITTEES</a:t>
            </a:r>
          </a:p>
          <a:p>
            <a:pPr marL="0" indent="0">
              <a:buNone/>
            </a:pPr>
            <a:r>
              <a:rPr lang="en-US" b="1" i="1" dirty="0"/>
              <a:t>Enacted 2005</a:t>
            </a:r>
          </a:p>
          <a:p>
            <a:pPr marL="0" indent="0">
              <a:buNone/>
            </a:pPr>
            <a:endParaRPr lang="en-US" b="1" dirty="0"/>
          </a:p>
        </p:txBody>
      </p:sp>
      <p:pic>
        <p:nvPicPr>
          <p:cNvPr id="5" name="Picture 4" descr="Graphic illustrating Met Council's water supply planning work including: technical information, planning, recommendations, advisory committees, and reports.">
            <a:extLst>
              <a:ext uri="{FF2B5EF4-FFF2-40B4-BE49-F238E27FC236}">
                <a16:creationId xmlns:a16="http://schemas.microsoft.com/office/drawing/2014/main" id="{A3E97ACE-BBB0-48F7-ACB3-57C155D0CEAA}"/>
              </a:ext>
            </a:extLst>
          </p:cNvPr>
          <p:cNvPicPr>
            <a:picLocks noChangeAspect="1"/>
          </p:cNvPicPr>
          <p:nvPr/>
        </p:nvPicPr>
        <p:blipFill>
          <a:blip r:embed="rId3"/>
          <a:stretch>
            <a:fillRect/>
          </a:stretch>
        </p:blipFill>
        <p:spPr>
          <a:xfrm>
            <a:off x="773202" y="5278594"/>
            <a:ext cx="22837595" cy="4938188"/>
          </a:xfrm>
          <a:prstGeom prst="rect">
            <a:avLst/>
          </a:prstGeom>
        </p:spPr>
      </p:pic>
    </p:spTree>
    <p:extLst>
      <p:ext uri="{BB962C8B-B14F-4D97-AF65-F5344CB8AC3E}">
        <p14:creationId xmlns:p14="http://schemas.microsoft.com/office/powerpoint/2010/main" val="1556352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48B9-D194-4CDE-8623-BE37BD97A3FB}"/>
              </a:ext>
            </a:extLst>
          </p:cNvPr>
          <p:cNvSpPr>
            <a:spLocks noGrp="1"/>
          </p:cNvSpPr>
          <p:nvPr>
            <p:ph type="title"/>
          </p:nvPr>
        </p:nvSpPr>
        <p:spPr/>
        <p:txBody>
          <a:bodyPr/>
          <a:lstStyle/>
          <a:p>
            <a:r>
              <a:rPr lang="en-US" dirty="0"/>
              <a:t>Advisory committees and work groups</a:t>
            </a:r>
          </a:p>
        </p:txBody>
      </p:sp>
      <p:pic>
        <p:nvPicPr>
          <p:cNvPr id="5" name="Picture 4" descr="Map of communities (cities and counties) currently participating in MAWSAC, TAC and subregional water supply work groups (2020).">
            <a:extLst>
              <a:ext uri="{FF2B5EF4-FFF2-40B4-BE49-F238E27FC236}">
                <a16:creationId xmlns:a16="http://schemas.microsoft.com/office/drawing/2014/main" id="{C45AB326-7B74-44F5-B110-3681AC677E03}"/>
              </a:ext>
            </a:extLst>
          </p:cNvPr>
          <p:cNvPicPr>
            <a:picLocks noChangeAspect="1"/>
          </p:cNvPicPr>
          <p:nvPr/>
        </p:nvPicPr>
        <p:blipFill rotWithShape="1">
          <a:blip r:embed="rId3">
            <a:extLst>
              <a:ext uri="{28A0092B-C50C-407E-A947-70E740481C1C}">
                <a14:useLocalDpi xmlns:a14="http://schemas.microsoft.com/office/drawing/2010/main" val="0"/>
              </a:ext>
            </a:extLst>
          </a:blip>
          <a:srcRect l="1816" t="1803"/>
          <a:stretch/>
        </p:blipFill>
        <p:spPr bwMode="auto">
          <a:xfrm>
            <a:off x="1219204" y="2157761"/>
            <a:ext cx="19336984" cy="11008956"/>
          </a:xfrm>
          <a:prstGeom prst="rect">
            <a:avLst/>
          </a:prstGeom>
          <a:noFill/>
          <a:ln>
            <a:noFill/>
          </a:ln>
        </p:spPr>
      </p:pic>
    </p:spTree>
    <p:extLst>
      <p:ext uri="{BB962C8B-B14F-4D97-AF65-F5344CB8AC3E}">
        <p14:creationId xmlns:p14="http://schemas.microsoft.com/office/powerpoint/2010/main" val="246711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2CCF-2976-48A5-9623-5E826D2C7C20}"/>
              </a:ext>
            </a:extLst>
          </p:cNvPr>
          <p:cNvSpPr>
            <a:spLocks noGrp="1"/>
          </p:cNvSpPr>
          <p:nvPr>
            <p:ph type="title"/>
          </p:nvPr>
        </p:nvSpPr>
        <p:spPr>
          <a:xfrm>
            <a:off x="1323147" y="370377"/>
            <a:ext cx="22153480" cy="1458421"/>
          </a:xfrm>
        </p:spPr>
        <p:txBody>
          <a:bodyPr/>
          <a:lstStyle/>
          <a:p>
            <a:r>
              <a:rPr lang="en-US" sz="6600" dirty="0"/>
              <a:t>In collaboration with partners, the Council investigates, plans, and implements water supply projects and programs</a:t>
            </a:r>
          </a:p>
        </p:txBody>
      </p:sp>
      <p:pic>
        <p:nvPicPr>
          <p:cNvPr id="7" name="Picture 6" descr="Investigate - collaborate with experts and provides technical analyses&#10;Plan - Convene stakeholders and regional and local planning&#10;Implement - Build partnerships and fund and implement" title="Image for process within the Metropolitan Council">
            <a:extLst>
              <a:ext uri="{FF2B5EF4-FFF2-40B4-BE49-F238E27FC236}">
                <a16:creationId xmlns:a16="http://schemas.microsoft.com/office/drawing/2014/main" id="{E69CCF5A-2574-4740-8BC9-968AD234D374}"/>
              </a:ext>
              <a:ext uri="{C183D7F6-B498-43B3-948B-1728B52AA6E4}">
                <adec:decorative xmlns:adec="http://schemas.microsoft.com/office/drawing/2017/decorative" xmlns="" val="1"/>
              </a:ext>
            </a:extLst>
          </p:cNvPr>
          <p:cNvPicPr>
            <a:picLocks noChangeAspect="1"/>
          </p:cNvPicPr>
          <p:nvPr/>
        </p:nvPicPr>
        <p:blipFill rotWithShape="1">
          <a:blip r:embed="rId3"/>
          <a:srcRect t="2362" b="3927"/>
          <a:stretch/>
        </p:blipFill>
        <p:spPr bwMode="auto">
          <a:xfrm>
            <a:off x="1886959" y="3601461"/>
            <a:ext cx="19487142" cy="8742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647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0B1526-B8B0-458C-90A2-E1FAF2EE78A0}"/>
              </a:ext>
            </a:extLst>
          </p:cNvPr>
          <p:cNvSpPr>
            <a:spLocks noGrp="1"/>
          </p:cNvSpPr>
          <p:nvPr>
            <p:ph type="title" idx="4294967295"/>
          </p:nvPr>
        </p:nvSpPr>
        <p:spPr>
          <a:xfrm>
            <a:off x="1219201" y="1050944"/>
            <a:ext cx="21945600" cy="1344156"/>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0" u="none" strike="noStrike" kern="0" cap="none" spc="0" normalizeH="0" baseline="0" noProof="0" dirty="0">
                <a:ln>
                  <a:noFill/>
                </a:ln>
                <a:solidFill>
                  <a:schemeClr val="accent6"/>
                </a:solidFill>
                <a:effectLst/>
                <a:uLnTx/>
                <a:uFillTx/>
                <a:latin typeface="+mn-lt"/>
                <a:ea typeface="+mn-ea"/>
                <a:cs typeface="+mn-cs"/>
              </a:rPr>
              <a:t>Technical investigations</a:t>
            </a:r>
          </a:p>
        </p:txBody>
      </p:sp>
      <p:sp>
        <p:nvSpPr>
          <p:cNvPr id="4" name="Content Placeholder 3">
            <a:extLst>
              <a:ext uri="{FF2B5EF4-FFF2-40B4-BE49-F238E27FC236}">
                <a16:creationId xmlns:a16="http://schemas.microsoft.com/office/drawing/2014/main" id="{94E5E336-1FE2-4C3D-BD77-B9B1CBA1C600}"/>
              </a:ext>
            </a:extLst>
          </p:cNvPr>
          <p:cNvSpPr>
            <a:spLocks noGrp="1"/>
          </p:cNvSpPr>
          <p:nvPr>
            <p:ph sz="half" idx="2"/>
          </p:nvPr>
        </p:nvSpPr>
        <p:spPr>
          <a:xfrm>
            <a:off x="14974529" y="2654137"/>
            <a:ext cx="8190270" cy="7047188"/>
          </a:xfrm>
        </p:spPr>
        <p:txBody>
          <a:bodyPr/>
          <a:lstStyle/>
          <a:p>
            <a:pPr marL="0" indent="0" algn="r">
              <a:buNone/>
            </a:pPr>
            <a:r>
              <a:rPr lang="en-US" sz="4200" dirty="0">
                <a:solidFill>
                  <a:schemeClr val="tx2">
                    <a:lumMod val="75000"/>
                    <a:lumOff val="25000"/>
                  </a:schemeClr>
                </a:solidFill>
              </a:rPr>
              <a:t>“Council funding of studies and projects was important because it isn’t always easy to get local city councils to commit funds to something that reaches beyond their borders.”</a:t>
            </a:r>
          </a:p>
          <a:p>
            <a:pPr marL="0" indent="0" algn="r">
              <a:buNone/>
            </a:pPr>
            <a:endParaRPr lang="en-US" sz="4200" i="1" dirty="0">
              <a:solidFill>
                <a:schemeClr val="tx2">
                  <a:lumMod val="75000"/>
                  <a:lumOff val="25000"/>
                </a:schemeClr>
              </a:solidFill>
            </a:endParaRPr>
          </a:p>
          <a:p>
            <a:pPr marL="0" indent="0" algn="r">
              <a:buNone/>
            </a:pPr>
            <a:r>
              <a:rPr lang="en-US" sz="4200" b="1" dirty="0">
                <a:solidFill>
                  <a:schemeClr val="tx2">
                    <a:lumMod val="75000"/>
                    <a:lumOff val="25000"/>
                  </a:schemeClr>
                </a:solidFill>
              </a:rPr>
              <a:t>Steve Albrecht, Former Burnsville Public Works Director</a:t>
            </a:r>
            <a:endParaRPr lang="en-US" sz="4200" dirty="0">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8F30F50F-CC76-49BF-9F96-3DFC4B4DFF20}"/>
              </a:ext>
            </a:extLst>
          </p:cNvPr>
          <p:cNvSpPr>
            <a:spLocks noGrp="1"/>
          </p:cNvSpPr>
          <p:nvPr>
            <p:ph sz="half" idx="1"/>
          </p:nvPr>
        </p:nvSpPr>
        <p:spPr>
          <a:xfrm>
            <a:off x="1219201" y="2654137"/>
            <a:ext cx="11847869" cy="10123712"/>
          </a:xfrm>
        </p:spPr>
        <p:txBody>
          <a:bodyPr/>
          <a:lstStyle/>
          <a:p>
            <a:pPr marL="0" indent="0">
              <a:buNone/>
            </a:pPr>
            <a:r>
              <a:rPr lang="en-US" sz="4800" b="1" dirty="0"/>
              <a:t>2005-2020</a:t>
            </a:r>
          </a:p>
          <a:p>
            <a:pPr marL="0" indent="0">
              <a:spcAft>
                <a:spcPts val="1800"/>
              </a:spcAft>
              <a:buNone/>
            </a:pPr>
            <a:r>
              <a:rPr lang="en-US" sz="4200" dirty="0"/>
              <a:t>Collected and analyzed new geologic, water level, and water chemistry information</a:t>
            </a:r>
          </a:p>
          <a:p>
            <a:pPr marL="0" indent="0">
              <a:buNone/>
            </a:pPr>
            <a:endParaRPr lang="en-US" sz="600" dirty="0"/>
          </a:p>
          <a:p>
            <a:pPr marL="0" indent="0">
              <a:buNone/>
            </a:pPr>
            <a:r>
              <a:rPr lang="en-US" sz="4800" b="1" dirty="0"/>
              <a:t>2009-2017</a:t>
            </a:r>
          </a:p>
          <a:p>
            <a:pPr marL="0" indent="0">
              <a:spcAft>
                <a:spcPts val="1800"/>
              </a:spcAft>
              <a:buNone/>
            </a:pPr>
            <a:r>
              <a:rPr lang="en-US" sz="4200" dirty="0"/>
              <a:t>Developed and updated Metro Model</a:t>
            </a:r>
          </a:p>
          <a:p>
            <a:pPr marL="0" indent="0">
              <a:buNone/>
            </a:pPr>
            <a:endParaRPr lang="en-US" sz="600" dirty="0"/>
          </a:p>
          <a:p>
            <a:pPr marL="0" indent="0">
              <a:buNone/>
            </a:pPr>
            <a:r>
              <a:rPr lang="en-US" sz="4800" b="1" dirty="0"/>
              <a:t>2010 &amp; 2020</a:t>
            </a:r>
          </a:p>
          <a:p>
            <a:pPr marL="0" indent="0">
              <a:spcAft>
                <a:spcPts val="1800"/>
              </a:spcAft>
              <a:buNone/>
            </a:pPr>
            <a:r>
              <a:rPr lang="en-US" sz="4200" dirty="0"/>
              <a:t>Evaluated of groundwater and surface interaction</a:t>
            </a:r>
          </a:p>
          <a:p>
            <a:pPr marL="0" indent="0">
              <a:buNone/>
            </a:pPr>
            <a:endParaRPr lang="en-US" sz="600" dirty="0"/>
          </a:p>
          <a:p>
            <a:pPr marL="0" indent="0">
              <a:buNone/>
            </a:pPr>
            <a:r>
              <a:rPr lang="en-US" sz="4800" b="1" dirty="0"/>
              <a:t>2015-2020</a:t>
            </a:r>
          </a:p>
          <a:p>
            <a:pPr marL="0" indent="0">
              <a:buNone/>
            </a:pPr>
            <a:r>
              <a:rPr lang="en-US" sz="4200" dirty="0"/>
              <a:t>Subregional analyses of alternative water supply approaches</a:t>
            </a:r>
          </a:p>
          <a:p>
            <a:pPr marL="0" indent="0">
              <a:buNone/>
            </a:pPr>
            <a:endParaRPr lang="en-US" sz="6600" dirty="0"/>
          </a:p>
        </p:txBody>
      </p:sp>
    </p:spTree>
    <p:extLst>
      <p:ext uri="{BB962C8B-B14F-4D97-AF65-F5344CB8AC3E}">
        <p14:creationId xmlns:p14="http://schemas.microsoft.com/office/powerpoint/2010/main" val="122982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4C9A29-29E9-469D-A4B6-D0846476BB40}"/>
              </a:ext>
            </a:extLst>
          </p:cNvPr>
          <p:cNvSpPr>
            <a:spLocks noGrp="1"/>
          </p:cNvSpPr>
          <p:nvPr>
            <p:ph type="title" idx="4294967295"/>
          </p:nvPr>
        </p:nvSpPr>
        <p:spPr>
          <a:xfrm>
            <a:off x="1219201" y="1050943"/>
            <a:ext cx="21945600" cy="1761083"/>
          </a:xfrm>
          <a:prstGeom prst="rect">
            <a:avLst/>
          </a:prstGeom>
          <a:noFill/>
          <a:ln>
            <a:noFill/>
            <a:prstDash/>
          </a:ln>
          <a:effectLst/>
        </p:spPr>
        <p:txBody>
          <a:bodyPr rot="0" spcFirstLastPara="0" vertOverflow="overflow" horzOverflow="overflow" vert="horz" wrap="square" lIns="49999" tIns="25000" rIns="49999" bIns="25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20000"/>
              </a:spcBef>
              <a:spcAft>
                <a:spcPct val="0"/>
              </a:spcAft>
              <a:buClr>
                <a:srgbClr val="FC0128"/>
              </a:buClr>
              <a:buSzPct val="125000"/>
              <a:buFontTx/>
              <a:buNone/>
              <a:tabLst/>
              <a:defRPr/>
            </a:pPr>
            <a:r>
              <a:rPr kumimoji="0" lang="en-US" sz="7802" b="1" i="1" u="none" strike="noStrike" kern="0" cap="none" spc="0" normalizeH="0" baseline="0" noProof="0" dirty="0">
                <a:ln>
                  <a:noFill/>
                </a:ln>
                <a:solidFill>
                  <a:schemeClr val="accent6"/>
                </a:solidFill>
                <a:effectLst/>
                <a:uLnTx/>
                <a:uFillTx/>
                <a:latin typeface="+mn-lt"/>
                <a:ea typeface="+mn-ea"/>
                <a:cs typeface="+mn-cs"/>
              </a:rPr>
              <a:t>Highlight: Regional </a:t>
            </a:r>
            <a:r>
              <a:rPr lang="en-US" sz="7802" i="1" dirty="0">
                <a:solidFill>
                  <a:schemeClr val="accent6"/>
                </a:solidFill>
                <a:latin typeface="+mn-lt"/>
                <a:ea typeface="+mn-ea"/>
                <a:cs typeface="+mn-cs"/>
              </a:rPr>
              <a:t>g</a:t>
            </a:r>
            <a:r>
              <a:rPr kumimoji="0" lang="en-US" sz="7802" b="1" i="1" u="none" strike="noStrike" kern="0" cap="none" spc="0" normalizeH="0" baseline="0" noProof="0" dirty="0" err="1">
                <a:ln>
                  <a:noFill/>
                </a:ln>
                <a:solidFill>
                  <a:schemeClr val="accent6"/>
                </a:solidFill>
                <a:effectLst/>
                <a:uLnTx/>
                <a:uFillTx/>
                <a:latin typeface="+mn-lt"/>
                <a:ea typeface="+mn-ea"/>
                <a:cs typeface="+mn-cs"/>
              </a:rPr>
              <a:t>roundwater</a:t>
            </a:r>
            <a:r>
              <a:rPr kumimoji="0" lang="en-US" sz="7802" b="1" i="1" u="none" strike="noStrike" kern="0" cap="none" spc="0" normalizeH="0" baseline="0" noProof="0" dirty="0">
                <a:ln>
                  <a:noFill/>
                </a:ln>
                <a:solidFill>
                  <a:schemeClr val="accent6"/>
                </a:solidFill>
                <a:effectLst/>
                <a:uLnTx/>
                <a:uFillTx/>
                <a:latin typeface="+mn-lt"/>
                <a:ea typeface="+mn-ea"/>
                <a:cs typeface="+mn-cs"/>
              </a:rPr>
              <a:t> modeling</a:t>
            </a:r>
            <a:endParaRPr kumimoji="0" lang="en-US" sz="7802" b="1" i="0" u="none" strike="noStrike" kern="0" cap="none" spc="0" normalizeH="0" baseline="0" noProof="0" dirty="0">
              <a:ln>
                <a:noFill/>
              </a:ln>
              <a:solidFill>
                <a:schemeClr val="accent6"/>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id="{23678A0E-FB00-4D2E-9986-0930ADE4B5AF}"/>
              </a:ext>
            </a:extLst>
          </p:cNvPr>
          <p:cNvSpPr>
            <a:spLocks noGrp="1"/>
          </p:cNvSpPr>
          <p:nvPr>
            <p:ph sz="half" idx="2"/>
          </p:nvPr>
        </p:nvSpPr>
        <p:spPr>
          <a:xfrm>
            <a:off x="15780774" y="2940192"/>
            <a:ext cx="7384026" cy="8807068"/>
          </a:xfrm>
        </p:spPr>
        <p:txBody>
          <a:bodyPr/>
          <a:lstStyle/>
          <a:p>
            <a:pPr marL="0" indent="0" algn="r">
              <a:buNone/>
            </a:pPr>
            <a:r>
              <a:rPr lang="en-US" sz="4200" dirty="0">
                <a:solidFill>
                  <a:schemeClr val="tx2">
                    <a:lumMod val="75000"/>
                    <a:lumOff val="25000"/>
                  </a:schemeClr>
                </a:solidFill>
              </a:rPr>
              <a:t>“Encourage the continued development of a metropolitan groundwater model, as a tool to define aquifers and aquifer recharge areas and as a basis for aquifer protection and management.”</a:t>
            </a:r>
          </a:p>
          <a:p>
            <a:pPr marL="0" indent="0" algn="r">
              <a:buNone/>
            </a:pPr>
            <a:endParaRPr lang="en-US" sz="2400" dirty="0">
              <a:solidFill>
                <a:schemeClr val="tx2">
                  <a:lumMod val="75000"/>
                  <a:lumOff val="25000"/>
                </a:schemeClr>
              </a:solidFill>
            </a:endParaRPr>
          </a:p>
          <a:p>
            <a:pPr marL="0" indent="0" algn="r">
              <a:buNone/>
            </a:pPr>
            <a:r>
              <a:rPr lang="en-US" sz="4200" b="1" dirty="0">
                <a:solidFill>
                  <a:schemeClr val="tx2">
                    <a:lumMod val="75000"/>
                    <a:lumOff val="25000"/>
                  </a:schemeClr>
                </a:solidFill>
              </a:rPr>
              <a:t>Bloomington 2040 Comprehensive</a:t>
            </a:r>
          </a:p>
          <a:p>
            <a:pPr marL="0" indent="0" algn="r">
              <a:buNone/>
            </a:pPr>
            <a:r>
              <a:rPr lang="en-US" sz="4200" b="1" dirty="0">
                <a:solidFill>
                  <a:schemeClr val="tx2">
                    <a:lumMod val="75000"/>
                    <a:lumOff val="25000"/>
                  </a:schemeClr>
                </a:solidFill>
              </a:rPr>
              <a:t>Plan Update</a:t>
            </a:r>
            <a:endParaRPr lang="en-US" sz="4200" dirty="0">
              <a:solidFill>
                <a:schemeClr val="tx2">
                  <a:lumMod val="75000"/>
                  <a:lumOff val="25000"/>
                </a:schemeClr>
              </a:solidFill>
            </a:endParaRPr>
          </a:p>
          <a:p>
            <a:pPr marL="0" indent="0">
              <a:spcAft>
                <a:spcPts val="1200"/>
              </a:spcAft>
              <a:buNone/>
            </a:pPr>
            <a:endParaRPr lang="en-US" sz="4200" dirty="0">
              <a:solidFill>
                <a:schemeClr val="tx2">
                  <a:lumMod val="75000"/>
                  <a:lumOff val="25000"/>
                </a:schemeClr>
              </a:solidFill>
            </a:endParaRPr>
          </a:p>
        </p:txBody>
      </p:sp>
      <p:sp>
        <p:nvSpPr>
          <p:cNvPr id="7" name="Content Placeholder 6">
            <a:extLst>
              <a:ext uri="{FF2B5EF4-FFF2-40B4-BE49-F238E27FC236}">
                <a16:creationId xmlns:a16="http://schemas.microsoft.com/office/drawing/2014/main" id="{89F775C0-4B4C-4787-98F5-6F94A357940D}"/>
              </a:ext>
            </a:extLst>
          </p:cNvPr>
          <p:cNvSpPr>
            <a:spLocks noGrp="1"/>
          </p:cNvSpPr>
          <p:nvPr>
            <p:ph sz="half" idx="1"/>
          </p:nvPr>
        </p:nvSpPr>
        <p:spPr>
          <a:xfrm>
            <a:off x="1219201" y="3378469"/>
            <a:ext cx="10658060" cy="4005557"/>
          </a:xfrm>
        </p:spPr>
        <p:txBody>
          <a:bodyPr/>
          <a:lstStyle/>
          <a:p>
            <a:pPr>
              <a:spcAft>
                <a:spcPts val="1800"/>
              </a:spcAft>
              <a:buClr>
                <a:schemeClr val="accent2"/>
              </a:buClr>
            </a:pPr>
            <a:r>
              <a:rPr lang="en-US" dirty="0"/>
              <a:t>Supports regional policy</a:t>
            </a:r>
          </a:p>
          <a:p>
            <a:pPr>
              <a:spcAft>
                <a:spcPts val="1200"/>
              </a:spcAft>
              <a:buClr>
                <a:schemeClr val="accent2"/>
              </a:buClr>
            </a:pPr>
            <a:r>
              <a:rPr lang="en-US" dirty="0"/>
              <a:t>Many communities use as a starting place for wellhead protection, saving time and money</a:t>
            </a:r>
          </a:p>
        </p:txBody>
      </p:sp>
      <p:pic>
        <p:nvPicPr>
          <p:cNvPr id="8" name="Picture 7" descr="Model-projected water level change in the Prairie du Chien-Jordan (PDCJ) aquifer – which is used by most communities in the Twin Cities metro area – under estimated 2040 groundwater pumping rates (left), 20% less than the 2040 estimate (middle), and 20% more than the 2040 estimate (right).">
            <a:extLst>
              <a:ext uri="{FF2B5EF4-FFF2-40B4-BE49-F238E27FC236}">
                <a16:creationId xmlns:a16="http://schemas.microsoft.com/office/drawing/2014/main" id="{7E62726D-8FE5-453A-996E-CCBD66BDF40F}"/>
              </a:ext>
            </a:extLst>
          </p:cNvPr>
          <p:cNvPicPr>
            <a:picLocks noChangeAspect="1"/>
          </p:cNvPicPr>
          <p:nvPr/>
        </p:nvPicPr>
        <p:blipFill>
          <a:blip r:embed="rId3"/>
          <a:stretch>
            <a:fillRect/>
          </a:stretch>
        </p:blipFill>
        <p:spPr>
          <a:xfrm>
            <a:off x="1219200" y="8052833"/>
            <a:ext cx="15993187" cy="4415579"/>
          </a:xfrm>
          <a:prstGeom prst="rect">
            <a:avLst/>
          </a:prstGeom>
        </p:spPr>
      </p:pic>
    </p:spTree>
    <p:extLst>
      <p:ext uri="{BB962C8B-B14F-4D97-AF65-F5344CB8AC3E}">
        <p14:creationId xmlns:p14="http://schemas.microsoft.com/office/powerpoint/2010/main" val="76806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B055-D0C7-40A2-BE75-93E363D58E53}"/>
              </a:ext>
            </a:extLst>
          </p:cNvPr>
          <p:cNvSpPr>
            <a:spLocks noGrp="1"/>
          </p:cNvSpPr>
          <p:nvPr>
            <p:ph type="title"/>
          </p:nvPr>
        </p:nvSpPr>
        <p:spPr/>
        <p:txBody>
          <a:bodyPr/>
          <a:lstStyle/>
          <a:p>
            <a:r>
              <a:rPr lang="en-US" dirty="0"/>
              <a:t>Planning</a:t>
            </a:r>
          </a:p>
        </p:txBody>
      </p:sp>
      <p:pic>
        <p:nvPicPr>
          <p:cNvPr id="4" name="Picture 3" descr="Photo of the Twin Cities metropolitan area Master Water Supply Plan">
            <a:extLst>
              <a:ext uri="{FF2B5EF4-FFF2-40B4-BE49-F238E27FC236}">
                <a16:creationId xmlns:a16="http://schemas.microsoft.com/office/drawing/2014/main" id="{5241FE67-D4FD-4E88-9EE7-F1D743B29FFB}"/>
              </a:ext>
            </a:extLst>
          </p:cNvPr>
          <p:cNvPicPr>
            <a:picLocks noChangeAspect="1"/>
          </p:cNvPicPr>
          <p:nvPr/>
        </p:nvPicPr>
        <p:blipFill rotWithShape="1">
          <a:blip r:embed="rId3"/>
          <a:srcRect l="1456" t="11014" r="3628" b="1466"/>
          <a:stretch/>
        </p:blipFill>
        <p:spPr>
          <a:xfrm>
            <a:off x="1219203" y="2453591"/>
            <a:ext cx="4847564" cy="6281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hoto of the DNR's local water supply plan template">
            <a:extLst>
              <a:ext uri="{FF2B5EF4-FFF2-40B4-BE49-F238E27FC236}">
                <a16:creationId xmlns:a16="http://schemas.microsoft.com/office/drawing/2014/main" id="{7A3B5FB1-D3B7-46CE-AB45-E14E31CFA6E6}"/>
              </a:ext>
            </a:extLst>
          </p:cNvPr>
          <p:cNvPicPr>
            <a:picLocks noChangeAspect="1"/>
          </p:cNvPicPr>
          <p:nvPr/>
        </p:nvPicPr>
        <p:blipFill>
          <a:blip r:embed="rId4"/>
          <a:stretch>
            <a:fillRect/>
          </a:stretch>
        </p:blipFill>
        <p:spPr>
          <a:xfrm>
            <a:off x="4749512" y="6769062"/>
            <a:ext cx="4881505" cy="62842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Three maps illustrating that, according to 2040 local comprehensive plans submitted to the Council, over 50 communities plan to invest in wells, over 60 communities plan to invest in their distribution systems, and over 35 communities plan to invest in water treatment by 2040.">
            <a:extLst>
              <a:ext uri="{FF2B5EF4-FFF2-40B4-BE49-F238E27FC236}">
                <a16:creationId xmlns:a16="http://schemas.microsoft.com/office/drawing/2014/main" id="{45652C5A-A66A-4BA7-B2AE-F697DEF964C9}"/>
              </a:ext>
            </a:extLst>
          </p:cNvPr>
          <p:cNvPicPr>
            <a:picLocks noChangeAspect="1"/>
          </p:cNvPicPr>
          <p:nvPr/>
        </p:nvPicPr>
        <p:blipFill rotWithShape="1">
          <a:blip r:embed="rId5"/>
          <a:srcRect r="1557"/>
          <a:stretch/>
        </p:blipFill>
        <p:spPr>
          <a:xfrm>
            <a:off x="9510181" y="2301049"/>
            <a:ext cx="13862503" cy="6464568"/>
          </a:xfrm>
          <a:prstGeom prst="rect">
            <a:avLst/>
          </a:prstGeom>
        </p:spPr>
      </p:pic>
    </p:spTree>
    <p:extLst>
      <p:ext uri="{BB962C8B-B14F-4D97-AF65-F5344CB8AC3E}">
        <p14:creationId xmlns:p14="http://schemas.microsoft.com/office/powerpoint/2010/main" val="3853700528"/>
      </p:ext>
    </p:extLst>
  </p:cSld>
  <p:clrMapOvr>
    <a:masterClrMapping/>
  </p:clrMapOvr>
</p:sld>
</file>

<file path=ppt/theme/theme1.xml><?xml version="1.0" encoding="utf-8"?>
<a:theme xmlns:a="http://schemas.openxmlformats.org/drawingml/2006/main" name="ES">
  <a:themeElements>
    <a:clrScheme name="Custom 11 1">
      <a:dk1>
        <a:srgbClr val="005DAA"/>
      </a:dk1>
      <a:lt1>
        <a:srgbClr val="FFFFFF"/>
      </a:lt1>
      <a:dk2>
        <a:srgbClr val="000000"/>
      </a:dk2>
      <a:lt2>
        <a:srgbClr val="FFFFFF"/>
      </a:lt2>
      <a:accent1>
        <a:srgbClr val="0054A4"/>
      </a:accent1>
      <a:accent2>
        <a:srgbClr val="78A22F"/>
      </a:accent2>
      <a:accent3>
        <a:srgbClr val="CCCCCC"/>
      </a:accent3>
      <a:accent4>
        <a:srgbClr val="EE3124"/>
      </a:accent4>
      <a:accent5>
        <a:srgbClr val="9AD4EB"/>
      </a:accent5>
      <a:accent6>
        <a:srgbClr val="009AC7"/>
      </a:accent6>
      <a:hlink>
        <a:srgbClr val="009AC7"/>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M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M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M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M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M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M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M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M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M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M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M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M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_" id="{934CA6BA-37D1-43A3-87AF-D8A4AE2B9811}" vid="{B13C8447-AE7D-40D5-90F9-C8E8370C9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2E8CFF761DE54AA9EDFE1EFFB598B6" ma:contentTypeVersion="11" ma:contentTypeDescription="Create a new document." ma:contentTypeScope="" ma:versionID="22ff9f4f578125ab2a1e23000f5e8638">
  <xsd:schema xmlns:xsd="http://www.w3.org/2001/XMLSchema" xmlns:xs="http://www.w3.org/2001/XMLSchema" xmlns:p="http://schemas.microsoft.com/office/2006/metadata/properties" xmlns:ns3="52568954-522c-4e3f-8050-3be478d6c788" xmlns:ns4="9bca3039-aede-4048-a5b4-27fc50c694fb" targetNamespace="http://schemas.microsoft.com/office/2006/metadata/properties" ma:root="true" ma:fieldsID="37fc1ef2605debbc4a944f7f542a11ad" ns3:_="" ns4:_="">
    <xsd:import namespace="52568954-522c-4e3f-8050-3be478d6c788"/>
    <xsd:import namespace="9bca3039-aede-4048-a5b4-27fc50c694f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568954-522c-4e3f-8050-3be478d6c78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ca3039-aede-4048-a5b4-27fc50c694f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231D80-6E68-4CD1-9E14-0E2B67D55023}">
  <ds:schemaRefs>
    <ds:schemaRef ds:uri="9bca3039-aede-4048-a5b4-27fc50c694fb"/>
    <ds:schemaRef ds:uri="http://schemas.microsoft.com/office/2006/documentManagement/types"/>
    <ds:schemaRef ds:uri="http://purl.org/dc/dcmitype/"/>
    <ds:schemaRef ds:uri="http://www.w3.org/XML/1998/namespace"/>
    <ds:schemaRef ds:uri="52568954-522c-4e3f-8050-3be478d6c788"/>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DC27B0B8-E278-462A-8D79-84B3AA9341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568954-522c-4e3f-8050-3be478d6c788"/>
    <ds:schemaRef ds:uri="9bca3039-aede-4048-a5b4-27fc50c69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17F431-5626-433B-9FB3-4F3C313A59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Template>
  <TotalTime>3478</TotalTime>
  <Words>490</Words>
  <Application>Microsoft Office PowerPoint</Application>
  <PresentationFormat>Custom</PresentationFormat>
  <Paragraphs>95</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ES</vt:lpstr>
      <vt:lpstr>Water Supply Planning in the Twin Cities Metropolitan Area (2005-2020)</vt:lpstr>
      <vt:lpstr>Water supply planning is a collaborative endeavor</vt:lpstr>
      <vt:lpstr>Some challenges are too big to face alone </vt:lpstr>
      <vt:lpstr>Minnesota statutes 473.1565</vt:lpstr>
      <vt:lpstr>Advisory committees and work groups</vt:lpstr>
      <vt:lpstr>In collaboration with partners, the Council investigates, plans, and implements water supply projects and programs</vt:lpstr>
      <vt:lpstr>Technical investigations</vt:lpstr>
      <vt:lpstr>Highlight: Regional groundwater modeling</vt:lpstr>
      <vt:lpstr>Planning</vt:lpstr>
      <vt:lpstr>Highlight: MnTAP water efficiency intern program</vt:lpstr>
      <vt:lpstr>Highlight: Water efficiency grant program</vt:lpstr>
      <vt:lpstr>Highlight: Northwest metro water supply system study</vt:lpstr>
      <vt:lpstr>Outcomes</vt:lpstr>
      <vt:lpstr>Future Work</vt:lpstr>
      <vt:lpstr>Collaboration with local leaders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Item:   2020 Report to the Minnesota Legislature on Water Supply Planning Activities</dc:title>
  <dc:creator>Taylor, Susan</dc:creator>
  <cp:lastModifiedBy>Kasey Gerkovich</cp:lastModifiedBy>
  <cp:revision>16</cp:revision>
  <dcterms:created xsi:type="dcterms:W3CDTF">2020-07-28T18:24:55Z</dcterms:created>
  <dcterms:modified xsi:type="dcterms:W3CDTF">2020-10-06T18:50:52Z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0x010100AA2E8CFF761DE54AA9EDFE1EFFB598B6</vt:lpwstr>
  </property>
</Properties>
</file>